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7" r:id="rId17"/>
    <p:sldId id="270" r:id="rId18"/>
    <p:sldId id="271" r:id="rId19"/>
    <p:sldId id="272" r:id="rId20"/>
    <p:sldId id="273" r:id="rId21"/>
    <p:sldId id="275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80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AF357-BD2C-4B42-84A0-694FE673F95C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A0396-71B2-0549-B8A2-AE7FFC645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4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A0396-71B2-0549-B8A2-AE7FFC6456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58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A0396-71B2-0549-B8A2-AE7FFC6456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0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3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4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16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0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15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8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9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32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2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5614C-6A4A-894F-8937-3AD061714D45}" type="datetimeFigureOut">
              <a:rPr lang="en-US" smtClean="0"/>
              <a:t>24/01/19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2F309-9C85-3C4C-83D7-5C57687FA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3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Case Control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01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4 at 9.21.27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8" b="-1982"/>
          <a:stretch/>
        </p:blipFill>
        <p:spPr>
          <a:xfrm>
            <a:off x="194431" y="1781110"/>
            <a:ext cx="8950436" cy="2175288"/>
          </a:xfrm>
        </p:spPr>
      </p:pic>
    </p:spTree>
    <p:extLst>
      <p:ext uri="{BB962C8B-B14F-4D97-AF65-F5344CB8AC3E}">
        <p14:creationId xmlns:p14="http://schemas.microsoft.com/office/powerpoint/2010/main" val="370120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000" dirty="0"/>
              <a:t>Venous thromboembolism (VTE) is a rare but </a:t>
            </a:r>
            <a:r>
              <a:rPr lang="en-US" sz="3000" dirty="0" smtClean="0"/>
              <a:t>serious risk </a:t>
            </a:r>
            <a:r>
              <a:rPr lang="en-US" sz="3000" dirty="0"/>
              <a:t>associated with hormone replacement </a:t>
            </a:r>
            <a:r>
              <a:rPr lang="en-US" sz="3000" dirty="0" smtClean="0"/>
              <a:t>therapy (HRT)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HRT is used to prevent a range of </a:t>
            </a:r>
            <a:r>
              <a:rPr lang="en-US" sz="3000" dirty="0" smtClean="0"/>
              <a:t>symptoms experienced </a:t>
            </a:r>
            <a:r>
              <a:rPr lang="en-US" sz="3000" dirty="0"/>
              <a:t>by many women during the menopause</a:t>
            </a:r>
            <a:r>
              <a:rPr lang="en-US" sz="3000" dirty="0" smtClean="0"/>
              <a:t>, such </a:t>
            </a:r>
            <a:r>
              <a:rPr lang="en-US" sz="3000" dirty="0"/>
              <a:t>as hot flushes and night </a:t>
            </a:r>
            <a:r>
              <a:rPr lang="en-US" sz="3000" dirty="0" smtClean="0"/>
              <a:t>sweats</a:t>
            </a:r>
          </a:p>
          <a:p>
            <a:pPr>
              <a:lnSpc>
                <a:spcPct val="120000"/>
              </a:lnSpc>
            </a:pPr>
            <a:r>
              <a:rPr lang="en-US" sz="3000" dirty="0" smtClean="0"/>
              <a:t>Previous Cochrane meta analysis, have not shown consistent results to show increased risk of VTE with HRT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To </a:t>
            </a:r>
            <a:r>
              <a:rPr lang="en-US" sz="2800" dirty="0"/>
              <a:t>assess the </a:t>
            </a:r>
            <a:r>
              <a:rPr lang="en-US" sz="2800" dirty="0" smtClean="0"/>
              <a:t>associations between </a:t>
            </a:r>
            <a:r>
              <a:rPr lang="en-US" sz="2800" dirty="0"/>
              <a:t>VTE risk and all available types of HRT in </a:t>
            </a:r>
            <a:r>
              <a:rPr lang="en-US" sz="2800" dirty="0" smtClean="0"/>
              <a:t>the general female population in UK </a:t>
            </a:r>
            <a:r>
              <a:rPr lang="en-US" sz="2800" dirty="0"/>
              <a:t>between 1998 and 2017</a:t>
            </a:r>
          </a:p>
        </p:txBody>
      </p:sp>
    </p:spTree>
    <p:extLst>
      <p:ext uri="{BB962C8B-B14F-4D97-AF65-F5344CB8AC3E}">
        <p14:creationId xmlns:p14="http://schemas.microsoft.com/office/powerpoint/2010/main" val="1009565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Population: </a:t>
            </a:r>
            <a:r>
              <a:rPr lang="en-US" dirty="0"/>
              <a:t>open cohorts of women aged 40-79 years and </a:t>
            </a:r>
            <a:r>
              <a:rPr lang="en-US" dirty="0" smtClean="0"/>
              <a:t>registered with </a:t>
            </a:r>
            <a:r>
              <a:rPr lang="en-US" dirty="0"/>
              <a:t>study </a:t>
            </a:r>
            <a:r>
              <a:rPr lang="en-US" dirty="0" smtClean="0"/>
              <a:t>practices(CPRD/</a:t>
            </a:r>
            <a:r>
              <a:rPr lang="en-US" dirty="0" err="1" smtClean="0"/>
              <a:t>Qresearch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Cases: </a:t>
            </a:r>
            <a:r>
              <a:rPr lang="en-US" dirty="0"/>
              <a:t>we identified cases </a:t>
            </a:r>
            <a:r>
              <a:rPr lang="en-US" dirty="0" smtClean="0"/>
              <a:t>of incident </a:t>
            </a:r>
            <a:r>
              <a:rPr lang="en-US" dirty="0"/>
              <a:t>VTE </a:t>
            </a:r>
            <a:r>
              <a:rPr lang="en-US" dirty="0" smtClean="0"/>
              <a:t>recorded</a:t>
            </a:r>
          </a:p>
          <a:p>
            <a:r>
              <a:rPr lang="en-US" b="1" dirty="0" smtClean="0"/>
              <a:t>Controls: </a:t>
            </a:r>
            <a:r>
              <a:rPr lang="en-US" dirty="0" smtClean="0"/>
              <a:t>matched </a:t>
            </a:r>
            <a:r>
              <a:rPr lang="en-US" dirty="0"/>
              <a:t>each case to up to </a:t>
            </a:r>
            <a:r>
              <a:rPr lang="en-US" dirty="0" smtClean="0"/>
              <a:t>five controls </a:t>
            </a:r>
            <a:r>
              <a:rPr lang="en-US" dirty="0"/>
              <a:t>from the same practice and by year of </a:t>
            </a:r>
            <a:r>
              <a:rPr lang="en-US" dirty="0" smtClean="0"/>
              <a:t>birth</a:t>
            </a:r>
          </a:p>
          <a:p>
            <a:r>
              <a:rPr lang="en-US" b="1" dirty="0" smtClean="0"/>
              <a:t>Outcome: </a:t>
            </a:r>
            <a:r>
              <a:rPr lang="en-US" dirty="0" smtClean="0"/>
              <a:t>To see what was incidence of the VTE patients had exposure to HRT</a:t>
            </a:r>
          </a:p>
          <a:p>
            <a:r>
              <a:rPr lang="en-US" b="1" dirty="0" smtClean="0"/>
              <a:t>Timeline: </a:t>
            </a:r>
            <a:r>
              <a:rPr lang="en-US" dirty="0" smtClean="0"/>
              <a:t>between Jan 1998 and Feb 2017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01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Nested case- control study, using the 2 UK primary care research data bases: </a:t>
            </a:r>
            <a:r>
              <a:rPr lang="en-US" dirty="0" err="1" smtClean="0"/>
              <a:t>Qresearch</a:t>
            </a:r>
            <a:r>
              <a:rPr lang="en-US" dirty="0" smtClean="0"/>
              <a:t> and Clinical Practice research </a:t>
            </a:r>
            <a:r>
              <a:rPr lang="en-US" dirty="0" err="1" smtClean="0"/>
              <a:t>Datalink</a:t>
            </a:r>
            <a:r>
              <a:rPr lang="en-US" dirty="0" smtClean="0"/>
              <a:t>(CPRD), between January 1998 and February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886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u="sng" dirty="0" smtClean="0"/>
              <a:t>Inclusion Criteria: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Age of 47 -79 years 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Female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b="1" u="sng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u="sng" dirty="0" smtClean="0"/>
              <a:t>Exclusion criteria: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Women with a history of previous VTE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Less than one year of medical records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233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used conditional logistic regression adjusted </a:t>
            </a:r>
            <a:r>
              <a:rPr lang="en-US" dirty="0" smtClean="0"/>
              <a:t>for the </a:t>
            </a:r>
            <a:r>
              <a:rPr lang="en-US" dirty="0"/>
              <a:t>confounders to estimate odds ratios and to </a:t>
            </a:r>
            <a:r>
              <a:rPr lang="en-US" dirty="0" smtClean="0"/>
              <a:t>assess associations </a:t>
            </a:r>
            <a:r>
              <a:rPr lang="en-US" dirty="0"/>
              <a:t>between HRT exposure and VTE </a:t>
            </a:r>
            <a:r>
              <a:rPr lang="en-US" dirty="0" smtClean="0"/>
              <a:t>risk</a:t>
            </a:r>
            <a:endParaRPr lang="en-US" dirty="0"/>
          </a:p>
          <a:p>
            <a:r>
              <a:rPr lang="en-US" dirty="0"/>
              <a:t>To account </a:t>
            </a:r>
            <a:r>
              <a:rPr lang="en-US" dirty="0" smtClean="0"/>
              <a:t>for multiple </a:t>
            </a:r>
            <a:r>
              <a:rPr lang="en-US" dirty="0"/>
              <a:t>comparisons, we chose a 1% </a:t>
            </a:r>
            <a:r>
              <a:rPr lang="en-US" dirty="0" smtClean="0"/>
              <a:t>significance level and calculated </a:t>
            </a:r>
            <a:r>
              <a:rPr lang="en-US" dirty="0"/>
              <a:t>95% confidence </a:t>
            </a:r>
            <a:r>
              <a:rPr lang="en-US" dirty="0" smtClean="0"/>
              <a:t>intervals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45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Are the Results Valid?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Did </a:t>
            </a:r>
            <a:r>
              <a:rPr lang="en-US" b="1" dirty="0"/>
              <a:t>the cases and control group have the same risk (chance) for being exposed in the past? 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866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4 at 12.46.04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703"/>
          <a:stretch/>
        </p:blipFill>
        <p:spPr>
          <a:xfrm>
            <a:off x="1239863" y="-1"/>
            <a:ext cx="6524355" cy="6153113"/>
          </a:xfrm>
        </p:spPr>
      </p:pic>
      <p:cxnSp>
        <p:nvCxnSpPr>
          <p:cNvPr id="8" name="Straight Connector 7"/>
          <p:cNvCxnSpPr/>
          <p:nvPr/>
        </p:nvCxnSpPr>
        <p:spPr>
          <a:xfrm>
            <a:off x="5700352" y="5094838"/>
            <a:ext cx="16481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613751" y="5094838"/>
            <a:ext cx="169347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95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4 at 12.46.34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5" r="-89"/>
          <a:stretch/>
        </p:blipFill>
        <p:spPr>
          <a:xfrm>
            <a:off x="1004104" y="0"/>
            <a:ext cx="6733411" cy="4525964"/>
          </a:xfrm>
        </p:spPr>
      </p:pic>
      <p:pic>
        <p:nvPicPr>
          <p:cNvPr id="5" name="Picture 4" descr="Screenshot 2019-01-24 at 12.47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109" y="4525964"/>
            <a:ext cx="6601406" cy="223800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3462548" y="1995604"/>
            <a:ext cx="3885917" cy="151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462548" y="3840026"/>
            <a:ext cx="3704473" cy="1965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62548" y="4187745"/>
            <a:ext cx="3704473" cy="3533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02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What are the Results? </a:t>
            </a: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27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creenshot 2019-01-24 at 1.13.32 PM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" r="544"/>
          <a:stretch/>
        </p:blipFill>
        <p:spPr>
          <a:xfrm>
            <a:off x="0" y="0"/>
            <a:ext cx="6367749" cy="6354408"/>
          </a:xfrm>
        </p:spPr>
      </p:pic>
      <p:sp>
        <p:nvSpPr>
          <p:cNvPr id="5" name="Rectangle 4"/>
          <p:cNvSpPr/>
          <p:nvPr/>
        </p:nvSpPr>
        <p:spPr>
          <a:xfrm>
            <a:off x="0" y="536940"/>
            <a:ext cx="6367749" cy="132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4323512"/>
            <a:ext cx="6367749" cy="1455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134331"/>
            <a:ext cx="6367749" cy="12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2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shot 2019-01-24 at 1.20.45 PM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" b="1069"/>
          <a:stretch/>
        </p:blipFill>
        <p:spPr>
          <a:xfrm>
            <a:off x="154354" y="1417638"/>
            <a:ext cx="8708182" cy="2646362"/>
          </a:xfrm>
        </p:spPr>
      </p:pic>
      <p:cxnSp>
        <p:nvCxnSpPr>
          <p:cNvPr id="8" name="Straight Connector 7"/>
          <p:cNvCxnSpPr/>
          <p:nvPr/>
        </p:nvCxnSpPr>
        <p:spPr>
          <a:xfrm>
            <a:off x="234462" y="2295769"/>
            <a:ext cx="838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270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4 at 3.16.0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11" b="-1301"/>
          <a:stretch/>
        </p:blipFill>
        <p:spPr>
          <a:xfrm>
            <a:off x="127968" y="1032324"/>
            <a:ext cx="8982959" cy="2056617"/>
          </a:xfrm>
        </p:spPr>
      </p:pic>
    </p:spTree>
    <p:extLst>
      <p:ext uri="{BB962C8B-B14F-4D97-AF65-F5344CB8AC3E}">
        <p14:creationId xmlns:p14="http://schemas.microsoft.com/office/powerpoint/2010/main" val="211249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24 at 4.00.50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r="-134"/>
          <a:stretch/>
        </p:blipFill>
        <p:spPr>
          <a:xfrm>
            <a:off x="297874" y="581005"/>
            <a:ext cx="8388925" cy="4962677"/>
          </a:xfrm>
        </p:spPr>
      </p:pic>
    </p:spTree>
    <p:extLst>
      <p:ext uri="{BB962C8B-B14F-4D97-AF65-F5344CB8AC3E}">
        <p14:creationId xmlns:p14="http://schemas.microsoft.com/office/powerpoint/2010/main" val="3414988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How strong is the association between exposure and outcome?</a:t>
            </a:r>
          </a:p>
          <a:p>
            <a:r>
              <a:rPr lang="en-US" dirty="0" smtClean="0"/>
              <a:t>Odd Ratio of 1.70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How precise is the estimate of risk? </a:t>
            </a:r>
            <a:endParaRPr lang="en-US" dirty="0" smtClean="0"/>
          </a:p>
          <a:p>
            <a:r>
              <a:rPr lang="en-US" dirty="0" smtClean="0"/>
              <a:t>Confidence Interval was 1.56-</a:t>
            </a:r>
            <a:r>
              <a:rPr lang="en-US" dirty="0"/>
              <a:t>	</a:t>
            </a:r>
            <a:r>
              <a:rPr lang="en-US" dirty="0" smtClean="0"/>
              <a:t>1.85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50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apply the results to my patient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Were the study patients similar to patients in my practice?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was a study done in UK</a:t>
            </a:r>
          </a:p>
          <a:p>
            <a:pPr marL="0" indent="0">
              <a:buNone/>
            </a:pPr>
            <a:r>
              <a:rPr lang="en-US" dirty="0" smtClean="0"/>
              <a:t>The highest number of patients included was ages between 65-79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026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Was the duration of follow up adequate?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Have not mentioned a specific follow up period. But have said a minimum of 1 year follow up in records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511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Is the exposure similar to what might occur in my patient?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No, HRT is till not being widely prescribed to patients with PMS.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93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Are the benefits that offset the risks of the exposure?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885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our patient population HRT is still not being used routinely. </a:t>
            </a:r>
          </a:p>
          <a:p>
            <a:pPr marL="0" indent="0">
              <a:buNone/>
            </a:pPr>
            <a:r>
              <a:rPr lang="en-US" dirty="0" smtClean="0"/>
              <a:t>In patients who are rec</a:t>
            </a:r>
            <a:r>
              <a:rPr lang="de-DE" dirty="0" smtClean="0"/>
              <a:t>ei</a:t>
            </a:r>
            <a:r>
              <a:rPr lang="en-US" dirty="0" err="1" smtClean="0"/>
              <a:t>ving</a:t>
            </a:r>
            <a:r>
              <a:rPr lang="en-US" dirty="0" smtClean="0"/>
              <a:t> therapy there is an association of VTE with HRT, more with Conjugated Equine Estrogen. Which was much less with Transdermal HRT, hence would prescribe the later if needed.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92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482</Words>
  <Application>Microsoft Macintosh PowerPoint</Application>
  <PresentationFormat>On-screen Show (4:3)</PresentationFormat>
  <Paragraphs>54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Critical Appraisal of a Case Control Study</vt:lpstr>
      <vt:lpstr>PowerPoint Presentation</vt:lpstr>
      <vt:lpstr>Background</vt:lpstr>
      <vt:lpstr>Aim</vt:lpstr>
      <vt:lpstr>PICOT </vt:lpstr>
      <vt:lpstr>Study Design</vt:lpstr>
      <vt:lpstr>PowerPoint Presentation</vt:lpstr>
      <vt:lpstr>Statistical Analysis</vt:lpstr>
      <vt:lpstr>  Are the Results Valid?   </vt:lpstr>
      <vt:lpstr>PowerPoint Presentation</vt:lpstr>
      <vt:lpstr>PowerPoint Presentation</vt:lpstr>
      <vt:lpstr>  What are the Results?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I apply the results to my patient care?</vt:lpstr>
      <vt:lpstr>PowerPoint Presentation</vt:lpstr>
      <vt:lpstr>PowerPoint Presentation</vt:lpstr>
      <vt:lpstr>PowerPoint Presentation</vt:lpstr>
      <vt:lpstr>Conclusion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Case Control Study</dc:title>
  <dc:creator>Anil Mathew  Philip</dc:creator>
  <cp:lastModifiedBy>Anil Mathew  Philip</cp:lastModifiedBy>
  <cp:revision>19</cp:revision>
  <dcterms:created xsi:type="dcterms:W3CDTF">2019-01-24T04:55:20Z</dcterms:created>
  <dcterms:modified xsi:type="dcterms:W3CDTF">2019-01-24T10:36:25Z</dcterms:modified>
</cp:coreProperties>
</file>