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Lst>
  <p:notesMasterIdLst>
    <p:notesMasterId r:id="rId33"/>
  </p:notesMasterIdLst>
  <p:sldIdLst>
    <p:sldId id="256" r:id="rId2"/>
    <p:sldId id="288" r:id="rId3"/>
    <p:sldId id="292" r:id="rId4"/>
    <p:sldId id="260" r:id="rId5"/>
    <p:sldId id="266" r:id="rId6"/>
    <p:sldId id="291" r:id="rId7"/>
    <p:sldId id="261" r:id="rId8"/>
    <p:sldId id="268" r:id="rId9"/>
    <p:sldId id="269" r:id="rId10"/>
    <p:sldId id="262" r:id="rId11"/>
    <p:sldId id="270" r:id="rId12"/>
    <p:sldId id="271" r:id="rId13"/>
    <p:sldId id="289" r:id="rId14"/>
    <p:sldId id="272" r:id="rId15"/>
    <p:sldId id="273" r:id="rId16"/>
    <p:sldId id="285" r:id="rId17"/>
    <p:sldId id="286" r:id="rId18"/>
    <p:sldId id="290" r:id="rId19"/>
    <p:sldId id="274" r:id="rId20"/>
    <p:sldId id="275" r:id="rId21"/>
    <p:sldId id="276" r:id="rId22"/>
    <p:sldId id="263" r:id="rId23"/>
    <p:sldId id="277" r:id="rId24"/>
    <p:sldId id="278" r:id="rId25"/>
    <p:sldId id="264" r:id="rId26"/>
    <p:sldId id="279" r:id="rId27"/>
    <p:sldId id="280" r:id="rId28"/>
    <p:sldId id="281" r:id="rId29"/>
    <p:sldId id="265" r:id="rId30"/>
    <p:sldId id="282"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75752" autoAdjust="0"/>
  </p:normalViewPr>
  <p:slideViewPr>
    <p:cSldViewPr snapToGrid="0">
      <p:cViewPr varScale="1">
        <p:scale>
          <a:sx n="51" d="100"/>
          <a:sy n="51" d="100"/>
        </p:scale>
        <p:origin x="61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1T09:53:53.1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25499 11112 0,'25'0'62,"0"0"-46,0 0 0,-1 0-16,1 0 15,0 0-15,49 0 16,-49 0-16,719 0 78,-644 25-78,-26-25 16,50 0-1,0 0 1,-50 0 0,26 0-1,-26 0 1,-49 0-1,25 0-15,24 0 16,-24 0 0,49 0-1,25 0 1,-50 0 0,50 0-1,-25 0 1,50 0-1,0 0 1,-25 0 0,-49 25-1,-1-25 1,-24 0 15,-26 0-15,1 0-1,25 0 1,-25 0 0,-1 0-1,26 0 1,24 0 0,-24 0-1,-25 0 1,49 0-1,-24 0 1,49 0 0,-74 0 15,74 0-15,-49 0-1,24 0 1,-24 0-1,-25 0 1,24 0 0,-24 0-1,25 0 1,-1 0 0,50 0-1,-49 0 1,-25 0-1,0 25 17,-1-25-1,1 0-15,0 0-1,0 0 141,0 0-15,-1 0-125,1 0-1,0 0 1,0 0 0,0 0-1,-1 0 63,1 0 157</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1T09:53:55.65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29245 9302 0,'25'0'140,"-1"0"-124,1 0-16,50 0 15,-51 0 1,1 0-16,74 0 16,25 0-1,-24 0 1,-1 0 0,25 0-1,0 0 1,-25 0 15,-24 0-15,-51 0-1,26 0 1,-25 0 0,24 0-1,-24 0 1,25 0-1,-1 0 1,1 0 0,0 0-1,-1 0 1,1 0 0,-1 0 15,-24 0-16,25 0 1,-1 0 0,51 0-1,-51 0 1,-24 0 0,0 0-16,24 0 15,-24 0 1,0 0-1,0 0 1,0 0 0,0 0 202,-1 0-218,1 0 47</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1T09:53:59.60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22796 10492 0,'24'0'62,"26"-24"-46,24 24-16,1 0 16,24 0-16,0 0 15,75 0 1,198-25 0,-174 25-1,-98 0 1,148 0 15,-50 0-15,-49 0-1,-25 0 1,-25 0 0,-49 0-1,24 0 1,1 0-1,24 0 1,124 0 0,-99 0-1,-50 0 1,-24 0-16,0 0 16,-26 0 15,1 0-16,0 0 1,25 0 0,-1 0-1,-24 0 1,50 0 0,-26 0-1,50 0 1,-49 0-1,-25 0 1,0 0 0,-1 0 31,1 0-16,0 0 0,0 0-31,0 0 16,-1 0-1,1 0 1,25 0 0,-25 0-1,24 0 1,1 0-1,-25 0 1,-1 0 0,26 0-1,-25 0 17,0 0-17,-50 0 626,0 0-641,0 0 15,0 0 1,1 0 0,-1 0-1,0 0 1,0 0 15,0 0 16,1 0-31,-1 0 31,0 0-16,0 0 0,0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B2EA5-140F-429B-91E9-399C95674DA3}" type="datetimeFigureOut">
              <a:rPr lang="en-IN" smtClean="0"/>
              <a:t>31-01-2019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4C33BC-419E-49C5-BDF3-F9F864839A64}" type="slidenum">
              <a:rPr lang="en-IN" smtClean="0"/>
              <a:t>‹#›</a:t>
            </a:fld>
            <a:endParaRPr lang="en-IN"/>
          </a:p>
        </p:txBody>
      </p:sp>
    </p:spTree>
    <p:extLst>
      <p:ext uri="{BB962C8B-B14F-4D97-AF65-F5344CB8AC3E}">
        <p14:creationId xmlns:p14="http://schemas.microsoft.com/office/powerpoint/2010/main" val="2930141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Canadian Cardiovascular Harmonized National</a:t>
            </a:r>
          </a:p>
          <a:p>
            <a:r>
              <a:rPr lang="en-US" dirty="0"/>
              <a:t>Guideline Endeavour (C-CHANGE) is a nationally</a:t>
            </a:r>
          </a:p>
          <a:p>
            <a:r>
              <a:rPr lang="en-US" dirty="0"/>
              <a:t>endorsed guideline process, targeting primary care</a:t>
            </a:r>
          </a:p>
          <a:p>
            <a:r>
              <a:rPr lang="en-US" dirty="0"/>
              <a:t>health care practitioners. The C-CHANGE guideline is a composite</a:t>
            </a:r>
          </a:p>
          <a:p>
            <a:r>
              <a:rPr lang="en-US" dirty="0"/>
              <a:t>of nine of Canada’s cardiovascular-focused clinical practice</a:t>
            </a:r>
          </a:p>
          <a:p>
            <a:r>
              <a:rPr lang="en-US" dirty="0"/>
              <a:t>guidelines (Table 1),</a:t>
            </a:r>
          </a:p>
        </p:txBody>
      </p:sp>
      <p:sp>
        <p:nvSpPr>
          <p:cNvPr id="4" name="Slide Number Placeholder 3"/>
          <p:cNvSpPr>
            <a:spLocks noGrp="1"/>
          </p:cNvSpPr>
          <p:nvPr>
            <p:ph type="sldNum" sz="quarter" idx="5"/>
          </p:nvPr>
        </p:nvSpPr>
        <p:spPr/>
        <p:txBody>
          <a:bodyPr/>
          <a:lstStyle/>
          <a:p>
            <a:fld id="{534C33BC-419E-49C5-BDF3-F9F864839A64}" type="slidenum">
              <a:rPr lang="en-IN" smtClean="0"/>
              <a:t>2</a:t>
            </a:fld>
            <a:endParaRPr lang="en-IN"/>
          </a:p>
        </p:txBody>
      </p:sp>
    </p:spTree>
    <p:extLst>
      <p:ext uri="{BB962C8B-B14F-4D97-AF65-F5344CB8AC3E}">
        <p14:creationId xmlns:p14="http://schemas.microsoft.com/office/powerpoint/2010/main" val="1210180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caring for Canadian adults who have or are at risk of developing chronic cardiovascular diseases, including hypertension, diabetes, dyslipidemia, heart failure and stroke, and the risk factors for these conditions, including smoking, obesity and physical inactivity.</a:t>
            </a:r>
          </a:p>
        </p:txBody>
      </p:sp>
      <p:sp>
        <p:nvSpPr>
          <p:cNvPr id="4" name="Slide Number Placeholder 3"/>
          <p:cNvSpPr>
            <a:spLocks noGrp="1"/>
          </p:cNvSpPr>
          <p:nvPr>
            <p:ph type="sldNum" sz="quarter" idx="5"/>
          </p:nvPr>
        </p:nvSpPr>
        <p:spPr/>
        <p:txBody>
          <a:bodyPr/>
          <a:lstStyle/>
          <a:p>
            <a:fld id="{534C33BC-419E-49C5-BDF3-F9F864839A64}" type="slidenum">
              <a:rPr lang="en-IN" smtClean="0"/>
              <a:t>4</a:t>
            </a:fld>
            <a:endParaRPr lang="en-IN"/>
          </a:p>
        </p:txBody>
      </p:sp>
    </p:spTree>
    <p:extLst>
      <p:ext uri="{BB962C8B-B14F-4D97-AF65-F5344CB8AC3E}">
        <p14:creationId xmlns:p14="http://schemas.microsoft.com/office/powerpoint/2010/main" val="2267138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effort is made to reduce the number of recommendations that are based on consensus opinion only, but these are still considered strong recommendations, as most people would follow the expert opinion where sufficient evidence does not exist</a:t>
            </a:r>
          </a:p>
          <a:p>
            <a:endParaRPr lang="en-US" dirty="0"/>
          </a:p>
          <a:p>
            <a:r>
              <a:rPr lang="en-US" dirty="0"/>
              <a:t>For drug and device recommendations, the highest level of evidence is required from randomized controlled trials of hard outcomes with adequate power and appropriate internal and external validity</a:t>
            </a:r>
          </a:p>
          <a:p>
            <a:endParaRPr lang="en-US" dirty="0"/>
          </a:p>
          <a:p>
            <a:r>
              <a:rPr lang="en-US" dirty="0"/>
              <a:t>7</a:t>
            </a:r>
          </a:p>
          <a:p>
            <a:r>
              <a:rPr lang="en-US" dirty="0"/>
              <a:t>Health behavior change and diagnostic recommendations can have evidence with surrogate outcomes</a:t>
            </a:r>
          </a:p>
        </p:txBody>
      </p:sp>
      <p:sp>
        <p:nvSpPr>
          <p:cNvPr id="4" name="Slide Number Placeholder 3"/>
          <p:cNvSpPr>
            <a:spLocks noGrp="1"/>
          </p:cNvSpPr>
          <p:nvPr>
            <p:ph type="sldNum" sz="quarter" idx="5"/>
          </p:nvPr>
        </p:nvSpPr>
        <p:spPr/>
        <p:txBody>
          <a:bodyPr/>
          <a:lstStyle/>
          <a:p>
            <a:fld id="{534C33BC-419E-49C5-BDF3-F9F864839A64}" type="slidenum">
              <a:rPr lang="en-IN" smtClean="0"/>
              <a:t>11</a:t>
            </a:fld>
            <a:endParaRPr lang="en-IN"/>
          </a:p>
        </p:txBody>
      </p:sp>
    </p:spTree>
    <p:extLst>
      <p:ext uri="{BB962C8B-B14F-4D97-AF65-F5344CB8AC3E}">
        <p14:creationId xmlns:p14="http://schemas.microsoft.com/office/powerpoint/2010/main" val="252984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4C33BC-419E-49C5-BDF3-F9F864839A64}" type="slidenum">
              <a:rPr lang="en-IN" smtClean="0"/>
              <a:t>19</a:t>
            </a:fld>
            <a:endParaRPr lang="en-IN"/>
          </a:p>
        </p:txBody>
      </p:sp>
    </p:spTree>
    <p:extLst>
      <p:ext uri="{BB962C8B-B14F-4D97-AF65-F5344CB8AC3E}">
        <p14:creationId xmlns:p14="http://schemas.microsoft.com/office/powerpoint/2010/main" val="3501355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0" kern="1200" dirty="0">
                <a:solidFill>
                  <a:schemeClr val="tx1"/>
                </a:solidFill>
                <a:effectLst/>
                <a:latin typeface="+mn-lt"/>
                <a:ea typeface="+mn-ea"/>
                <a:cs typeface="+mn-cs"/>
              </a:rPr>
              <a:t>• identification of the types of facilitators and barriers that were considered</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methods by which information regarding the facilitators and barriers to implementing recommendations were</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sought (e.g., feedback from key stakeholders, pilot testing of guidelines before widespread implementation)</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information/description of the types of facilitators and barriers that emerged from the inquiry (e.g.,</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practitioners have the skills to deliver the recommended care, sufficient equipment is not available to ensure all</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eligible members of the population receive mammography)</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description of how the information influenced the guideline development process and/or formation of the</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recommendations</a:t>
            </a:r>
            <a:br>
              <a:rPr lang="en-IN" sz="1200" i="0" kern="1200" dirty="0">
                <a:solidFill>
                  <a:schemeClr val="tx1"/>
                </a:solidFill>
                <a:effectLst/>
                <a:latin typeface="+mn-lt"/>
                <a:ea typeface="+mn-ea"/>
                <a:cs typeface="+mn-cs"/>
              </a:rPr>
            </a:br>
            <a:endParaRPr lang="en-IN" dirty="0"/>
          </a:p>
        </p:txBody>
      </p:sp>
      <p:sp>
        <p:nvSpPr>
          <p:cNvPr id="4" name="Slide Number Placeholder 3"/>
          <p:cNvSpPr>
            <a:spLocks noGrp="1"/>
          </p:cNvSpPr>
          <p:nvPr>
            <p:ph type="sldNum" sz="quarter" idx="10"/>
          </p:nvPr>
        </p:nvSpPr>
        <p:spPr/>
        <p:txBody>
          <a:bodyPr/>
          <a:lstStyle/>
          <a:p>
            <a:fld id="{534C33BC-419E-49C5-BDF3-F9F864839A64}" type="slidenum">
              <a:rPr lang="en-IN" smtClean="0"/>
              <a:t>25</a:t>
            </a:fld>
            <a:endParaRPr lang="en-IN"/>
          </a:p>
        </p:txBody>
      </p:sp>
    </p:spTree>
    <p:extLst>
      <p:ext uri="{BB962C8B-B14F-4D97-AF65-F5344CB8AC3E}">
        <p14:creationId xmlns:p14="http://schemas.microsoft.com/office/powerpoint/2010/main" val="315996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0" kern="1200" dirty="0">
                <a:solidFill>
                  <a:schemeClr val="tx1"/>
                </a:solidFill>
                <a:effectLst/>
                <a:latin typeface="+mn-lt"/>
                <a:ea typeface="+mn-ea"/>
                <a:cs typeface="+mn-cs"/>
              </a:rPr>
              <a:t>• identification of the types of cost information that were considered (e.g., economic evaluations, drug</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acquisition costs)</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methods by which the cost information was sought (e.g., a health economist was part of the guideline</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development panel, use of health technology assessments for specific drugs, etc.)</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information/description of the cost information that emerged from the inquiry (e.g., specific drug acquisition</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costs per treatment course)</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description of how the information gathered was used to inform the guideline development process and/or</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formation of the recommendation</a:t>
            </a:r>
            <a:br>
              <a:rPr lang="en-IN" sz="1200" i="0" kern="1200" dirty="0">
                <a:solidFill>
                  <a:schemeClr val="tx1"/>
                </a:solidFill>
                <a:effectLst/>
                <a:latin typeface="+mn-lt"/>
                <a:ea typeface="+mn-ea"/>
                <a:cs typeface="+mn-cs"/>
              </a:rPr>
            </a:br>
            <a:endParaRPr lang="en-IN" dirty="0"/>
          </a:p>
        </p:txBody>
      </p:sp>
      <p:sp>
        <p:nvSpPr>
          <p:cNvPr id="4" name="Slide Number Placeholder 3"/>
          <p:cNvSpPr>
            <a:spLocks noGrp="1"/>
          </p:cNvSpPr>
          <p:nvPr>
            <p:ph type="sldNum" sz="quarter" idx="10"/>
          </p:nvPr>
        </p:nvSpPr>
        <p:spPr/>
        <p:txBody>
          <a:bodyPr/>
          <a:lstStyle/>
          <a:p>
            <a:fld id="{534C33BC-419E-49C5-BDF3-F9F864839A64}" type="slidenum">
              <a:rPr lang="en-IN" smtClean="0"/>
              <a:t>27</a:t>
            </a:fld>
            <a:endParaRPr lang="en-IN"/>
          </a:p>
        </p:txBody>
      </p:sp>
    </p:spTree>
    <p:extLst>
      <p:ext uri="{BB962C8B-B14F-4D97-AF65-F5344CB8AC3E}">
        <p14:creationId xmlns:p14="http://schemas.microsoft.com/office/powerpoint/2010/main" val="826255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0" kern="1200" dirty="0" err="1">
                <a:solidFill>
                  <a:schemeClr val="tx1"/>
                </a:solidFill>
                <a:effectLst/>
                <a:latin typeface="+mn-lt"/>
                <a:ea typeface="+mn-ea"/>
                <a:cs typeface="+mn-cs"/>
              </a:rPr>
              <a:t>dentification</a:t>
            </a:r>
            <a:r>
              <a:rPr lang="en-IN" sz="1200" i="0" kern="1200" dirty="0">
                <a:solidFill>
                  <a:schemeClr val="tx1"/>
                </a:solidFill>
                <a:effectLst/>
                <a:latin typeface="+mn-lt"/>
                <a:ea typeface="+mn-ea"/>
                <a:cs typeface="+mn-cs"/>
              </a:rPr>
              <a:t> of criteria to assess guideline implementation or adherence to recommendations</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criteria for assessing impact of implementing the recommendations</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advice on the frequency and interval of measurement</a:t>
            </a:r>
            <a:br>
              <a:rPr lang="en-IN" sz="1200" i="0" kern="1200" dirty="0">
                <a:solidFill>
                  <a:schemeClr val="tx1"/>
                </a:solidFill>
                <a:effectLst/>
                <a:latin typeface="+mn-lt"/>
                <a:ea typeface="+mn-ea"/>
                <a:cs typeface="+mn-cs"/>
              </a:rPr>
            </a:br>
            <a:r>
              <a:rPr lang="en-IN" sz="1200" i="0" kern="1200" dirty="0">
                <a:solidFill>
                  <a:schemeClr val="tx1"/>
                </a:solidFill>
                <a:effectLst/>
                <a:latin typeface="+mn-lt"/>
                <a:ea typeface="+mn-ea"/>
                <a:cs typeface="+mn-cs"/>
              </a:rPr>
              <a:t>• descriptions or operational definitions of how the criteria should be measured</a:t>
            </a:r>
            <a:br>
              <a:rPr lang="en-IN" sz="1200" i="0" kern="1200" dirty="0">
                <a:solidFill>
                  <a:schemeClr val="tx1"/>
                </a:solidFill>
                <a:effectLst/>
                <a:latin typeface="+mn-lt"/>
                <a:ea typeface="+mn-ea"/>
                <a:cs typeface="+mn-cs"/>
              </a:rPr>
            </a:br>
            <a:endParaRPr lang="en-IN" dirty="0"/>
          </a:p>
        </p:txBody>
      </p:sp>
      <p:sp>
        <p:nvSpPr>
          <p:cNvPr id="4" name="Slide Number Placeholder 3"/>
          <p:cNvSpPr>
            <a:spLocks noGrp="1"/>
          </p:cNvSpPr>
          <p:nvPr>
            <p:ph type="sldNum" sz="quarter" idx="10"/>
          </p:nvPr>
        </p:nvSpPr>
        <p:spPr/>
        <p:txBody>
          <a:bodyPr/>
          <a:lstStyle/>
          <a:p>
            <a:fld id="{534C33BC-419E-49C5-BDF3-F9F864839A64}" type="slidenum">
              <a:rPr lang="en-IN" smtClean="0"/>
              <a:t>28</a:t>
            </a:fld>
            <a:endParaRPr lang="en-IN"/>
          </a:p>
        </p:txBody>
      </p:sp>
    </p:spTree>
    <p:extLst>
      <p:ext uri="{BB962C8B-B14F-4D97-AF65-F5344CB8AC3E}">
        <p14:creationId xmlns:p14="http://schemas.microsoft.com/office/powerpoint/2010/main" val="2829013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smtClean="0"/>
              <a:t>31/01/2019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401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smtClean="0"/>
              <a:t>31/01/2019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246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B9C5D3-0140-4E75-8D7F-C0623D06DFD7}" type="datetimeFigureOut">
              <a:rPr lang="en-US" smtClean="0"/>
              <a:t>31/01/2019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5164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1290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smtClean="0"/>
              <a:t>31/01/2019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8435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smtClean="0"/>
              <a:t>31/01/2019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18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01AE78-96A2-4A23-B183-3B6DB4374FE7}" type="datetimeFigureOut">
              <a:rPr lang="en-US" smtClean="0"/>
              <a:t>31/01/2019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62572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AE0757-B101-4811-9189-10EB2F458E2D}"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728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BDC078-589F-40E3-816C-EE21D62B5BBA}"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7425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764414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2921064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1272706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267637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3303822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7004436-CA73-4D53-89B4-2A5C7347BF2F}" type="datetimeFigureOut">
              <a:rPr lang="en-US" smtClean="0"/>
              <a:t>31/01/2019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5024149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smtClean="0"/>
              <a:t>31/01/2019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4483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13FEF9-69D0-4F8C-A336-59491FBEDC47}" type="datetimeFigureOut">
              <a:rPr lang="en-US" smtClean="0"/>
              <a:t>31/01/2019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1479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7004436-CA73-4D53-89B4-2A5C7347BF2F}" type="datetimeFigureOut">
              <a:rPr lang="en-US" smtClean="0"/>
              <a:t>31/01/2019</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58854849"/>
      </p:ext>
    </p:extLst>
  </p:cSld>
  <p:clrMap bg1="dk1" tx1="lt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customXml" Target="../ink/ink2.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a:xfrm>
            <a:off x="1438955" y="5103587"/>
            <a:ext cx="9001462" cy="1655762"/>
          </a:xfrm>
        </p:spPr>
        <p:txBody>
          <a:bodyPr/>
          <a:lstStyle/>
          <a:p>
            <a:r>
              <a:rPr lang="en-IN" dirty="0"/>
              <a:t>Jemin  J Webster </a:t>
            </a:r>
          </a:p>
          <a:p>
            <a:r>
              <a:rPr lang="en-IN" dirty="0"/>
              <a:t>CEU 31-1-2019</a:t>
            </a:r>
          </a:p>
        </p:txBody>
      </p:sp>
      <p:pic>
        <p:nvPicPr>
          <p:cNvPr id="5" name="Picture 4">
            <a:extLst>
              <a:ext uri="{FF2B5EF4-FFF2-40B4-BE49-F238E27FC236}">
                <a16:creationId xmlns:a16="http://schemas.microsoft.com/office/drawing/2014/main" id="{51F3B061-88E7-4070-8114-8D834AB3AE69}"/>
              </a:ext>
            </a:extLst>
          </p:cNvPr>
          <p:cNvPicPr>
            <a:picLocks noChangeAspect="1"/>
          </p:cNvPicPr>
          <p:nvPr/>
        </p:nvPicPr>
        <p:blipFill>
          <a:blip r:embed="rId2"/>
          <a:stretch>
            <a:fillRect/>
          </a:stretch>
        </p:blipFill>
        <p:spPr>
          <a:xfrm>
            <a:off x="1438955" y="0"/>
            <a:ext cx="9314089" cy="5003723"/>
          </a:xfrm>
          <a:prstGeom prst="rect">
            <a:avLst/>
          </a:prstGeom>
        </p:spPr>
      </p:pic>
    </p:spTree>
    <p:extLst>
      <p:ext uri="{BB962C8B-B14F-4D97-AF65-F5344CB8AC3E}">
        <p14:creationId xmlns:p14="http://schemas.microsoft.com/office/powerpoint/2010/main" val="1266060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165B-6939-45FF-891F-273384290B4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CC147C45-F38E-4C5D-8A91-16933D7D2DB2}"/>
              </a:ext>
            </a:extLst>
          </p:cNvPr>
          <p:cNvSpPr>
            <a:spLocks noGrp="1"/>
          </p:cNvSpPr>
          <p:nvPr>
            <p:ph idx="1"/>
          </p:nvPr>
        </p:nvSpPr>
        <p:spPr/>
        <p:txBody>
          <a:bodyPr/>
          <a:lstStyle/>
          <a:p>
            <a:r>
              <a:rPr lang="en-US" dirty="0"/>
              <a:t>The C-CHANGE guideline is a composite of nine of Canada’s cardiovascular-focused clinical practice guidelines </a:t>
            </a:r>
          </a:p>
          <a:p>
            <a:endParaRPr lang="en-US" dirty="0"/>
          </a:p>
          <a:p>
            <a:r>
              <a:rPr lang="en-US" dirty="0"/>
              <a:t>To meet primary care need</a:t>
            </a:r>
          </a:p>
          <a:p>
            <a:r>
              <a:rPr lang="en-US" dirty="0"/>
              <a:t>Managing patients with multiple comorbidities.</a:t>
            </a:r>
          </a:p>
        </p:txBody>
      </p:sp>
    </p:spTree>
    <p:extLst>
      <p:ext uri="{BB962C8B-B14F-4D97-AF65-F5344CB8AC3E}">
        <p14:creationId xmlns:p14="http://schemas.microsoft.com/office/powerpoint/2010/main" val="659786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81B17-69EB-4B04-9A5C-4F73998CDD31}"/>
              </a:ext>
            </a:extLst>
          </p:cNvPr>
          <p:cNvSpPr>
            <a:spLocks noGrp="1"/>
          </p:cNvSpPr>
          <p:nvPr>
            <p:ph type="title"/>
          </p:nvPr>
        </p:nvSpPr>
        <p:spPr/>
        <p:txBody>
          <a:bodyPr/>
          <a:lstStyle/>
          <a:p>
            <a:r>
              <a:rPr lang="en-IN" dirty="0"/>
              <a:t>AGREE II</a:t>
            </a:r>
            <a:endParaRPr lang="en-US" dirty="0"/>
          </a:p>
        </p:txBody>
      </p:sp>
      <p:sp>
        <p:nvSpPr>
          <p:cNvPr id="3" name="Content Placeholder 2">
            <a:extLst>
              <a:ext uri="{FF2B5EF4-FFF2-40B4-BE49-F238E27FC236}">
                <a16:creationId xmlns:a16="http://schemas.microsoft.com/office/drawing/2014/main" id="{2808AA90-E06E-4C10-B91B-927CDD7A2ED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35121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1. Scope and Purpose </a:t>
            </a:r>
            <a:br>
              <a:rPr lang="en-IN" dirty="0"/>
            </a:br>
            <a:endParaRPr lang="en-IN" dirty="0"/>
          </a:p>
        </p:txBody>
      </p:sp>
      <p:sp>
        <p:nvSpPr>
          <p:cNvPr id="3" name="Content Placeholder 2"/>
          <p:cNvSpPr>
            <a:spLocks noGrp="1"/>
          </p:cNvSpPr>
          <p:nvPr>
            <p:ph idx="1"/>
          </p:nvPr>
        </p:nvSpPr>
        <p:spPr>
          <a:xfrm>
            <a:off x="408473" y="2114451"/>
            <a:ext cx="11349938" cy="4521127"/>
          </a:xfrm>
        </p:spPr>
        <p:txBody>
          <a:bodyPr>
            <a:normAutofit fontScale="92500" lnSpcReduction="20000"/>
          </a:bodyPr>
          <a:lstStyle/>
          <a:p>
            <a:r>
              <a:rPr lang="en-IN" dirty="0">
                <a:effectLst/>
              </a:rPr>
              <a:t>Are the overall objectives of the guideline are specifically described?</a:t>
            </a:r>
          </a:p>
          <a:p>
            <a:pPr lvl="1"/>
            <a:r>
              <a:rPr lang="en-US" dirty="0">
                <a:effectLst/>
              </a:rPr>
              <a:t>Chosen to meet primary care needs, managing patients with multiple comorbidities.</a:t>
            </a:r>
            <a:br>
              <a:rPr lang="en-IN" dirty="0">
                <a:effectLst/>
              </a:rPr>
            </a:br>
            <a:endParaRPr lang="en-IN" dirty="0">
              <a:effectLst/>
            </a:endParaRPr>
          </a:p>
          <a:p>
            <a:r>
              <a:rPr lang="en-IN" dirty="0">
                <a:effectLst/>
              </a:rPr>
              <a:t>Health intent- Diagnosis and management of multiple </a:t>
            </a:r>
            <a:r>
              <a:rPr lang="en-IN" dirty="0" err="1">
                <a:effectLst/>
              </a:rPr>
              <a:t>commorbidity</a:t>
            </a:r>
            <a:r>
              <a:rPr lang="en-IN" dirty="0">
                <a:effectLst/>
              </a:rPr>
              <a:t> primary care setting.</a:t>
            </a:r>
          </a:p>
          <a:p>
            <a:endParaRPr lang="en-IN" dirty="0">
              <a:effectLst/>
            </a:endParaRPr>
          </a:p>
          <a:p>
            <a:r>
              <a:rPr lang="en-IN" dirty="0">
                <a:effectLst/>
              </a:rPr>
              <a:t>Targets</a:t>
            </a:r>
          </a:p>
          <a:p>
            <a:pPr lvl="1"/>
            <a:r>
              <a:rPr lang="en-IN" dirty="0">
                <a:effectLst/>
              </a:rPr>
              <a:t>Audience- </a:t>
            </a:r>
            <a:r>
              <a:rPr lang="en-US" dirty="0">
                <a:effectLst/>
              </a:rPr>
              <a:t>Primary health care providers</a:t>
            </a:r>
            <a:endParaRPr lang="en-IN" dirty="0">
              <a:effectLst/>
            </a:endParaRPr>
          </a:p>
          <a:p>
            <a:pPr lvl="1"/>
            <a:r>
              <a:rPr lang="en-IN" dirty="0">
                <a:effectLst/>
              </a:rPr>
              <a:t>Population- </a:t>
            </a:r>
            <a:r>
              <a:rPr lang="en-US" dirty="0"/>
              <a:t>Canadian adults who have or are at risk of developing chronic cardiovascular diseases</a:t>
            </a:r>
            <a:endParaRPr lang="en-IN" dirty="0">
              <a:effectLst/>
            </a:endParaRPr>
          </a:p>
          <a:p>
            <a:endParaRPr lang="en-IN" dirty="0">
              <a:effectLst/>
            </a:endParaRPr>
          </a:p>
          <a:p>
            <a:r>
              <a:rPr lang="en-IN" dirty="0">
                <a:effectLst/>
              </a:rPr>
              <a:t>Score- 6</a:t>
            </a:r>
            <a:br>
              <a:rPr lang="en-IN" dirty="0">
                <a:effectLst/>
              </a:rPr>
            </a:br>
            <a:br>
              <a:rPr lang="en-IN" dirty="0">
                <a:effectLst/>
              </a:rPr>
            </a:br>
            <a:endParaRPr lang="en-IN" dirty="0"/>
          </a:p>
        </p:txBody>
      </p:sp>
    </p:spTree>
    <p:extLst>
      <p:ext uri="{BB962C8B-B14F-4D97-AF65-F5344CB8AC3E}">
        <p14:creationId xmlns:p14="http://schemas.microsoft.com/office/powerpoint/2010/main" val="1037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1157452" cy="4138068"/>
          </a:xfrm>
        </p:spPr>
        <p:txBody>
          <a:bodyPr>
            <a:normAutofit/>
          </a:bodyPr>
          <a:lstStyle/>
          <a:p>
            <a:r>
              <a:rPr lang="en-IN" dirty="0">
                <a:effectLst/>
              </a:rPr>
              <a:t>Are the health questions covered by the guideline specifically described?</a:t>
            </a:r>
          </a:p>
          <a:p>
            <a:pPr lvl="1"/>
            <a:r>
              <a:rPr lang="en-IN" dirty="0">
                <a:effectLst/>
              </a:rPr>
              <a:t>Yes</a:t>
            </a:r>
          </a:p>
          <a:p>
            <a:pPr lvl="1"/>
            <a:endParaRPr lang="en-IN" dirty="0">
              <a:effectLst/>
            </a:endParaRPr>
          </a:p>
          <a:p>
            <a:r>
              <a:rPr lang="en-IN" dirty="0">
                <a:effectLst/>
              </a:rPr>
              <a:t>Target population- mentioned</a:t>
            </a:r>
          </a:p>
          <a:p>
            <a:r>
              <a:rPr lang="en-IN" dirty="0">
                <a:effectLst/>
              </a:rPr>
              <a:t>Intervention- mentioned.</a:t>
            </a:r>
          </a:p>
          <a:p>
            <a:r>
              <a:rPr lang="en-IN" dirty="0">
                <a:effectLst/>
              </a:rPr>
              <a:t>Health care setting or context- mentioned</a:t>
            </a:r>
          </a:p>
          <a:p>
            <a:endParaRPr lang="en-IN" dirty="0">
              <a:effectLst/>
            </a:endParaRPr>
          </a:p>
          <a:p>
            <a:r>
              <a:rPr lang="en-IN" dirty="0">
                <a:effectLst/>
              </a:rPr>
              <a:t>Score- 6</a:t>
            </a:r>
            <a:br>
              <a:rPr lang="en-IN" dirty="0">
                <a:effectLst/>
              </a:rPr>
            </a:br>
            <a:endParaRPr lang="en-IN" dirty="0">
              <a:effectLst/>
            </a:endParaRPr>
          </a:p>
          <a:p>
            <a:endParaRPr lang="en-IN" dirty="0"/>
          </a:p>
        </p:txBody>
      </p:sp>
    </p:spTree>
    <p:extLst>
      <p:ext uri="{BB962C8B-B14F-4D97-AF65-F5344CB8AC3E}">
        <p14:creationId xmlns:p14="http://schemas.microsoft.com/office/powerpoint/2010/main" val="4170037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712" y="1043188"/>
            <a:ext cx="11026575" cy="4771623"/>
          </a:xfrm>
        </p:spPr>
        <p:txBody>
          <a:bodyPr>
            <a:normAutofit/>
          </a:bodyPr>
          <a:lstStyle/>
          <a:p>
            <a:r>
              <a:rPr lang="en-IN" dirty="0">
                <a:effectLst/>
              </a:rPr>
              <a:t>Are the population (patients, public, etc.) to whom the guideline is meant to apply specifically described?</a:t>
            </a:r>
          </a:p>
          <a:p>
            <a:pPr lvl="1"/>
            <a:r>
              <a:rPr lang="en-IN" dirty="0">
                <a:effectLst/>
              </a:rPr>
              <a:t>Yes</a:t>
            </a:r>
          </a:p>
          <a:p>
            <a:pPr lvl="1"/>
            <a:endParaRPr lang="en-IN" dirty="0">
              <a:effectLst/>
            </a:endParaRPr>
          </a:p>
          <a:p>
            <a:r>
              <a:rPr lang="en-IN" dirty="0">
                <a:effectLst/>
              </a:rPr>
              <a:t>Target population- Mentioned</a:t>
            </a:r>
          </a:p>
          <a:p>
            <a:r>
              <a:rPr lang="en-IN" dirty="0">
                <a:effectLst/>
              </a:rPr>
              <a:t>Gender and age- Mentioned</a:t>
            </a:r>
          </a:p>
          <a:p>
            <a:r>
              <a:rPr lang="en-IN" dirty="0">
                <a:effectLst/>
              </a:rPr>
              <a:t>Clinical condition- mentioned</a:t>
            </a:r>
          </a:p>
          <a:p>
            <a:r>
              <a:rPr lang="en-IN" dirty="0">
                <a:effectLst/>
              </a:rPr>
              <a:t>Severity/stage of disease- Mentioned</a:t>
            </a:r>
          </a:p>
          <a:p>
            <a:r>
              <a:rPr lang="en-IN" dirty="0">
                <a:effectLst/>
              </a:rPr>
              <a:t>Excluded population- Not mentioned</a:t>
            </a:r>
          </a:p>
          <a:p>
            <a:r>
              <a:rPr lang="en-IN" dirty="0">
                <a:effectLst/>
              </a:rPr>
              <a:t>Score- 7</a:t>
            </a:r>
          </a:p>
          <a:p>
            <a:pPr marL="0" indent="0">
              <a:buNone/>
            </a:pPr>
            <a:endParaRPr lang="en-IN" dirty="0"/>
          </a:p>
        </p:txBody>
      </p:sp>
    </p:spTree>
    <p:extLst>
      <p:ext uri="{BB962C8B-B14F-4D97-AF65-F5344CB8AC3E}">
        <p14:creationId xmlns:p14="http://schemas.microsoft.com/office/powerpoint/2010/main" val="803008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2. Stakeholder Involvement  </a:t>
            </a:r>
          </a:p>
        </p:txBody>
      </p:sp>
      <p:sp>
        <p:nvSpPr>
          <p:cNvPr id="3" name="Content Placeholder 2"/>
          <p:cNvSpPr>
            <a:spLocks noGrp="1"/>
          </p:cNvSpPr>
          <p:nvPr>
            <p:ph idx="1"/>
          </p:nvPr>
        </p:nvSpPr>
        <p:spPr>
          <a:xfrm>
            <a:off x="680321" y="2099256"/>
            <a:ext cx="11065211" cy="4610637"/>
          </a:xfrm>
        </p:spPr>
        <p:txBody>
          <a:bodyPr>
            <a:normAutofit fontScale="92500" lnSpcReduction="10000"/>
          </a:bodyPr>
          <a:lstStyle/>
          <a:p>
            <a:r>
              <a:rPr lang="en-IN" sz="3200" dirty="0">
                <a:effectLst/>
              </a:rPr>
              <a:t>Does the guideline development group include individuals from all relevant professional groups?  Yes</a:t>
            </a:r>
          </a:p>
          <a:p>
            <a:r>
              <a:rPr lang="en-IN" sz="3200" dirty="0">
                <a:effectLst/>
              </a:rPr>
              <a:t>Name- Mentioned</a:t>
            </a:r>
          </a:p>
          <a:p>
            <a:r>
              <a:rPr lang="en-IN" sz="3200" dirty="0">
                <a:effectLst/>
              </a:rPr>
              <a:t>Discipline/content expertise- Mentioned</a:t>
            </a:r>
          </a:p>
          <a:p>
            <a:r>
              <a:rPr lang="en-IN" sz="3200" dirty="0">
                <a:effectLst/>
              </a:rPr>
              <a:t>Description of the member’s role in the guideline development group- Mentioned</a:t>
            </a:r>
          </a:p>
          <a:p>
            <a:r>
              <a:rPr lang="en-IN" sz="3200" dirty="0">
                <a:effectLst/>
              </a:rPr>
              <a:t>Score-6</a:t>
            </a:r>
            <a:br>
              <a:rPr lang="en-IN" sz="2900" dirty="0">
                <a:effectLst/>
              </a:rPr>
            </a:br>
            <a:endParaRPr lang="en-IN" dirty="0"/>
          </a:p>
        </p:txBody>
      </p:sp>
    </p:spTree>
    <p:extLst>
      <p:ext uri="{BB962C8B-B14F-4D97-AF65-F5344CB8AC3E}">
        <p14:creationId xmlns:p14="http://schemas.microsoft.com/office/powerpoint/2010/main" val="16743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1058598" cy="3599316"/>
          </a:xfrm>
        </p:spPr>
        <p:txBody>
          <a:bodyPr/>
          <a:lstStyle/>
          <a:p>
            <a:r>
              <a:rPr lang="en-IN" dirty="0">
                <a:effectLst/>
              </a:rPr>
              <a:t>Have the views and preferences of the target population (patients, public, etc.) been sought?</a:t>
            </a:r>
            <a:endParaRPr lang="en-IN" dirty="0"/>
          </a:p>
          <a:p>
            <a:pPr lvl="1"/>
            <a:r>
              <a:rPr lang="en-IN" dirty="0">
                <a:effectLst/>
              </a:rPr>
              <a:t>No</a:t>
            </a:r>
          </a:p>
          <a:p>
            <a:pPr lvl="1"/>
            <a:endParaRPr lang="en-IN" dirty="0">
              <a:effectLst/>
            </a:endParaRPr>
          </a:p>
          <a:p>
            <a:pPr lvl="1"/>
            <a:endParaRPr lang="en-IN" dirty="0">
              <a:effectLst/>
            </a:endParaRPr>
          </a:p>
          <a:p>
            <a:r>
              <a:rPr lang="en-IN" dirty="0">
                <a:effectLst/>
              </a:rPr>
              <a:t>Score- 2</a:t>
            </a:r>
          </a:p>
        </p:txBody>
      </p:sp>
    </p:spTree>
    <p:extLst>
      <p:ext uri="{BB962C8B-B14F-4D97-AF65-F5344CB8AC3E}">
        <p14:creationId xmlns:p14="http://schemas.microsoft.com/office/powerpoint/2010/main" val="1889061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0341906" cy="4212208"/>
          </a:xfrm>
        </p:spPr>
        <p:txBody>
          <a:bodyPr>
            <a:normAutofit fontScale="92500" lnSpcReduction="10000"/>
          </a:bodyPr>
          <a:lstStyle/>
          <a:p>
            <a:r>
              <a:rPr lang="en-IN" dirty="0">
                <a:effectLst/>
              </a:rPr>
              <a:t>Are the target users of the guideline clearly defined?</a:t>
            </a:r>
          </a:p>
          <a:p>
            <a:pPr lvl="1"/>
            <a:r>
              <a:rPr lang="en-IN" dirty="0">
                <a:effectLst/>
              </a:rPr>
              <a:t>Yes</a:t>
            </a:r>
          </a:p>
          <a:p>
            <a:pPr lvl="1"/>
            <a:endParaRPr lang="en-IN" dirty="0">
              <a:effectLst/>
            </a:endParaRPr>
          </a:p>
          <a:p>
            <a:pPr lvl="1"/>
            <a:endParaRPr lang="en-IN" dirty="0">
              <a:effectLst/>
            </a:endParaRPr>
          </a:p>
          <a:p>
            <a:r>
              <a:rPr lang="en-IN" dirty="0">
                <a:effectLst/>
              </a:rPr>
              <a:t>Clear description of intended guideline audience- Yes</a:t>
            </a:r>
          </a:p>
          <a:p>
            <a:r>
              <a:rPr lang="en-IN" dirty="0">
                <a:effectLst/>
              </a:rPr>
              <a:t>Description of how the guideline may be used by its target audience- Yes</a:t>
            </a:r>
          </a:p>
          <a:p>
            <a:endParaRPr lang="en-IN" dirty="0">
              <a:effectLst/>
            </a:endParaRPr>
          </a:p>
          <a:p>
            <a:r>
              <a:rPr lang="en-IN" dirty="0">
                <a:effectLst/>
              </a:rPr>
              <a:t>Score- 7</a:t>
            </a:r>
            <a:br>
              <a:rPr lang="en-IN" dirty="0">
                <a:effectLst/>
              </a:rPr>
            </a:br>
            <a:br>
              <a:rPr lang="en-IN" dirty="0">
                <a:effectLst/>
              </a:rPr>
            </a:br>
            <a:br>
              <a:rPr lang="en-IN" dirty="0">
                <a:effectLst/>
              </a:rPr>
            </a:br>
            <a:endParaRPr lang="en-IN" dirty="0">
              <a:effectLst/>
            </a:endParaRPr>
          </a:p>
          <a:p>
            <a:pPr lvl="1"/>
            <a:endParaRPr lang="en-IN" dirty="0"/>
          </a:p>
        </p:txBody>
      </p:sp>
    </p:spTree>
    <p:extLst>
      <p:ext uri="{BB962C8B-B14F-4D97-AF65-F5344CB8AC3E}">
        <p14:creationId xmlns:p14="http://schemas.microsoft.com/office/powerpoint/2010/main" val="1512622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3. Rigour of Development </a:t>
            </a:r>
          </a:p>
        </p:txBody>
      </p:sp>
      <p:sp>
        <p:nvSpPr>
          <p:cNvPr id="3" name="Content Placeholder 2"/>
          <p:cNvSpPr>
            <a:spLocks noGrp="1"/>
          </p:cNvSpPr>
          <p:nvPr>
            <p:ph idx="1"/>
          </p:nvPr>
        </p:nvSpPr>
        <p:spPr>
          <a:xfrm>
            <a:off x="680321" y="2047742"/>
            <a:ext cx="11108025" cy="4810258"/>
          </a:xfrm>
        </p:spPr>
        <p:txBody>
          <a:bodyPr>
            <a:normAutofit fontScale="92500" lnSpcReduction="20000"/>
          </a:bodyPr>
          <a:lstStyle/>
          <a:p>
            <a:r>
              <a:rPr lang="en-IN" dirty="0">
                <a:effectLst/>
              </a:rPr>
              <a:t>Were systematic methods used to search for evidence?</a:t>
            </a:r>
          </a:p>
          <a:p>
            <a:pPr lvl="1"/>
            <a:r>
              <a:rPr lang="en-IN" dirty="0">
                <a:effectLst/>
              </a:rPr>
              <a:t>Yes, AGREE II tool for all the guidelines included.</a:t>
            </a:r>
          </a:p>
          <a:p>
            <a:pPr lvl="1"/>
            <a:endParaRPr lang="en-IN" dirty="0">
              <a:effectLst/>
            </a:endParaRPr>
          </a:p>
          <a:p>
            <a:r>
              <a:rPr lang="en-IN" dirty="0">
                <a:effectLst/>
              </a:rPr>
              <a:t>Not included other languages</a:t>
            </a:r>
          </a:p>
          <a:p>
            <a:r>
              <a:rPr lang="en-IN" dirty="0">
                <a:effectLst/>
              </a:rPr>
              <a:t>Not reviewed conference proceedings</a:t>
            </a:r>
          </a:p>
          <a:p>
            <a:r>
              <a:rPr lang="en-IN" dirty="0">
                <a:effectLst/>
              </a:rPr>
              <a:t>Time period searched- </a:t>
            </a:r>
            <a:r>
              <a:rPr lang="en-IN" dirty="0" err="1">
                <a:effectLst/>
              </a:rPr>
              <a:t>Upto</a:t>
            </a:r>
            <a:r>
              <a:rPr lang="en-IN" dirty="0">
                <a:effectLst/>
              </a:rPr>
              <a:t> 2017</a:t>
            </a:r>
          </a:p>
          <a:p>
            <a:r>
              <a:rPr lang="en-IN" dirty="0">
                <a:effectLst/>
              </a:rPr>
              <a:t>Search terms- Not specified.</a:t>
            </a:r>
          </a:p>
          <a:p>
            <a:r>
              <a:rPr lang="en-IN" dirty="0">
                <a:effectLst/>
              </a:rPr>
              <a:t>Full search strategy- not mentioned</a:t>
            </a:r>
          </a:p>
          <a:p>
            <a:r>
              <a:rPr lang="en-IN" dirty="0">
                <a:effectLst/>
              </a:rPr>
              <a:t>Not mentioned regarding conflict resolution.</a:t>
            </a:r>
          </a:p>
          <a:p>
            <a:endParaRPr lang="en-IN" dirty="0">
              <a:effectLst/>
            </a:endParaRPr>
          </a:p>
          <a:p>
            <a:r>
              <a:rPr lang="en-IN" dirty="0">
                <a:effectLst/>
              </a:rPr>
              <a:t>Score- 5</a:t>
            </a:r>
            <a:br>
              <a:rPr lang="en-IN" dirty="0">
                <a:effectLst/>
              </a:rPr>
            </a:br>
            <a:endParaRPr lang="en-IN" dirty="0"/>
          </a:p>
        </p:txBody>
      </p:sp>
    </p:spTree>
    <p:extLst>
      <p:ext uri="{BB962C8B-B14F-4D97-AF65-F5344CB8AC3E}">
        <p14:creationId xmlns:p14="http://schemas.microsoft.com/office/powerpoint/2010/main" val="87995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0794755" cy="4192716"/>
          </a:xfrm>
        </p:spPr>
        <p:txBody>
          <a:bodyPr>
            <a:normAutofit/>
          </a:bodyPr>
          <a:lstStyle/>
          <a:p>
            <a:r>
              <a:rPr lang="en-IN" dirty="0">
                <a:effectLst/>
              </a:rPr>
              <a:t>Were the criteria for selecting the evidence clearly described ?</a:t>
            </a:r>
          </a:p>
          <a:p>
            <a:pPr lvl="1"/>
            <a:r>
              <a:rPr lang="en-IN" dirty="0">
                <a:effectLst/>
              </a:rPr>
              <a:t>Yes.</a:t>
            </a:r>
          </a:p>
          <a:p>
            <a:endParaRPr lang="en-IN" dirty="0">
              <a:effectLst/>
            </a:endParaRPr>
          </a:p>
          <a:p>
            <a:r>
              <a:rPr lang="en-IN" dirty="0">
                <a:effectLst/>
              </a:rPr>
              <a:t>The relevant population, management </a:t>
            </a:r>
            <a:r>
              <a:rPr lang="en-IN" dirty="0" err="1">
                <a:effectLst/>
              </a:rPr>
              <a:t>startegies</a:t>
            </a:r>
            <a:r>
              <a:rPr lang="en-IN" dirty="0">
                <a:effectLst/>
              </a:rPr>
              <a:t> were described in general but not in specific for each question.</a:t>
            </a:r>
          </a:p>
          <a:p>
            <a:r>
              <a:rPr lang="en-IN" dirty="0">
                <a:effectLst/>
              </a:rPr>
              <a:t>Not compared one treatment strategy with the other</a:t>
            </a:r>
          </a:p>
          <a:p>
            <a:endParaRPr lang="en-IN" dirty="0">
              <a:effectLst/>
            </a:endParaRPr>
          </a:p>
          <a:p>
            <a:r>
              <a:rPr lang="en-IN" dirty="0">
                <a:effectLst/>
              </a:rPr>
              <a:t>Score- 3.</a:t>
            </a:r>
            <a:endParaRPr lang="en-IN" dirty="0"/>
          </a:p>
        </p:txBody>
      </p:sp>
    </p:spTree>
    <p:extLst>
      <p:ext uri="{BB962C8B-B14F-4D97-AF65-F5344CB8AC3E}">
        <p14:creationId xmlns:p14="http://schemas.microsoft.com/office/powerpoint/2010/main" val="447241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2"/>
            <a:ext cx="11284152" cy="4286349"/>
          </a:xfrm>
        </p:spPr>
        <p:txBody>
          <a:bodyPr>
            <a:normAutofit fontScale="85000" lnSpcReduction="20000"/>
          </a:bodyPr>
          <a:lstStyle/>
          <a:p>
            <a:r>
              <a:rPr lang="en-IN" dirty="0">
                <a:effectLst/>
              </a:rPr>
              <a:t>Were the strengths and limitations of the body of evidence clearly described ?</a:t>
            </a:r>
          </a:p>
          <a:p>
            <a:pPr lvl="1"/>
            <a:r>
              <a:rPr lang="en-IN" dirty="0">
                <a:effectLst/>
              </a:rPr>
              <a:t>Not mentioned</a:t>
            </a:r>
          </a:p>
          <a:p>
            <a:pPr lvl="1"/>
            <a:endParaRPr lang="en-IN" dirty="0">
              <a:effectLst/>
            </a:endParaRPr>
          </a:p>
          <a:p>
            <a:r>
              <a:rPr lang="en-IN" dirty="0">
                <a:effectLst/>
              </a:rPr>
              <a:t>Study design- Not mentioned -</a:t>
            </a:r>
          </a:p>
          <a:p>
            <a:r>
              <a:rPr lang="en-IN" dirty="0">
                <a:effectLst/>
              </a:rPr>
              <a:t>Study methodology limitations (sampling, blinding, allocation concealment, analytical methods)- Not mentioned</a:t>
            </a:r>
          </a:p>
          <a:p>
            <a:r>
              <a:rPr lang="en-IN" dirty="0">
                <a:effectLst/>
              </a:rPr>
              <a:t>Consistency of results across studies- Not mentioned</a:t>
            </a:r>
          </a:p>
          <a:p>
            <a:r>
              <a:rPr lang="en-IN" dirty="0">
                <a:effectLst/>
              </a:rPr>
              <a:t>Direction of results across studies- Not mentioned</a:t>
            </a:r>
          </a:p>
          <a:p>
            <a:r>
              <a:rPr lang="en-IN" dirty="0">
                <a:effectLst/>
              </a:rPr>
              <a:t>Magnitude of benefit versus magnitude of harm- Not mentioned</a:t>
            </a:r>
          </a:p>
          <a:p>
            <a:pPr marL="0" indent="0">
              <a:buNone/>
            </a:pPr>
            <a:endParaRPr lang="en-IN" dirty="0">
              <a:effectLst/>
            </a:endParaRPr>
          </a:p>
          <a:p>
            <a:pPr marL="0" indent="0">
              <a:buNone/>
            </a:pPr>
            <a:r>
              <a:rPr lang="en-IN" dirty="0">
                <a:effectLst/>
              </a:rPr>
              <a:t>Score- 2</a:t>
            </a:r>
            <a:br>
              <a:rPr lang="en-IN" dirty="0">
                <a:effectLst/>
              </a:rPr>
            </a:br>
            <a:endParaRPr lang="en-IN" dirty="0"/>
          </a:p>
        </p:txBody>
      </p:sp>
    </p:spTree>
    <p:extLst>
      <p:ext uri="{BB962C8B-B14F-4D97-AF65-F5344CB8AC3E}">
        <p14:creationId xmlns:p14="http://schemas.microsoft.com/office/powerpoint/2010/main" val="87320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7A0C9-EA3D-4215-9BC8-5A5FEB02E0E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4DC7DBFD-6AF9-4561-BC4C-523AFCDE0919}"/>
              </a:ext>
            </a:extLst>
          </p:cNvPr>
          <p:cNvPicPr>
            <a:picLocks noGrp="1" noChangeAspect="1"/>
          </p:cNvPicPr>
          <p:nvPr>
            <p:ph idx="1"/>
          </p:nvPr>
        </p:nvPicPr>
        <p:blipFill>
          <a:blip r:embed="rId2"/>
          <a:stretch>
            <a:fillRect/>
          </a:stretch>
        </p:blipFill>
        <p:spPr>
          <a:xfrm>
            <a:off x="144854" y="609600"/>
            <a:ext cx="7825006" cy="5105400"/>
          </a:xfrm>
          <a:prstGeom prst="rect">
            <a:avLst/>
          </a:prstGeom>
        </p:spPr>
      </p:pic>
    </p:spTree>
    <p:extLst>
      <p:ext uri="{BB962C8B-B14F-4D97-AF65-F5344CB8AC3E}">
        <p14:creationId xmlns:p14="http://schemas.microsoft.com/office/powerpoint/2010/main" val="713050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2"/>
            <a:ext cx="6901580" cy="4205595"/>
          </a:xfrm>
        </p:spPr>
        <p:txBody>
          <a:bodyPr>
            <a:normAutofit/>
          </a:bodyPr>
          <a:lstStyle/>
          <a:p>
            <a:r>
              <a:rPr lang="en-IN" dirty="0">
                <a:effectLst/>
              </a:rPr>
              <a:t>Were the methods for formulating the recommendations clearly</a:t>
            </a:r>
            <a:br>
              <a:rPr lang="en-IN" dirty="0">
                <a:effectLst/>
              </a:rPr>
            </a:br>
            <a:r>
              <a:rPr lang="en-IN" dirty="0">
                <a:effectLst/>
              </a:rPr>
              <a:t>described?</a:t>
            </a:r>
          </a:p>
          <a:p>
            <a:pPr lvl="1"/>
            <a:r>
              <a:rPr lang="en-IN" dirty="0">
                <a:effectLst/>
              </a:rPr>
              <a:t>No</a:t>
            </a:r>
          </a:p>
          <a:p>
            <a:pPr lvl="1"/>
            <a:endParaRPr lang="en-IN" dirty="0">
              <a:effectLst/>
            </a:endParaRPr>
          </a:p>
          <a:p>
            <a:r>
              <a:rPr lang="en-IN" dirty="0">
                <a:effectLst/>
              </a:rPr>
              <a:t>Quality of evidence for each have been mentioned.</a:t>
            </a:r>
          </a:p>
          <a:p>
            <a:endParaRPr lang="en-IN" dirty="0">
              <a:effectLst/>
            </a:endParaRPr>
          </a:p>
          <a:p>
            <a:r>
              <a:rPr lang="en-IN" dirty="0">
                <a:effectLst/>
              </a:rPr>
              <a:t>Score- 4</a:t>
            </a:r>
          </a:p>
        </p:txBody>
      </p:sp>
      <p:pic>
        <p:nvPicPr>
          <p:cNvPr id="4" name="Picture 3">
            <a:extLst>
              <a:ext uri="{FF2B5EF4-FFF2-40B4-BE49-F238E27FC236}">
                <a16:creationId xmlns:a16="http://schemas.microsoft.com/office/drawing/2014/main" id="{F908D47A-D34F-4BC8-8159-E746565FEEB1}"/>
              </a:ext>
            </a:extLst>
          </p:cNvPr>
          <p:cNvPicPr>
            <a:picLocks noChangeAspect="1"/>
          </p:cNvPicPr>
          <p:nvPr/>
        </p:nvPicPr>
        <p:blipFill>
          <a:blip r:embed="rId2"/>
          <a:stretch>
            <a:fillRect/>
          </a:stretch>
        </p:blipFill>
        <p:spPr>
          <a:xfrm>
            <a:off x="7177612" y="1577560"/>
            <a:ext cx="5014388" cy="406124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F8A461C-4616-4D6F-9126-899A43599AFA}"/>
                  </a:ext>
                </a:extLst>
              </p14:cNvPr>
              <p14:cNvContentPartPr/>
              <p14:nvPr/>
            </p14:nvContentPartPr>
            <p14:xfrm>
              <a:off x="9179640" y="4000320"/>
              <a:ext cx="1643400" cy="27360"/>
            </p14:xfrm>
          </p:contentPart>
        </mc:Choice>
        <mc:Fallback xmlns="">
          <p:pic>
            <p:nvPicPr>
              <p:cNvPr id="5" name="Ink 4">
                <a:extLst>
                  <a:ext uri="{FF2B5EF4-FFF2-40B4-BE49-F238E27FC236}">
                    <a16:creationId xmlns:a16="http://schemas.microsoft.com/office/drawing/2014/main" id="{4F8A461C-4616-4D6F-9126-899A43599AFA}"/>
                  </a:ext>
                </a:extLst>
              </p:cNvPr>
              <p:cNvPicPr/>
              <p:nvPr/>
            </p:nvPicPr>
            <p:blipFill>
              <a:blip r:embed="rId4"/>
              <a:stretch>
                <a:fillRect/>
              </a:stretch>
            </p:blipFill>
            <p:spPr>
              <a:xfrm>
                <a:off x="9163800" y="3936960"/>
                <a:ext cx="16747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715B3F5A-CF06-4A32-B86E-A2DC3F187792}"/>
                  </a:ext>
                </a:extLst>
              </p14:cNvPr>
              <p14:cNvContentPartPr/>
              <p14:nvPr/>
            </p14:nvContentPartPr>
            <p14:xfrm>
              <a:off x="10528200" y="3348720"/>
              <a:ext cx="759240" cy="360"/>
            </p14:xfrm>
          </p:contentPart>
        </mc:Choice>
        <mc:Fallback xmlns="">
          <p:pic>
            <p:nvPicPr>
              <p:cNvPr id="6" name="Ink 5">
                <a:extLst>
                  <a:ext uri="{FF2B5EF4-FFF2-40B4-BE49-F238E27FC236}">
                    <a16:creationId xmlns:a16="http://schemas.microsoft.com/office/drawing/2014/main" id="{715B3F5A-CF06-4A32-B86E-A2DC3F187792}"/>
                  </a:ext>
                </a:extLst>
              </p:cNvPr>
              <p:cNvPicPr/>
              <p:nvPr/>
            </p:nvPicPr>
            <p:blipFill>
              <a:blip r:embed="rId6"/>
              <a:stretch>
                <a:fillRect/>
              </a:stretch>
            </p:blipFill>
            <p:spPr>
              <a:xfrm>
                <a:off x="10512360" y="3285360"/>
                <a:ext cx="7905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1BC7C5CF-75F2-4E3C-9E3C-312FA19DA36C}"/>
                  </a:ext>
                </a:extLst>
              </p14:cNvPr>
              <p14:cNvContentPartPr/>
              <p14:nvPr/>
            </p14:nvContentPartPr>
            <p14:xfrm>
              <a:off x="8206560" y="3759480"/>
              <a:ext cx="1411200" cy="18000"/>
            </p14:xfrm>
          </p:contentPart>
        </mc:Choice>
        <mc:Fallback xmlns="">
          <p:pic>
            <p:nvPicPr>
              <p:cNvPr id="7" name="Ink 6">
                <a:extLst>
                  <a:ext uri="{FF2B5EF4-FFF2-40B4-BE49-F238E27FC236}">
                    <a16:creationId xmlns:a16="http://schemas.microsoft.com/office/drawing/2014/main" id="{1BC7C5CF-75F2-4E3C-9E3C-312FA19DA36C}"/>
                  </a:ext>
                </a:extLst>
              </p:cNvPr>
              <p:cNvPicPr/>
              <p:nvPr/>
            </p:nvPicPr>
            <p:blipFill>
              <a:blip r:embed="rId8"/>
              <a:stretch>
                <a:fillRect/>
              </a:stretch>
            </p:blipFill>
            <p:spPr>
              <a:xfrm>
                <a:off x="8190720" y="3696120"/>
                <a:ext cx="1442520" cy="144720"/>
              </a:xfrm>
              <a:prstGeom prst="rect">
                <a:avLst/>
              </a:prstGeom>
            </p:spPr>
          </p:pic>
        </mc:Fallback>
      </mc:AlternateContent>
    </p:spTree>
    <p:extLst>
      <p:ext uri="{BB962C8B-B14F-4D97-AF65-F5344CB8AC3E}">
        <p14:creationId xmlns:p14="http://schemas.microsoft.com/office/powerpoint/2010/main" val="2873892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0949302" cy="3599316"/>
          </a:xfrm>
        </p:spPr>
        <p:txBody>
          <a:bodyPr>
            <a:normAutofit fontScale="92500" lnSpcReduction="10000"/>
          </a:bodyPr>
          <a:lstStyle/>
          <a:p>
            <a:r>
              <a:rPr lang="en-IN" dirty="0">
                <a:effectLst/>
              </a:rPr>
              <a:t>Have the health benefits, side effects, and risks been considered in formulating the recommendations?</a:t>
            </a:r>
          </a:p>
          <a:p>
            <a:pPr lvl="1"/>
            <a:r>
              <a:rPr lang="en-IN" dirty="0">
                <a:effectLst/>
              </a:rPr>
              <a:t>No</a:t>
            </a:r>
          </a:p>
          <a:p>
            <a:pPr lvl="1"/>
            <a:endParaRPr lang="en-IN" dirty="0">
              <a:effectLst/>
            </a:endParaRPr>
          </a:p>
          <a:p>
            <a:r>
              <a:rPr lang="en-IN" dirty="0">
                <a:effectLst/>
              </a:rPr>
              <a:t>Adverse effects not mentioned</a:t>
            </a:r>
          </a:p>
          <a:p>
            <a:r>
              <a:rPr lang="en-IN" dirty="0">
                <a:effectLst/>
              </a:rPr>
              <a:t>Comparison between various treatment options are mentioned- not mentioned</a:t>
            </a:r>
          </a:p>
          <a:p>
            <a:endParaRPr lang="en-IN" dirty="0">
              <a:effectLst/>
            </a:endParaRPr>
          </a:p>
          <a:p>
            <a:r>
              <a:rPr lang="en-IN" dirty="0">
                <a:effectLst/>
              </a:rPr>
              <a:t>Score- 4.</a:t>
            </a:r>
            <a:br>
              <a:rPr lang="en-IN" dirty="0">
                <a:effectLst/>
              </a:rPr>
            </a:br>
            <a:endParaRPr lang="en-IN" dirty="0"/>
          </a:p>
        </p:txBody>
      </p:sp>
    </p:spTree>
    <p:extLst>
      <p:ext uri="{BB962C8B-B14F-4D97-AF65-F5344CB8AC3E}">
        <p14:creationId xmlns:p14="http://schemas.microsoft.com/office/powerpoint/2010/main" val="3750781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6" name="Picture 5">
            <a:extLst>
              <a:ext uri="{FF2B5EF4-FFF2-40B4-BE49-F238E27FC236}">
                <a16:creationId xmlns:a16="http://schemas.microsoft.com/office/drawing/2014/main" id="{1DE485F6-EE3B-408D-94F7-7B74C5B05105}"/>
              </a:ext>
            </a:extLst>
          </p:cNvPr>
          <p:cNvPicPr>
            <a:picLocks noChangeAspect="1"/>
          </p:cNvPicPr>
          <p:nvPr/>
        </p:nvPicPr>
        <p:blipFill>
          <a:blip r:embed="rId2"/>
          <a:stretch>
            <a:fillRect/>
          </a:stretch>
        </p:blipFill>
        <p:spPr>
          <a:xfrm>
            <a:off x="1971371" y="351299"/>
            <a:ext cx="8238607" cy="6155401"/>
          </a:xfrm>
          <a:prstGeom prst="rect">
            <a:avLst/>
          </a:prstGeom>
        </p:spPr>
      </p:pic>
    </p:spTree>
    <p:extLst>
      <p:ext uri="{BB962C8B-B14F-4D97-AF65-F5344CB8AC3E}">
        <p14:creationId xmlns:p14="http://schemas.microsoft.com/office/powerpoint/2010/main" val="1341567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7F135B14-7544-4305-8858-2CE62A3C2B47}"/>
              </a:ext>
            </a:extLst>
          </p:cNvPr>
          <p:cNvPicPr>
            <a:picLocks noChangeAspect="1"/>
          </p:cNvPicPr>
          <p:nvPr/>
        </p:nvPicPr>
        <p:blipFill>
          <a:blip r:embed="rId2"/>
          <a:stretch>
            <a:fillRect/>
          </a:stretch>
        </p:blipFill>
        <p:spPr>
          <a:xfrm>
            <a:off x="23250" y="447675"/>
            <a:ext cx="6067425" cy="5800725"/>
          </a:xfrm>
          <a:prstGeom prst="rect">
            <a:avLst/>
          </a:prstGeom>
        </p:spPr>
      </p:pic>
      <p:pic>
        <p:nvPicPr>
          <p:cNvPr id="7" name="Picture 6">
            <a:extLst>
              <a:ext uri="{FF2B5EF4-FFF2-40B4-BE49-F238E27FC236}">
                <a16:creationId xmlns:a16="http://schemas.microsoft.com/office/drawing/2014/main" id="{C13371C3-18E7-4753-8439-8B1655477720}"/>
              </a:ext>
            </a:extLst>
          </p:cNvPr>
          <p:cNvPicPr>
            <a:picLocks noChangeAspect="1"/>
          </p:cNvPicPr>
          <p:nvPr/>
        </p:nvPicPr>
        <p:blipFill>
          <a:blip r:embed="rId3"/>
          <a:stretch>
            <a:fillRect/>
          </a:stretch>
        </p:blipFill>
        <p:spPr>
          <a:xfrm>
            <a:off x="6090675" y="2270822"/>
            <a:ext cx="7162800" cy="2819400"/>
          </a:xfrm>
          <a:prstGeom prst="rect">
            <a:avLst/>
          </a:prstGeom>
        </p:spPr>
      </p:pic>
    </p:spTree>
    <p:extLst>
      <p:ext uri="{BB962C8B-B14F-4D97-AF65-F5344CB8AC3E}">
        <p14:creationId xmlns:p14="http://schemas.microsoft.com/office/powerpoint/2010/main" val="475334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40D2-3FBA-458A-ACEF-70F92D947780}"/>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A6C48F-B30D-4322-BCBE-EBF1DDA30CA8}"/>
              </a:ext>
            </a:extLst>
          </p:cNvPr>
          <p:cNvPicPr>
            <a:picLocks noChangeAspect="1"/>
          </p:cNvPicPr>
          <p:nvPr/>
        </p:nvPicPr>
        <p:blipFill>
          <a:blip r:embed="rId2"/>
          <a:stretch>
            <a:fillRect/>
          </a:stretch>
        </p:blipFill>
        <p:spPr>
          <a:xfrm>
            <a:off x="0" y="357187"/>
            <a:ext cx="6332572" cy="5300663"/>
          </a:xfrm>
          <a:prstGeom prst="rect">
            <a:avLst/>
          </a:prstGeom>
        </p:spPr>
      </p:pic>
      <p:pic>
        <p:nvPicPr>
          <p:cNvPr id="4" name="Content Placeholder 3">
            <a:extLst>
              <a:ext uri="{FF2B5EF4-FFF2-40B4-BE49-F238E27FC236}">
                <a16:creationId xmlns:a16="http://schemas.microsoft.com/office/drawing/2014/main" id="{8955836E-466B-4C66-A2DE-7BE0CB3A4D72}"/>
              </a:ext>
            </a:extLst>
          </p:cNvPr>
          <p:cNvPicPr>
            <a:picLocks noGrp="1" noChangeAspect="1"/>
          </p:cNvPicPr>
          <p:nvPr>
            <p:ph idx="1"/>
          </p:nvPr>
        </p:nvPicPr>
        <p:blipFill>
          <a:blip r:embed="rId3"/>
          <a:stretch>
            <a:fillRect/>
          </a:stretch>
        </p:blipFill>
        <p:spPr>
          <a:xfrm>
            <a:off x="5408128" y="1200150"/>
            <a:ext cx="6773223" cy="2257741"/>
          </a:xfrm>
          <a:prstGeom prst="rect">
            <a:avLst/>
          </a:prstGeom>
        </p:spPr>
      </p:pic>
    </p:spTree>
    <p:extLst>
      <p:ext uri="{BB962C8B-B14F-4D97-AF65-F5344CB8AC3E}">
        <p14:creationId xmlns:p14="http://schemas.microsoft.com/office/powerpoint/2010/main" val="1859968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0910665" cy="3599316"/>
          </a:xfrm>
        </p:spPr>
        <p:txBody>
          <a:bodyPr/>
          <a:lstStyle/>
          <a:p>
            <a:r>
              <a:rPr lang="en-IN" dirty="0">
                <a:effectLst/>
              </a:rPr>
              <a:t>Is there an explicit link between the recommendations and the</a:t>
            </a:r>
            <a:br>
              <a:rPr lang="en-IN" dirty="0">
                <a:effectLst/>
              </a:rPr>
            </a:br>
            <a:r>
              <a:rPr lang="en-IN" dirty="0">
                <a:effectLst/>
              </a:rPr>
              <a:t>supporting evidence?</a:t>
            </a:r>
          </a:p>
          <a:p>
            <a:pPr lvl="1"/>
            <a:r>
              <a:rPr lang="en-IN" dirty="0">
                <a:effectLst/>
              </a:rPr>
              <a:t>References for supporting evidence for each recommendation are not mentioned and easily identifiable for the user.</a:t>
            </a:r>
          </a:p>
          <a:p>
            <a:pPr marL="457200" lvl="1" indent="0">
              <a:buNone/>
            </a:pPr>
            <a:endParaRPr lang="en-IN" dirty="0">
              <a:effectLst/>
            </a:endParaRPr>
          </a:p>
          <a:p>
            <a:pPr marL="457200" lvl="1" indent="0">
              <a:buNone/>
            </a:pPr>
            <a:endParaRPr lang="en-IN" dirty="0">
              <a:effectLst/>
            </a:endParaRPr>
          </a:p>
          <a:p>
            <a:pPr marL="457200" lvl="1" indent="0">
              <a:buNone/>
            </a:pPr>
            <a:endParaRPr lang="en-IN" dirty="0">
              <a:effectLst/>
            </a:endParaRPr>
          </a:p>
          <a:p>
            <a:r>
              <a:rPr lang="en-IN" dirty="0">
                <a:effectLst/>
              </a:rPr>
              <a:t>Score- 5.</a:t>
            </a:r>
            <a:endParaRPr lang="en-IN" dirty="0"/>
          </a:p>
        </p:txBody>
      </p:sp>
    </p:spTree>
    <p:extLst>
      <p:ext uri="{BB962C8B-B14F-4D97-AF65-F5344CB8AC3E}">
        <p14:creationId xmlns:p14="http://schemas.microsoft.com/office/powerpoint/2010/main" val="2781693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Has the guideline been externally reviewed by experts prior to its</a:t>
            </a:r>
            <a:br>
              <a:rPr lang="en-IN" dirty="0">
                <a:effectLst/>
              </a:rPr>
            </a:br>
            <a:r>
              <a:rPr lang="en-IN" dirty="0">
                <a:effectLst/>
              </a:rPr>
              <a:t>publication?</a:t>
            </a:r>
          </a:p>
          <a:p>
            <a:pPr lvl="1"/>
            <a:r>
              <a:rPr lang="en-IN" dirty="0">
                <a:effectLst/>
              </a:rPr>
              <a:t>Not mentioned.</a:t>
            </a:r>
          </a:p>
          <a:p>
            <a:pPr marL="457200" lvl="1" indent="0">
              <a:buNone/>
            </a:pPr>
            <a:endParaRPr lang="en-IN" dirty="0"/>
          </a:p>
          <a:p>
            <a:pPr marL="457200" lvl="1" indent="0">
              <a:buNone/>
            </a:pPr>
            <a:endParaRPr lang="en-IN" dirty="0"/>
          </a:p>
          <a:p>
            <a:r>
              <a:rPr lang="en-IN" dirty="0">
                <a:effectLst/>
              </a:rPr>
              <a:t>Score- 1</a:t>
            </a:r>
          </a:p>
        </p:txBody>
      </p:sp>
    </p:spTree>
    <p:extLst>
      <p:ext uri="{BB962C8B-B14F-4D97-AF65-F5344CB8AC3E}">
        <p14:creationId xmlns:p14="http://schemas.microsoft.com/office/powerpoint/2010/main" val="2312816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Is there a provision for updating the guideline?</a:t>
            </a:r>
          </a:p>
          <a:p>
            <a:pPr lvl="1"/>
            <a:r>
              <a:rPr lang="en-IN" dirty="0">
                <a:effectLst/>
              </a:rPr>
              <a:t>Yes, current one is an update</a:t>
            </a:r>
          </a:p>
          <a:p>
            <a:pPr lvl="1"/>
            <a:r>
              <a:rPr lang="en-US" dirty="0">
                <a:effectLst/>
              </a:rPr>
              <a:t>The next update of the C-CHANGE guideline is projected to be 2021,</a:t>
            </a:r>
            <a:endParaRPr lang="en-IN" dirty="0">
              <a:effectLst/>
            </a:endParaRPr>
          </a:p>
          <a:p>
            <a:pPr marL="457200" lvl="1" indent="0">
              <a:buNone/>
            </a:pPr>
            <a:endParaRPr lang="en-IN" dirty="0">
              <a:effectLst/>
            </a:endParaRPr>
          </a:p>
          <a:p>
            <a:r>
              <a:rPr lang="en-IN" dirty="0">
                <a:effectLst/>
              </a:rPr>
              <a:t>Score- 7</a:t>
            </a:r>
            <a:br>
              <a:rPr lang="en-IN" dirty="0">
                <a:effectLst/>
              </a:rPr>
            </a:br>
            <a:br>
              <a:rPr lang="en-IN" dirty="0">
                <a:effectLst/>
              </a:rPr>
            </a:br>
            <a:endParaRPr lang="en-IN" dirty="0"/>
          </a:p>
        </p:txBody>
      </p:sp>
    </p:spTree>
    <p:extLst>
      <p:ext uri="{BB962C8B-B14F-4D97-AF65-F5344CB8AC3E}">
        <p14:creationId xmlns:p14="http://schemas.microsoft.com/office/powerpoint/2010/main" val="2851306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4. Clarity of Presentation </a:t>
            </a:r>
          </a:p>
        </p:txBody>
      </p:sp>
      <p:sp>
        <p:nvSpPr>
          <p:cNvPr id="3" name="Content Placeholder 2"/>
          <p:cNvSpPr>
            <a:spLocks noGrp="1"/>
          </p:cNvSpPr>
          <p:nvPr>
            <p:ph idx="1"/>
          </p:nvPr>
        </p:nvSpPr>
        <p:spPr/>
        <p:txBody>
          <a:bodyPr/>
          <a:lstStyle/>
          <a:p>
            <a:r>
              <a:rPr lang="en-IN" dirty="0">
                <a:effectLst/>
              </a:rPr>
              <a:t>Are the recommendations specific and unambiguous?</a:t>
            </a:r>
          </a:p>
          <a:p>
            <a:r>
              <a:rPr lang="en-IN" dirty="0">
                <a:effectLst/>
              </a:rPr>
              <a:t>Yes</a:t>
            </a:r>
          </a:p>
          <a:p>
            <a:pPr marL="457200" lvl="1" indent="0">
              <a:buNone/>
            </a:pPr>
            <a:endParaRPr lang="en-IN" dirty="0">
              <a:effectLst/>
            </a:endParaRPr>
          </a:p>
          <a:p>
            <a:pPr marL="457200" lvl="1" indent="0">
              <a:buNone/>
            </a:pPr>
            <a:endParaRPr lang="en-IN" dirty="0">
              <a:effectLst/>
            </a:endParaRPr>
          </a:p>
          <a:p>
            <a:r>
              <a:rPr lang="en-IN" dirty="0">
                <a:effectLst/>
              </a:rPr>
              <a:t>Score- 6</a:t>
            </a:r>
            <a:endParaRPr lang="en-IN" dirty="0"/>
          </a:p>
        </p:txBody>
      </p:sp>
    </p:spTree>
    <p:extLst>
      <p:ext uri="{BB962C8B-B14F-4D97-AF65-F5344CB8AC3E}">
        <p14:creationId xmlns:p14="http://schemas.microsoft.com/office/powerpoint/2010/main" val="2597628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Are the different options for management of the condition or health issue clearly presented?</a:t>
            </a:r>
          </a:p>
          <a:p>
            <a:pPr lvl="1"/>
            <a:r>
              <a:rPr lang="en-IN" dirty="0">
                <a:effectLst/>
              </a:rPr>
              <a:t>Yes</a:t>
            </a:r>
          </a:p>
          <a:p>
            <a:pPr marL="0" indent="0">
              <a:buNone/>
            </a:pPr>
            <a:endParaRPr lang="en-IN" dirty="0">
              <a:effectLst/>
            </a:endParaRPr>
          </a:p>
          <a:p>
            <a:r>
              <a:rPr lang="en-IN" dirty="0">
                <a:effectLst/>
              </a:rPr>
              <a:t>Score- 6</a:t>
            </a:r>
            <a:br>
              <a:rPr lang="en-IN" dirty="0">
                <a:effectLst/>
              </a:rPr>
            </a:br>
            <a:endParaRPr lang="en-IN" dirty="0"/>
          </a:p>
        </p:txBody>
      </p:sp>
    </p:spTree>
    <p:extLst>
      <p:ext uri="{BB962C8B-B14F-4D97-AF65-F5344CB8AC3E}">
        <p14:creationId xmlns:p14="http://schemas.microsoft.com/office/powerpoint/2010/main" val="2811610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Were the key recommendations easily identifiable?</a:t>
            </a:r>
          </a:p>
          <a:p>
            <a:pPr lvl="1"/>
            <a:r>
              <a:rPr lang="en-IN" dirty="0">
                <a:effectLst/>
              </a:rPr>
              <a:t>Yes</a:t>
            </a:r>
          </a:p>
          <a:p>
            <a:pPr lvl="1"/>
            <a:r>
              <a:rPr lang="en-IN" dirty="0">
                <a:effectLst/>
              </a:rPr>
              <a:t>Summary given.</a:t>
            </a:r>
          </a:p>
          <a:p>
            <a:pPr lvl="1"/>
            <a:endParaRPr lang="en-IN" dirty="0">
              <a:effectLst/>
            </a:endParaRPr>
          </a:p>
          <a:p>
            <a:r>
              <a:rPr lang="en-IN" dirty="0">
                <a:effectLst/>
              </a:rPr>
              <a:t>Score- 7</a:t>
            </a:r>
          </a:p>
        </p:txBody>
      </p:sp>
    </p:spTree>
    <p:extLst>
      <p:ext uri="{BB962C8B-B14F-4D97-AF65-F5344CB8AC3E}">
        <p14:creationId xmlns:p14="http://schemas.microsoft.com/office/powerpoint/2010/main" val="168481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5. Applicability </a:t>
            </a:r>
          </a:p>
        </p:txBody>
      </p:sp>
      <p:sp>
        <p:nvSpPr>
          <p:cNvPr id="3" name="Content Placeholder 2"/>
          <p:cNvSpPr>
            <a:spLocks noGrp="1"/>
          </p:cNvSpPr>
          <p:nvPr>
            <p:ph idx="1"/>
          </p:nvPr>
        </p:nvSpPr>
        <p:spPr>
          <a:xfrm>
            <a:off x="680321" y="2336873"/>
            <a:ext cx="10897786" cy="3599316"/>
          </a:xfrm>
        </p:spPr>
        <p:txBody>
          <a:bodyPr/>
          <a:lstStyle/>
          <a:p>
            <a:r>
              <a:rPr lang="en-IN" dirty="0">
                <a:effectLst/>
              </a:rPr>
              <a:t>Does the guideline describes facilitators and barriers to its application ?</a:t>
            </a:r>
          </a:p>
          <a:p>
            <a:pPr lvl="1"/>
            <a:r>
              <a:rPr lang="en-IN" dirty="0">
                <a:effectLst/>
              </a:rPr>
              <a:t>Not mentioned</a:t>
            </a:r>
          </a:p>
          <a:p>
            <a:pPr marL="457200" lvl="1" indent="0">
              <a:buNone/>
            </a:pPr>
            <a:endParaRPr lang="en-IN" dirty="0">
              <a:effectLst/>
            </a:endParaRPr>
          </a:p>
          <a:p>
            <a:pPr marL="457200" lvl="1" indent="0">
              <a:buNone/>
            </a:pPr>
            <a:endParaRPr lang="en-IN" dirty="0">
              <a:effectLst/>
            </a:endParaRPr>
          </a:p>
          <a:p>
            <a:r>
              <a:rPr lang="en-IN" dirty="0">
                <a:effectLst/>
              </a:rPr>
              <a:t>Score-2</a:t>
            </a:r>
            <a:br>
              <a:rPr lang="en-IN" dirty="0">
                <a:effectLst/>
              </a:rPr>
            </a:br>
            <a:endParaRPr lang="en-IN" dirty="0"/>
          </a:p>
        </p:txBody>
      </p:sp>
    </p:spTree>
    <p:extLst>
      <p:ext uri="{BB962C8B-B14F-4D97-AF65-F5344CB8AC3E}">
        <p14:creationId xmlns:p14="http://schemas.microsoft.com/office/powerpoint/2010/main" val="3822637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0627330" cy="3599316"/>
          </a:xfrm>
        </p:spPr>
        <p:txBody>
          <a:bodyPr>
            <a:normAutofit/>
          </a:bodyPr>
          <a:lstStyle/>
          <a:p>
            <a:r>
              <a:rPr lang="en-IN" dirty="0">
                <a:effectLst/>
              </a:rPr>
              <a:t>Does the guideline provide advice and/or tools on how the</a:t>
            </a:r>
            <a:br>
              <a:rPr lang="en-IN" dirty="0">
                <a:effectLst/>
              </a:rPr>
            </a:br>
            <a:r>
              <a:rPr lang="en-IN" dirty="0">
                <a:effectLst/>
              </a:rPr>
              <a:t>recommendations can be put into practice?</a:t>
            </a:r>
          </a:p>
          <a:p>
            <a:pPr lvl="1"/>
            <a:r>
              <a:rPr lang="en-IN" dirty="0">
                <a:effectLst/>
              </a:rPr>
              <a:t>Guidelines summary mentioned.</a:t>
            </a:r>
          </a:p>
          <a:p>
            <a:pPr lvl="1"/>
            <a:r>
              <a:rPr lang="en-IN" dirty="0">
                <a:effectLst/>
              </a:rPr>
              <a:t>Flow diagram not given.</a:t>
            </a:r>
          </a:p>
          <a:p>
            <a:pPr lvl="1"/>
            <a:r>
              <a:rPr lang="en-IN" dirty="0">
                <a:effectLst/>
              </a:rPr>
              <a:t>No pilot test done.</a:t>
            </a:r>
          </a:p>
          <a:p>
            <a:pPr lvl="1"/>
            <a:endParaRPr lang="en-IN" dirty="0">
              <a:effectLst/>
            </a:endParaRPr>
          </a:p>
          <a:p>
            <a:r>
              <a:rPr lang="en-IN" dirty="0">
                <a:effectLst/>
              </a:rPr>
              <a:t>Score- 5.</a:t>
            </a:r>
            <a:br>
              <a:rPr lang="en-IN" dirty="0">
                <a:effectLst/>
              </a:rPr>
            </a:br>
            <a:endParaRPr lang="en-IN" dirty="0"/>
          </a:p>
        </p:txBody>
      </p:sp>
    </p:spTree>
    <p:extLst>
      <p:ext uri="{BB962C8B-B14F-4D97-AF65-F5344CB8AC3E}">
        <p14:creationId xmlns:p14="http://schemas.microsoft.com/office/powerpoint/2010/main" val="77864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0321" y="2336873"/>
            <a:ext cx="11231593" cy="3599316"/>
          </a:xfrm>
        </p:spPr>
        <p:txBody>
          <a:bodyPr/>
          <a:lstStyle/>
          <a:p>
            <a:r>
              <a:rPr lang="en-IN" dirty="0">
                <a:effectLst/>
              </a:rPr>
              <a:t>Have the potential resource implications of applying the recommendations have been considered? </a:t>
            </a:r>
          </a:p>
          <a:p>
            <a:pPr lvl="1"/>
            <a:r>
              <a:rPr lang="en-IN" dirty="0">
                <a:effectLst/>
              </a:rPr>
              <a:t>Not mentioned</a:t>
            </a:r>
          </a:p>
          <a:p>
            <a:pPr lvl="1"/>
            <a:endParaRPr lang="en-IN" dirty="0">
              <a:effectLst/>
            </a:endParaRPr>
          </a:p>
          <a:p>
            <a:r>
              <a:rPr lang="en-IN" dirty="0">
                <a:effectLst/>
              </a:rPr>
              <a:t>Score- 3</a:t>
            </a:r>
          </a:p>
        </p:txBody>
      </p:sp>
    </p:spTree>
    <p:extLst>
      <p:ext uri="{BB962C8B-B14F-4D97-AF65-F5344CB8AC3E}">
        <p14:creationId xmlns:p14="http://schemas.microsoft.com/office/powerpoint/2010/main" val="203471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Does the guideline present monitoring and/or auditing criteria?</a:t>
            </a:r>
          </a:p>
          <a:p>
            <a:pPr lvl="1"/>
            <a:r>
              <a:rPr lang="en-IN" dirty="0">
                <a:effectLst/>
              </a:rPr>
              <a:t>Not mentioned</a:t>
            </a:r>
          </a:p>
          <a:p>
            <a:pPr lvl="1"/>
            <a:endParaRPr lang="en-IN" dirty="0">
              <a:effectLst/>
            </a:endParaRPr>
          </a:p>
          <a:p>
            <a:r>
              <a:rPr lang="en-IN" dirty="0">
                <a:effectLst/>
              </a:rPr>
              <a:t>Score- 2</a:t>
            </a:r>
            <a:br>
              <a:rPr lang="en-IN" dirty="0">
                <a:effectLst/>
              </a:rPr>
            </a:br>
            <a:endParaRPr lang="en-IN" dirty="0"/>
          </a:p>
        </p:txBody>
      </p:sp>
    </p:spTree>
    <p:extLst>
      <p:ext uri="{BB962C8B-B14F-4D97-AF65-F5344CB8AC3E}">
        <p14:creationId xmlns:p14="http://schemas.microsoft.com/office/powerpoint/2010/main" val="80026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Domain 6. Editorial Independence </a:t>
            </a:r>
          </a:p>
        </p:txBody>
      </p:sp>
      <p:sp>
        <p:nvSpPr>
          <p:cNvPr id="3" name="Content Placeholder 2"/>
          <p:cNvSpPr>
            <a:spLocks noGrp="1"/>
          </p:cNvSpPr>
          <p:nvPr>
            <p:ph idx="1"/>
          </p:nvPr>
        </p:nvSpPr>
        <p:spPr>
          <a:xfrm>
            <a:off x="680321" y="2336872"/>
            <a:ext cx="10144198" cy="4261635"/>
          </a:xfrm>
        </p:spPr>
        <p:txBody>
          <a:bodyPr>
            <a:normAutofit/>
          </a:bodyPr>
          <a:lstStyle/>
          <a:p>
            <a:r>
              <a:rPr lang="en-IN" dirty="0">
                <a:effectLst/>
              </a:rPr>
              <a:t>Has the views of the funding body influenced the content of the guideline?</a:t>
            </a:r>
          </a:p>
          <a:p>
            <a:pPr lvl="1"/>
            <a:r>
              <a:rPr lang="en-US" dirty="0">
                <a:effectLst/>
              </a:rPr>
              <a:t>The C-CHANGE implementation tools and activities were funded by the Public Health Agency of Canada.</a:t>
            </a:r>
          </a:p>
          <a:p>
            <a:pPr lvl="1"/>
            <a:r>
              <a:rPr lang="en-US" dirty="0">
                <a:effectLst/>
              </a:rPr>
              <a:t>Other guideline recommendation funding not mentioned.</a:t>
            </a:r>
            <a:endParaRPr lang="en-IN" dirty="0">
              <a:effectLst/>
            </a:endParaRPr>
          </a:p>
          <a:p>
            <a:pPr lvl="1"/>
            <a:endParaRPr lang="en-IN" dirty="0">
              <a:effectLst/>
            </a:endParaRPr>
          </a:p>
          <a:p>
            <a:r>
              <a:rPr lang="en-IN" dirty="0">
                <a:effectLst/>
              </a:rPr>
              <a:t>Score- 3</a:t>
            </a:r>
            <a:br>
              <a:rPr lang="en-IN" dirty="0">
                <a:effectLst/>
              </a:rPr>
            </a:br>
            <a:br>
              <a:rPr lang="en-IN" dirty="0">
                <a:effectLst/>
              </a:rPr>
            </a:br>
            <a:endParaRPr lang="en-IN" dirty="0"/>
          </a:p>
        </p:txBody>
      </p:sp>
    </p:spTree>
    <p:extLst>
      <p:ext uri="{BB962C8B-B14F-4D97-AF65-F5344CB8AC3E}">
        <p14:creationId xmlns:p14="http://schemas.microsoft.com/office/powerpoint/2010/main" val="3440041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effectLst/>
              </a:rPr>
              <a:t>Has competing interests of guideline development group members been recorded and addressed?</a:t>
            </a:r>
          </a:p>
          <a:p>
            <a:pPr lvl="1"/>
            <a:r>
              <a:rPr lang="en-IN" dirty="0">
                <a:effectLst/>
              </a:rPr>
              <a:t>Yes.</a:t>
            </a:r>
          </a:p>
          <a:p>
            <a:pPr lvl="1"/>
            <a:endParaRPr lang="en-IN" dirty="0">
              <a:effectLst/>
            </a:endParaRPr>
          </a:p>
          <a:p>
            <a:r>
              <a:rPr lang="en-IN" dirty="0">
                <a:effectLst/>
              </a:rPr>
              <a:t>Score- 6</a:t>
            </a:r>
            <a:br>
              <a:rPr lang="en-IN" dirty="0">
                <a:effectLst/>
              </a:rPr>
            </a:br>
            <a:endParaRPr lang="en-IN" dirty="0"/>
          </a:p>
        </p:txBody>
      </p:sp>
    </p:spTree>
    <p:extLst>
      <p:ext uri="{BB962C8B-B14F-4D97-AF65-F5344CB8AC3E}">
        <p14:creationId xmlns:p14="http://schemas.microsoft.com/office/powerpoint/2010/main" val="2459678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RATE THE OVERALL QUALITY OF THE GUIDELINE</a:t>
            </a:r>
          </a:p>
        </p:txBody>
      </p:sp>
      <p:sp>
        <p:nvSpPr>
          <p:cNvPr id="3" name="Content Placeholder 2"/>
          <p:cNvSpPr>
            <a:spLocks noGrp="1"/>
          </p:cNvSpPr>
          <p:nvPr>
            <p:ph idx="1"/>
          </p:nvPr>
        </p:nvSpPr>
        <p:spPr/>
        <p:txBody>
          <a:bodyPr/>
          <a:lstStyle/>
          <a:p>
            <a:r>
              <a:rPr lang="en-IN" dirty="0"/>
              <a:t>4</a:t>
            </a:r>
          </a:p>
          <a:p>
            <a:endParaRPr lang="en-IN" dirty="0"/>
          </a:p>
          <a:p>
            <a:endParaRPr lang="en-IN" dirty="0"/>
          </a:p>
          <a:p>
            <a:endParaRPr lang="en-IN" dirty="0"/>
          </a:p>
          <a:p>
            <a:r>
              <a:rPr lang="en-IN" dirty="0"/>
              <a:t>I would recommend the guidelines with modifications.</a:t>
            </a:r>
          </a:p>
        </p:txBody>
      </p:sp>
    </p:spTree>
    <p:extLst>
      <p:ext uri="{BB962C8B-B14F-4D97-AF65-F5344CB8AC3E}">
        <p14:creationId xmlns:p14="http://schemas.microsoft.com/office/powerpoint/2010/main" val="1617477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414</TotalTime>
  <Words>883</Words>
  <Application>Microsoft Office PowerPoint</Application>
  <PresentationFormat>Widescreen</PresentationFormat>
  <Paragraphs>186</Paragraphs>
  <Slides>31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Bookman Old Style</vt:lpstr>
      <vt:lpstr>Calibri</vt:lpstr>
      <vt:lpstr>Rockwell</vt:lpstr>
      <vt:lpstr>Damask</vt:lpstr>
      <vt:lpstr>PowerPoint Presentation</vt:lpstr>
      <vt:lpstr>Introduction</vt:lpstr>
      <vt:lpstr>AGREE II</vt:lpstr>
      <vt:lpstr>Domain 1. Scope and Purpose  </vt:lpstr>
      <vt:lpstr>PowerPoint Presentation</vt:lpstr>
      <vt:lpstr>PowerPoint Presentation</vt:lpstr>
      <vt:lpstr>Domain 2. Stakeholder Involvement  </vt:lpstr>
      <vt:lpstr>PowerPoint Presentation</vt:lpstr>
      <vt:lpstr>PowerPoint Presentation</vt:lpstr>
      <vt:lpstr>Domain 3. Rigour of Development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Domain 4. Clarity of Presentation </vt:lpstr>
      <vt:lpstr>PowerPoint Presentation</vt:lpstr>
      <vt:lpstr>PowerPoint Presentation</vt:lpstr>
      <vt:lpstr>Domain 5. Applicability </vt:lpstr>
      <vt:lpstr>PowerPoint Presentation</vt:lpstr>
      <vt:lpstr>PowerPoint Presentation</vt:lpstr>
      <vt:lpstr>PowerPoint Presentation</vt:lpstr>
      <vt:lpstr>Domain 6. Editorial Independence </vt:lpstr>
      <vt:lpstr>PowerPoint Presentation</vt:lpstr>
      <vt:lpstr>RATE THE OVERALL QUALITY OF THE GUIDELINE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Goutham Sunny</dc:creator>
  <cp:lastModifiedBy>Jacob Johnson</cp:lastModifiedBy>
  <cp:revision>35</cp:revision>
  <dcterms:created xsi:type="dcterms:W3CDTF">2019-01-10T04:45:47Z</dcterms:created>
  <dcterms:modified xsi:type="dcterms:W3CDTF">2019-01-31T11:40:13Z</dcterms:modified>
</cp:coreProperties>
</file>