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6" r:id="rId3"/>
    <p:sldId id="267" r:id="rId4"/>
    <p:sldId id="257" r:id="rId5"/>
    <p:sldId id="260" r:id="rId6"/>
    <p:sldId id="268" r:id="rId7"/>
    <p:sldId id="261" r:id="rId8"/>
    <p:sldId id="258" r:id="rId9"/>
    <p:sldId id="264" r:id="rId10"/>
    <p:sldId id="265" r:id="rId11"/>
    <p:sldId id="259" r:id="rId12"/>
    <p:sldId id="262"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67396" autoAdjust="0"/>
  </p:normalViewPr>
  <p:slideViewPr>
    <p:cSldViewPr snapToGrid="0">
      <p:cViewPr varScale="1">
        <p:scale>
          <a:sx n="45" d="100"/>
          <a:sy n="45" d="100"/>
        </p:scale>
        <p:origin x="165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19-01-29T06:30:51.919"/>
    </inkml:context>
    <inkml:brush xml:id="br0">
      <inkml:brushProperty name="width" value="0.2" units="cm"/>
      <inkml:brushProperty name="height" value="0.4" units="cm"/>
      <inkml:brushProperty name="color" value="#FF00FF"/>
      <inkml:brushProperty name="tip" value="rectangle"/>
      <inkml:brushProperty name="rasterOp" value="maskPen"/>
      <inkml:brushProperty name="fitToCurve" value="1"/>
    </inkml:brush>
  </inkml:definitions>
  <inkml:trace contextRef="#ctx0" brushRef="#br0">2326 2312 0,'-118'0'94,"0"0"-79,0 0 1,-59 0-16,0 0 15,58 0-15,-117 59 16,177-59-16,0 0 0,0 0 16,0 0 46,0 0-46,0 0-16,0 0 15,0 0-15,0 0 16,59-59-16,-59 59 16,-1 0-1,60-60 1,-118 1 0,59 0-1,0 0 1,0 59-1,59-59 1,0 0-16,-59 59 16,59-59-1,-59 59 1,59-59 0,-59 0-1,59 0 16,-59 59-31,59-59 16,0 0 15,-59 59-15,59-59 0,0 0-16,0-1 15,0 1 16,0 0 1,0 0-32,0 0 62,0 0-15,0 0-16,0 0-15,0 0 15,0 0 0,59 0-15,-59 0 0,59 59-1,-59-59-15,59 59 16,-59-59 0,59 0-1,-59-1 1,59 1 15,0 59-31,-59-59 16,59 59-16,-59-59 15,118 59-15,-118-59 16,59 59-16,1 0 16,-1-59-1,0 0-15,59 59 16,-59 0-1,0-59 1,0 59 0,0 0-1,0 0 1,0 0-16,0 0 16,0 0-16,59-59 15,-58 59 1,58 0-1,-59 0-15,59 0 16,-59 0 0,0 0-1,59 0-15,0 0 16,60 0-16,-60 0 16,0 0-16,0 0 0,-59 0 15,59 0-15,-59 0 16,0 0-1,0 0 1,0 0 0,1 0-1,-1 0 1,0 0 0,0 0 15,-59 59-16,59-59 1,0 59 15,0 0-15,-59 0 31,59 0-16,-59 0-15,0 0-1,0 0 1,0 1 0,0-1-1,0 0 1,0 0-1,0 0 32,0 0-31,0 0 15,0 59-15,0-59-1,0 0 1,0 0 0,0 0-1,0 0 1,-59 0 31,59 1-32,0-1 1,-59 0 0,59 0-1,0 0 1,-59-59 0,59 59-1,-59-59 1,59 59-16,-59-59 15,0 59-15,-60 0 16,60-59 0,0 0-16,59 59 15,-59-59 1,59 59 15,-59-59-15,59 59-1,-59 0 1,0-59-16,0 0 16,0 0-1,59 59-15,-59-59 47,0 0-31,0 0-1,0 60 17,0-60-1,-1 0-31,60 59 16,-59-59-16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F6B1D9-D649-4507-AF8E-C95E62E2A354}" type="datetimeFigureOut">
              <a:rPr lang="en-US" smtClean="0"/>
              <a:t>29/01/2019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150A28-2506-43ED-A8BD-6D3EFD804399}" type="slidenum">
              <a:rPr lang="en-US" smtClean="0"/>
              <a:t>‹#›</a:t>
            </a:fld>
            <a:endParaRPr lang="en-US"/>
          </a:p>
        </p:txBody>
      </p:sp>
    </p:spTree>
    <p:extLst>
      <p:ext uri="{BB962C8B-B14F-4D97-AF65-F5344CB8AC3E}">
        <p14:creationId xmlns:p14="http://schemas.microsoft.com/office/powerpoint/2010/main" val="1293312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with pulmonary fibrosis (PF) face myriad challenges</a:t>
            </a:r>
          </a:p>
          <a:p>
            <a:r>
              <a:rPr lang="en-US" dirty="0"/>
              <a:t>including progressive, debilitating shortness of breath, fatigue and poor quality of life (QOL)</a:t>
            </a:r>
          </a:p>
          <a:p>
            <a:endParaRPr lang="en-US" dirty="0"/>
          </a:p>
          <a:p>
            <a:r>
              <a:rPr lang="en-US" dirty="0"/>
              <a:t>Although O2 is ubiquitously prescribed for PF patients, little is known about how well these intended goals are met.</a:t>
            </a:r>
          </a:p>
        </p:txBody>
      </p:sp>
      <p:sp>
        <p:nvSpPr>
          <p:cNvPr id="4" name="Slide Number Placeholder 3"/>
          <p:cNvSpPr>
            <a:spLocks noGrp="1"/>
          </p:cNvSpPr>
          <p:nvPr>
            <p:ph type="sldNum" sz="quarter" idx="5"/>
          </p:nvPr>
        </p:nvSpPr>
        <p:spPr/>
        <p:txBody>
          <a:bodyPr/>
          <a:lstStyle/>
          <a:p>
            <a:fld id="{13150A28-2506-43ED-A8BD-6D3EFD804399}" type="slidenum">
              <a:rPr lang="en-US" smtClean="0"/>
              <a:t>2</a:t>
            </a:fld>
            <a:endParaRPr lang="en-US"/>
          </a:p>
        </p:txBody>
      </p:sp>
    </p:spTree>
    <p:extLst>
      <p:ext uri="{BB962C8B-B14F-4D97-AF65-F5344CB8AC3E}">
        <p14:creationId xmlns:p14="http://schemas.microsoft.com/office/powerpoint/2010/main" val="3217966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interviewed 40 participants at enrollment. Five of these 40 ended up being prescribed O2 and were interviewed at the three other timepoints.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40 patient were followed with PF, only 5 needed O2 supplementation for whom the qualitative data are available.</a:t>
            </a:r>
          </a:p>
          <a:p>
            <a:endParaRPr lang="en-US" dirty="0"/>
          </a:p>
        </p:txBody>
      </p:sp>
      <p:sp>
        <p:nvSpPr>
          <p:cNvPr id="4" name="Slide Number Placeholder 3"/>
          <p:cNvSpPr>
            <a:spLocks noGrp="1"/>
          </p:cNvSpPr>
          <p:nvPr>
            <p:ph type="sldNum" sz="quarter" idx="5"/>
          </p:nvPr>
        </p:nvSpPr>
        <p:spPr/>
        <p:txBody>
          <a:bodyPr/>
          <a:lstStyle/>
          <a:p>
            <a:fld id="{13150A28-2506-43ED-A8BD-6D3EFD804399}" type="slidenum">
              <a:rPr lang="en-US" smtClean="0"/>
              <a:t>4</a:t>
            </a:fld>
            <a:endParaRPr lang="en-US"/>
          </a:p>
        </p:txBody>
      </p:sp>
    </p:spTree>
    <p:extLst>
      <p:ext uri="{BB962C8B-B14F-4D97-AF65-F5344CB8AC3E}">
        <p14:creationId xmlns:p14="http://schemas.microsoft.com/office/powerpoint/2010/main" val="4275779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longitudinal study, data were collected at four time</a:t>
            </a:r>
          </a:p>
          <a:p>
            <a:r>
              <a:rPr lang="en-US" dirty="0"/>
              <a:t>points: 1) enrollment; </a:t>
            </a:r>
          </a:p>
          <a:p>
            <a:r>
              <a:rPr lang="en-US" dirty="0"/>
              <a:t>2) 7e10 days prior to initiation of O2 (participants informed us when O2 was prescribed by their treating physicians, and data were conducted before use of O2 began); 3) one month after initiation of O2; and 4) 9e12 months after initiation ofO2. Since we did not know which participants would end up being prescribed O2, we interviewed 40 participants at enrollment. Five of these 40 ended up being prescribed O2 and were interviewed at the three other timepoints. In each case, the decision to prescribe O2 was made solely by the participant’s treating physician who was not a member of the research team.</a:t>
            </a:r>
          </a:p>
          <a:p>
            <a:endParaRPr lang="en-US" dirty="0"/>
          </a:p>
          <a:p>
            <a:r>
              <a:rPr lang="en-US" dirty="0"/>
              <a:t>The UCSD is a 24-item questionnaire with 21 items asking respondents to rate dyspnea while performing physical activities across a range </a:t>
            </a:r>
            <a:r>
              <a:rPr lang="en-US" dirty="0" err="1"/>
              <a:t>ofenergy</a:t>
            </a:r>
            <a:r>
              <a:rPr lang="en-US" dirty="0"/>
              <a:t> demands and 3 additional items that assess the impact of dyspnea.6 UCSD scores range from 0 to 120; higher scores indicate greater dyspnea. The UCSD has been shown to possess adequate reliability, validity and responsiveness in PF.7 </a:t>
            </a:r>
          </a:p>
          <a:p>
            <a:endParaRPr lang="en-US" dirty="0"/>
          </a:p>
          <a:p>
            <a:r>
              <a:rPr lang="en-US" dirty="0"/>
              <a:t>The SF-36 is a generic health-related QOL (HRQL) questionnaire with eight domain and two component summary scores (physical and mental or PCS and MCS). Here, we report results for the component summaries. Each domain and component score was transformed to a scale in which respondents from the 1998 U.S. general population had a mean of50 and a standard deviation of10. Higher scores indicate greater HRQL.8 The SF-36 has been shown to possess validity in patients with PF.9 </a:t>
            </a:r>
          </a:p>
          <a:p>
            <a:endParaRPr lang="en-US" dirty="0"/>
          </a:p>
          <a:p>
            <a:r>
              <a:rPr lang="en-US" dirty="0"/>
              <a:t>The FSS is a 9-item questionnaire, scored from 9 to 63, with higher scores indicating more severe fatigue. There are no published data on the psychometric properties of the FSS in PF.</a:t>
            </a:r>
          </a:p>
        </p:txBody>
      </p:sp>
      <p:sp>
        <p:nvSpPr>
          <p:cNvPr id="4" name="Slide Number Placeholder 3"/>
          <p:cNvSpPr>
            <a:spLocks noGrp="1"/>
          </p:cNvSpPr>
          <p:nvPr>
            <p:ph type="sldNum" sz="quarter" idx="5"/>
          </p:nvPr>
        </p:nvSpPr>
        <p:spPr/>
        <p:txBody>
          <a:bodyPr/>
          <a:lstStyle/>
          <a:p>
            <a:fld id="{13150A28-2506-43ED-A8BD-6D3EFD804399}" type="slidenum">
              <a:rPr lang="en-US" smtClean="0"/>
              <a:t>5</a:t>
            </a:fld>
            <a:endParaRPr lang="en-US"/>
          </a:p>
        </p:txBody>
      </p:sp>
    </p:spTree>
    <p:extLst>
      <p:ext uri="{BB962C8B-B14F-4D97-AF65-F5344CB8AC3E}">
        <p14:creationId xmlns:p14="http://schemas.microsoft.com/office/powerpoint/2010/main" val="2175740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thematic analysis, interviews were initially grouped by</a:t>
            </a:r>
          </a:p>
          <a:p>
            <a:r>
              <a:rPr lang="en-US" dirty="0"/>
              <a:t>time point and then read several times by the two analysts (B.A.G., J.J.S.) to become familiar with the data, achieve immersion and formulate initial impressions. </a:t>
            </a:r>
          </a:p>
          <a:p>
            <a:endParaRPr lang="en-US" dirty="0"/>
          </a:p>
          <a:p>
            <a:r>
              <a:rPr lang="en-US" dirty="0"/>
              <a:t>we focused on creating categories and ultimately themes to describe clusters </a:t>
            </a:r>
            <a:r>
              <a:rPr lang="en-US" dirty="0" err="1"/>
              <a:t>ofrelated</a:t>
            </a:r>
            <a:r>
              <a:rPr lang="en-US" dirty="0"/>
              <a:t> </a:t>
            </a:r>
            <a:r>
              <a:rPr lang="en-US" dirty="0" err="1"/>
              <a:t>codes.We</a:t>
            </a:r>
            <a:r>
              <a:rPr lang="en-US" dirty="0"/>
              <a:t> developed a </a:t>
            </a:r>
          </a:p>
          <a:p>
            <a:endParaRPr lang="en-US" dirty="0"/>
          </a:p>
          <a:p>
            <a:r>
              <a:rPr lang="en-US" dirty="0"/>
              <a:t>framework for describing how patients with pulmonary fibrosis look at O2, either in anticipation (“looking ahead”)</a:t>
            </a:r>
            <a:r>
              <a:rPr lang="en-US" dirty="0" err="1"/>
              <a:t>orreflection</a:t>
            </a:r>
            <a:r>
              <a:rPr lang="en-US" dirty="0"/>
              <a:t> (“looking behind”). </a:t>
            </a:r>
          </a:p>
        </p:txBody>
      </p:sp>
      <p:sp>
        <p:nvSpPr>
          <p:cNvPr id="4" name="Slide Number Placeholder 3"/>
          <p:cNvSpPr>
            <a:spLocks noGrp="1"/>
          </p:cNvSpPr>
          <p:nvPr>
            <p:ph type="sldNum" sz="quarter" idx="5"/>
          </p:nvPr>
        </p:nvSpPr>
        <p:spPr/>
        <p:txBody>
          <a:bodyPr/>
          <a:lstStyle/>
          <a:p>
            <a:fld id="{13150A28-2506-43ED-A8BD-6D3EFD804399}" type="slidenum">
              <a:rPr lang="en-US" smtClean="0"/>
              <a:t>7</a:t>
            </a:fld>
            <a:endParaRPr lang="en-US"/>
          </a:p>
        </p:txBody>
      </p:sp>
    </p:spTree>
    <p:extLst>
      <p:ext uri="{BB962C8B-B14F-4D97-AF65-F5344CB8AC3E}">
        <p14:creationId xmlns:p14="http://schemas.microsoft.com/office/powerpoint/2010/main" val="3205777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 could be improved by providing them with clearer expectations and trustworthy educational resources. Oxygen case managers could help patients incorporate supplemental oxygen more seamlessly into their lives.</a:t>
            </a:r>
          </a:p>
          <a:p>
            <a:endParaRPr lang="en-US" dirty="0"/>
          </a:p>
          <a:p>
            <a:r>
              <a:rPr lang="en-US" dirty="0"/>
              <a:t>The findings of qualitative research are concepts (often referred to as categories) and relationships.</a:t>
            </a:r>
          </a:p>
        </p:txBody>
      </p:sp>
      <p:sp>
        <p:nvSpPr>
          <p:cNvPr id="4" name="Slide Number Placeholder 3"/>
          <p:cNvSpPr>
            <a:spLocks noGrp="1"/>
          </p:cNvSpPr>
          <p:nvPr>
            <p:ph type="sldNum" sz="quarter" idx="5"/>
          </p:nvPr>
        </p:nvSpPr>
        <p:spPr/>
        <p:txBody>
          <a:bodyPr/>
          <a:lstStyle/>
          <a:p>
            <a:fld id="{13150A28-2506-43ED-A8BD-6D3EFD804399}" type="slidenum">
              <a:rPr lang="en-US" smtClean="0"/>
              <a:t>11</a:t>
            </a:fld>
            <a:endParaRPr lang="en-US"/>
          </a:p>
        </p:txBody>
      </p:sp>
    </p:spTree>
    <p:extLst>
      <p:ext uri="{BB962C8B-B14F-4D97-AF65-F5344CB8AC3E}">
        <p14:creationId xmlns:p14="http://schemas.microsoft.com/office/powerpoint/2010/main" val="1605902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patients with pulmonary fibrosis, starting and using supplemental oxygen </a:t>
            </a:r>
            <a:r>
              <a:rPr lang="en-US"/>
              <a:t>on an everyday </a:t>
            </a:r>
            <a:r>
              <a:rPr lang="en-US" dirty="0"/>
              <a:t>basis confers benefits </a:t>
            </a:r>
          </a:p>
          <a:p>
            <a:endParaRPr lang="en-US" dirty="0"/>
          </a:p>
          <a:p>
            <a:r>
              <a:rPr lang="en-US" dirty="0"/>
              <a:t>There are also a significant number of challenges. </a:t>
            </a:r>
          </a:p>
          <a:p>
            <a:endParaRPr lang="en-US" dirty="0"/>
          </a:p>
          <a:p>
            <a:r>
              <a:rPr lang="en-US" dirty="0"/>
              <a:t>This could be improved by providing them with clearer expectations and trustworthy educational resources.</a:t>
            </a:r>
          </a:p>
        </p:txBody>
      </p:sp>
      <p:sp>
        <p:nvSpPr>
          <p:cNvPr id="4" name="Slide Number Placeholder 3"/>
          <p:cNvSpPr>
            <a:spLocks noGrp="1"/>
          </p:cNvSpPr>
          <p:nvPr>
            <p:ph type="sldNum" sz="quarter" idx="5"/>
          </p:nvPr>
        </p:nvSpPr>
        <p:spPr/>
        <p:txBody>
          <a:bodyPr/>
          <a:lstStyle/>
          <a:p>
            <a:fld id="{13150A28-2506-43ED-A8BD-6D3EFD804399}" type="slidenum">
              <a:rPr lang="en-US" smtClean="0"/>
              <a:t>13</a:t>
            </a:fld>
            <a:endParaRPr lang="en-US"/>
          </a:p>
        </p:txBody>
      </p:sp>
    </p:spTree>
    <p:extLst>
      <p:ext uri="{BB962C8B-B14F-4D97-AF65-F5344CB8AC3E}">
        <p14:creationId xmlns:p14="http://schemas.microsoft.com/office/powerpoint/2010/main" val="4136499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B5536-1485-4F65-9648-62977E7961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90F8D0-AB70-4BBC-8D87-B7704A2914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A0EF97-8BA9-4A58-A83A-65BE5B3557FC}"/>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5" name="Footer Placeholder 4">
            <a:extLst>
              <a:ext uri="{FF2B5EF4-FFF2-40B4-BE49-F238E27FC236}">
                <a16:creationId xmlns:a16="http://schemas.microsoft.com/office/drawing/2014/main" id="{8FD456F6-02ED-49F3-BAC4-27F788DC84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D4E58B-7D91-44EA-B8C4-B6D691388C57}"/>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254663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9717-AC66-4228-B8F1-DF0D0F72D2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4F6C8-648A-427E-B91A-7F4C523EC70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8D6B8-1B89-4046-9DA2-D50766F28705}"/>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5" name="Footer Placeholder 4">
            <a:extLst>
              <a:ext uri="{FF2B5EF4-FFF2-40B4-BE49-F238E27FC236}">
                <a16:creationId xmlns:a16="http://schemas.microsoft.com/office/drawing/2014/main" id="{123A929D-4952-4FD0-8F3E-125C5859AA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CAF47C-8917-4D82-AB3F-92D7C8888CAD}"/>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3186731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DA510-FA69-4F38-87BB-A019D2B38B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912CB4-8EE2-4D3F-B3D3-7EFADAC082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2149FB-F262-4F3C-863B-FBA64298C045}"/>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5" name="Footer Placeholder 4">
            <a:extLst>
              <a:ext uri="{FF2B5EF4-FFF2-40B4-BE49-F238E27FC236}">
                <a16:creationId xmlns:a16="http://schemas.microsoft.com/office/drawing/2014/main" id="{380A2DC5-A2D2-4A36-8982-A131AFA6F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6733FB-C6D6-40A1-98DA-BCA70F460257}"/>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1753937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1DE7E-A7B1-4473-8B48-4B2075C5AC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8AF304-64B6-417F-963B-540503F69AB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BAF508-5EFC-471A-90F7-CFA36EFD5A3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BD9427-E346-47F2-A407-D8F8AF6290C1}"/>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6" name="Footer Placeholder 5">
            <a:extLst>
              <a:ext uri="{FF2B5EF4-FFF2-40B4-BE49-F238E27FC236}">
                <a16:creationId xmlns:a16="http://schemas.microsoft.com/office/drawing/2014/main" id="{529AB9FD-3634-4909-B14F-A81C9AD58C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9DFFBF-7BC2-4C24-96ED-54DC5AA233DF}"/>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1717933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752BF-A385-4032-AAB8-C0F1BE077E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81173E-D970-4825-A1FC-42318269B2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2A0EEE3-EEAD-4687-AB2C-226BDD0C24C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3A7659-2A3E-45B8-AA0E-31623BD333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EDE3791-F54B-40BF-A797-167FD9138F5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F491B8-25A5-4783-A260-4A43A109872F}"/>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8" name="Footer Placeholder 7">
            <a:extLst>
              <a:ext uri="{FF2B5EF4-FFF2-40B4-BE49-F238E27FC236}">
                <a16:creationId xmlns:a16="http://schemas.microsoft.com/office/drawing/2014/main" id="{70FB35A3-EE85-499B-A43B-8897F70DB6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2EB001-C56D-4BB6-AFEC-0E1C4A49C1C1}"/>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4168910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0F9CC-0459-413F-A9B8-2906CF0079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F03989-A895-4E3F-99AA-BA82D06AD9E2}"/>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4" name="Footer Placeholder 3">
            <a:extLst>
              <a:ext uri="{FF2B5EF4-FFF2-40B4-BE49-F238E27FC236}">
                <a16:creationId xmlns:a16="http://schemas.microsoft.com/office/drawing/2014/main" id="{7502C37F-9FF8-4546-8790-305F9E2957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43A4F5-193E-4001-97F9-25EAFB5F9365}"/>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392450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C34B13-6148-44DA-8CA7-1021564E3F57}"/>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3" name="Footer Placeholder 2">
            <a:extLst>
              <a:ext uri="{FF2B5EF4-FFF2-40B4-BE49-F238E27FC236}">
                <a16:creationId xmlns:a16="http://schemas.microsoft.com/office/drawing/2014/main" id="{A633CB18-7BCD-4B37-80D7-25776B6D9F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238A21-AEF0-4828-900A-6487AA0A2EA1}"/>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2810343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3B685-9445-4B8E-BA78-D6780A5461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4DE8B6-EE9F-4D35-8396-E822F81DD2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25529F-D02A-41EB-9C90-D1AAC1687A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10630F-621E-4267-95E4-71FE7C24F568}"/>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6" name="Footer Placeholder 5">
            <a:extLst>
              <a:ext uri="{FF2B5EF4-FFF2-40B4-BE49-F238E27FC236}">
                <a16:creationId xmlns:a16="http://schemas.microsoft.com/office/drawing/2014/main" id="{E049B71A-6753-40A5-A39F-3CFCF7FC9C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55227-A046-4ADB-B0AE-16499DC45B3F}"/>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2727721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B95E-C7DD-43E0-8C9E-2B22E7CE05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A52B6B-21E6-424D-8F23-D14B14BB32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8ACB0D-69EF-4C8B-B96A-E25BAF6E5F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63B58BB-6169-48D0-A64C-9B589C24E99C}"/>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6" name="Footer Placeholder 5">
            <a:extLst>
              <a:ext uri="{FF2B5EF4-FFF2-40B4-BE49-F238E27FC236}">
                <a16:creationId xmlns:a16="http://schemas.microsoft.com/office/drawing/2014/main" id="{162F5AD9-D6E3-450C-8676-46C5EA6D46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95F25C-B2B9-4140-84B7-F4DEEFE06E71}"/>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2935689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BA729-7A7F-40E1-BD73-2D5F8E96E1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97E9FF-A910-4EBE-AD75-76AC58F7CBF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DC35A-483A-4923-B4CE-1BCDA7E3D3BD}"/>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5" name="Footer Placeholder 4">
            <a:extLst>
              <a:ext uri="{FF2B5EF4-FFF2-40B4-BE49-F238E27FC236}">
                <a16:creationId xmlns:a16="http://schemas.microsoft.com/office/drawing/2014/main" id="{3F0C1D05-2B7D-47A8-A17C-EA8F98541F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9E5B6-22F8-462F-B498-DF675747D8AE}"/>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813641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EC590A-1092-4E91-9216-42A539D2CB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09AF39-54E7-493B-95BE-0FA9B0456CE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F0562-98F8-4AD7-89A7-6C9058358FB5}"/>
              </a:ext>
            </a:extLst>
          </p:cNvPr>
          <p:cNvSpPr>
            <a:spLocks noGrp="1"/>
          </p:cNvSpPr>
          <p:nvPr>
            <p:ph type="dt" sz="half" idx="10"/>
          </p:nvPr>
        </p:nvSpPr>
        <p:spPr/>
        <p:txBody>
          <a:bodyPr/>
          <a:lstStyle/>
          <a:p>
            <a:fld id="{495FC56A-0129-4560-92DA-D7B684FFACFB}" type="datetimeFigureOut">
              <a:rPr lang="en-US" smtClean="0"/>
              <a:t>29/01/2019</a:t>
            </a:fld>
            <a:endParaRPr lang="en-US"/>
          </a:p>
        </p:txBody>
      </p:sp>
      <p:sp>
        <p:nvSpPr>
          <p:cNvPr id="5" name="Footer Placeholder 4">
            <a:extLst>
              <a:ext uri="{FF2B5EF4-FFF2-40B4-BE49-F238E27FC236}">
                <a16:creationId xmlns:a16="http://schemas.microsoft.com/office/drawing/2014/main" id="{41FAA6BE-5A67-4ED2-9D70-0144EB8DF6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5AC708-FEFD-4375-9829-CD567B6910B5}"/>
              </a:ext>
            </a:extLst>
          </p:cNvPr>
          <p:cNvSpPr>
            <a:spLocks noGrp="1"/>
          </p:cNvSpPr>
          <p:nvPr>
            <p:ph type="sldNum" sz="quarter" idx="12"/>
          </p:nvPr>
        </p:nvSpPr>
        <p:spPr/>
        <p:txBody>
          <a:bodyPr/>
          <a:lstStyle/>
          <a:p>
            <a:fld id="{E4144B7D-7A1A-4B05-94A9-494A6A8DDD14}" type="slidenum">
              <a:rPr lang="en-US" smtClean="0"/>
              <a:t>‹#›</a:t>
            </a:fld>
            <a:endParaRPr lang="en-US"/>
          </a:p>
        </p:txBody>
      </p:sp>
    </p:spTree>
    <p:extLst>
      <p:ext uri="{BB962C8B-B14F-4D97-AF65-F5344CB8AC3E}">
        <p14:creationId xmlns:p14="http://schemas.microsoft.com/office/powerpoint/2010/main" val="3375563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7F0467-5ECE-4A93-AB20-74DB2BF357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1E4CF4-4FA0-43D2-8A13-55880A7256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EA32-A6CB-4FCF-A791-053B7DCF99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FC56A-0129-4560-92DA-D7B684FFACFB}" type="datetimeFigureOut">
              <a:rPr lang="en-US" smtClean="0"/>
              <a:t>29/01/2019</a:t>
            </a:fld>
            <a:endParaRPr lang="en-US"/>
          </a:p>
        </p:txBody>
      </p:sp>
      <p:sp>
        <p:nvSpPr>
          <p:cNvPr id="5" name="Footer Placeholder 4">
            <a:extLst>
              <a:ext uri="{FF2B5EF4-FFF2-40B4-BE49-F238E27FC236}">
                <a16:creationId xmlns:a16="http://schemas.microsoft.com/office/drawing/2014/main" id="{836FAF0D-7A59-4180-99DE-27690178DF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630395-1EE3-4A48-A3F7-69186BCFD4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144B7D-7A1A-4B05-94A9-494A6A8DDD14}" type="slidenum">
              <a:rPr lang="en-US" smtClean="0"/>
              <a:t>‹#›</a:t>
            </a:fld>
            <a:endParaRPr lang="en-US"/>
          </a:p>
        </p:txBody>
      </p:sp>
    </p:spTree>
    <p:extLst>
      <p:ext uri="{BB962C8B-B14F-4D97-AF65-F5344CB8AC3E}">
        <p14:creationId xmlns:p14="http://schemas.microsoft.com/office/powerpoint/2010/main" val="2516720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914AC-B708-4B21-9BEA-6F61D660D57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704D9EF-EAAF-406C-BC86-3C554D2F8E9A}"/>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F75F704D-CB4A-4769-96A8-DAC8F94DE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0680"/>
            <a:ext cx="12107965" cy="5296639"/>
          </a:xfrm>
          <a:prstGeom prst="rect">
            <a:avLst/>
          </a:prstGeom>
        </p:spPr>
      </p:pic>
    </p:spTree>
    <p:extLst>
      <p:ext uri="{BB962C8B-B14F-4D97-AF65-F5344CB8AC3E}">
        <p14:creationId xmlns:p14="http://schemas.microsoft.com/office/powerpoint/2010/main" val="2337015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0F908-8CB0-4871-8794-70EFFB150E80}"/>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0B9B890-5FB3-4132-B450-75B423757D8B}"/>
              </a:ext>
            </a:extLst>
          </p:cNvPr>
          <p:cNvSpPr>
            <a:spLocks noGrp="1"/>
          </p:cNvSpPr>
          <p:nvPr>
            <p:ph idx="1"/>
          </p:nvPr>
        </p:nvSpPr>
        <p:spPr/>
        <p:txBody>
          <a:bodyPr/>
          <a:lstStyle/>
          <a:p>
            <a:r>
              <a:rPr lang="en-US" dirty="0"/>
              <a:t>Pulmonary fibrosis (PF) -progressive, debilitating shortness of breath, fatigue and poor quality of life (QOL)</a:t>
            </a:r>
          </a:p>
          <a:p>
            <a:endParaRPr lang="en-US" dirty="0"/>
          </a:p>
          <a:p>
            <a:r>
              <a:rPr lang="en-US" dirty="0"/>
              <a:t>O2 is ubiquitously prescribed for PF patients, little is known about how well these intended goals are met.</a:t>
            </a:r>
          </a:p>
        </p:txBody>
      </p:sp>
    </p:spTree>
    <p:extLst>
      <p:ext uri="{BB962C8B-B14F-4D97-AF65-F5344CB8AC3E}">
        <p14:creationId xmlns:p14="http://schemas.microsoft.com/office/powerpoint/2010/main" val="1587810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1AA4B-3E4A-4C25-962C-484CD78B4F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BBD340-EE6E-4AB6-B581-B72B81C199D1}"/>
              </a:ext>
            </a:extLst>
          </p:cNvPr>
          <p:cNvSpPr>
            <a:spLocks noGrp="1"/>
          </p:cNvSpPr>
          <p:nvPr>
            <p:ph idx="1"/>
          </p:nvPr>
        </p:nvSpPr>
        <p:spPr/>
        <p:txBody>
          <a:bodyPr/>
          <a:lstStyle/>
          <a:p>
            <a:r>
              <a:rPr lang="en-US" dirty="0"/>
              <a:t>P- Patients with PF of any etiology, greater than 18 years of age, not using O2 and able to speak and read English.</a:t>
            </a:r>
          </a:p>
          <a:p>
            <a:endParaRPr lang="en-US" dirty="0"/>
          </a:p>
          <a:p>
            <a:r>
              <a:rPr lang="en-US" dirty="0"/>
              <a:t>I- Structured telephone interviews</a:t>
            </a:r>
          </a:p>
          <a:p>
            <a:endParaRPr lang="en-US" dirty="0"/>
          </a:p>
          <a:p>
            <a:r>
              <a:rPr lang="en-US" dirty="0"/>
              <a:t>O- Understand the perceptions and experiences of patients</a:t>
            </a:r>
          </a:p>
          <a:p>
            <a:endParaRPr lang="en-US" dirty="0"/>
          </a:p>
          <a:p>
            <a:r>
              <a:rPr lang="en-US" dirty="0"/>
              <a:t>T- 9-12 months.</a:t>
            </a:r>
          </a:p>
          <a:p>
            <a:endParaRPr lang="en-US" dirty="0"/>
          </a:p>
        </p:txBody>
      </p:sp>
    </p:spTree>
    <p:extLst>
      <p:ext uri="{BB962C8B-B14F-4D97-AF65-F5344CB8AC3E}">
        <p14:creationId xmlns:p14="http://schemas.microsoft.com/office/powerpoint/2010/main" val="3965431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AD7B-A6E5-4558-BA43-E81ADA74FBF3}"/>
              </a:ext>
            </a:extLst>
          </p:cNvPr>
          <p:cNvSpPr>
            <a:spLocks noGrp="1"/>
          </p:cNvSpPr>
          <p:nvPr>
            <p:ph type="title"/>
          </p:nvPr>
        </p:nvSpPr>
        <p:spPr/>
        <p:txBody>
          <a:bodyPr/>
          <a:lstStyle/>
          <a:p>
            <a:r>
              <a:rPr lang="en-US" dirty="0"/>
              <a:t>Validity Criteria</a:t>
            </a:r>
          </a:p>
        </p:txBody>
      </p:sp>
      <p:sp>
        <p:nvSpPr>
          <p:cNvPr id="3" name="Content Placeholder 2">
            <a:extLst>
              <a:ext uri="{FF2B5EF4-FFF2-40B4-BE49-F238E27FC236}">
                <a16:creationId xmlns:a16="http://schemas.microsoft.com/office/drawing/2014/main" id="{D1C324EB-D224-4B6A-95E5-9A25C742C881}"/>
              </a:ext>
            </a:extLst>
          </p:cNvPr>
          <p:cNvSpPr>
            <a:spLocks noGrp="1"/>
          </p:cNvSpPr>
          <p:nvPr>
            <p:ph idx="1"/>
          </p:nvPr>
        </p:nvSpPr>
        <p:spPr/>
        <p:txBody>
          <a:bodyPr>
            <a:normAutofit/>
          </a:bodyPr>
          <a:lstStyle/>
          <a:p>
            <a:r>
              <a:rPr lang="en-US" dirty="0"/>
              <a:t>Was the choice of participants explicit and comprehensive?</a:t>
            </a:r>
          </a:p>
          <a:p>
            <a:endParaRPr lang="en-US" dirty="0"/>
          </a:p>
          <a:p>
            <a:r>
              <a:rPr lang="en-US" dirty="0"/>
              <a:t>No</a:t>
            </a:r>
          </a:p>
          <a:p>
            <a:endParaRPr lang="en-US" dirty="0"/>
          </a:p>
          <a:p>
            <a:r>
              <a:rPr lang="en-US" dirty="0"/>
              <a:t>Only patients were interviewed.</a:t>
            </a:r>
          </a:p>
          <a:p>
            <a:r>
              <a:rPr lang="en-US" dirty="0"/>
              <a:t>Care taker/family member, clinician were not included.</a:t>
            </a:r>
          </a:p>
          <a:p>
            <a:r>
              <a:rPr lang="en-US" dirty="0"/>
              <a:t>Pulmonary rehabilitation representative, oxygen suppliers.</a:t>
            </a:r>
          </a:p>
          <a:p>
            <a:endParaRPr lang="en-US" dirty="0"/>
          </a:p>
        </p:txBody>
      </p:sp>
    </p:spTree>
    <p:extLst>
      <p:ext uri="{BB962C8B-B14F-4D97-AF65-F5344CB8AC3E}">
        <p14:creationId xmlns:p14="http://schemas.microsoft.com/office/powerpoint/2010/main" val="1619798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05193-8F2F-437C-9A73-5755A5BA9D50}"/>
              </a:ext>
            </a:extLst>
          </p:cNvPr>
          <p:cNvSpPr>
            <a:spLocks noGrp="1"/>
          </p:cNvSpPr>
          <p:nvPr>
            <p:ph type="title"/>
          </p:nvPr>
        </p:nvSpPr>
        <p:spPr/>
        <p:txBody>
          <a:bodyPr/>
          <a:lstStyle/>
          <a:p>
            <a:r>
              <a:rPr lang="en-US" dirty="0"/>
              <a:t>Validity Criteria</a:t>
            </a:r>
          </a:p>
        </p:txBody>
      </p:sp>
      <p:sp>
        <p:nvSpPr>
          <p:cNvPr id="3" name="Content Placeholder 2">
            <a:extLst>
              <a:ext uri="{FF2B5EF4-FFF2-40B4-BE49-F238E27FC236}">
                <a16:creationId xmlns:a16="http://schemas.microsoft.com/office/drawing/2014/main" id="{E803C380-D3AA-4D04-8FCA-5B6525B2CB57}"/>
              </a:ext>
            </a:extLst>
          </p:cNvPr>
          <p:cNvSpPr>
            <a:spLocks noGrp="1"/>
          </p:cNvSpPr>
          <p:nvPr>
            <p:ph idx="1"/>
          </p:nvPr>
        </p:nvSpPr>
        <p:spPr>
          <a:xfrm>
            <a:off x="838199" y="1825625"/>
            <a:ext cx="11027735" cy="4351338"/>
          </a:xfrm>
        </p:spPr>
        <p:txBody>
          <a:bodyPr>
            <a:normAutofit/>
          </a:bodyPr>
          <a:lstStyle/>
          <a:p>
            <a:r>
              <a:rPr lang="en-US" dirty="0"/>
              <a:t>Was data collection sufficiently comprehensive and detailed?</a:t>
            </a:r>
          </a:p>
          <a:p>
            <a:endParaRPr lang="en-US" dirty="0"/>
          </a:p>
          <a:p>
            <a:r>
              <a:rPr lang="en-US" dirty="0"/>
              <a:t>No.</a:t>
            </a:r>
          </a:p>
          <a:p>
            <a:r>
              <a:rPr lang="en-US" dirty="0"/>
              <a:t>Collected data at four time point.</a:t>
            </a:r>
          </a:p>
          <a:p>
            <a:r>
              <a:rPr lang="en-US" dirty="0"/>
              <a:t>1) enrollment; 2) 7-10 days prior to initiation of 3) one month after initiation of O2; and 4) 9-12 months after initiation ofO2</a:t>
            </a:r>
          </a:p>
          <a:p>
            <a:r>
              <a:rPr lang="en-US" dirty="0"/>
              <a:t>University of California San Diego Shortness of Breath Questionnaire (UCSD); Version 1 of the Medical Outcomes Study Short-Form 36-item instrument (SF-36) and the Fatigue Severity Scale (FSS).</a:t>
            </a:r>
          </a:p>
        </p:txBody>
      </p:sp>
    </p:spTree>
    <p:extLst>
      <p:ext uri="{BB962C8B-B14F-4D97-AF65-F5344CB8AC3E}">
        <p14:creationId xmlns:p14="http://schemas.microsoft.com/office/powerpoint/2010/main" val="3081238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C3517-70C8-455C-8568-36C08A09D95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555E40C-7748-4B29-B916-F43F1E718F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6693" y="365125"/>
            <a:ext cx="10515599" cy="5819531"/>
          </a:xfrm>
        </p:spPr>
      </p:pic>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551C439D-7C5C-49D2-B830-1D1A66BCD0E1}"/>
                  </a:ext>
                </a:extLst>
              </p14:cNvPr>
              <p14:cNvContentPartPr/>
              <p14:nvPr/>
            </p14:nvContentPartPr>
            <p14:xfrm>
              <a:off x="4393691" y="3123159"/>
              <a:ext cx="1307520" cy="855720"/>
            </p14:xfrm>
          </p:contentPart>
        </mc:Choice>
        <mc:Fallback xmlns="">
          <p:pic>
            <p:nvPicPr>
              <p:cNvPr id="11" name="Ink 10">
                <a:extLst>
                  <a:ext uri="{FF2B5EF4-FFF2-40B4-BE49-F238E27FC236}">
                    <a16:creationId xmlns:a16="http://schemas.microsoft.com/office/drawing/2014/main" id="{551C439D-7C5C-49D2-B830-1D1A66BCD0E1}"/>
                  </a:ext>
                </a:extLst>
              </p:cNvPr>
              <p:cNvPicPr/>
              <p:nvPr/>
            </p:nvPicPr>
            <p:blipFill>
              <a:blip r:embed="rId4"/>
              <a:stretch>
                <a:fillRect/>
              </a:stretch>
            </p:blipFill>
            <p:spPr>
              <a:xfrm>
                <a:off x="4357691" y="3051159"/>
                <a:ext cx="1379160" cy="999360"/>
              </a:xfrm>
              <a:prstGeom prst="rect">
                <a:avLst/>
              </a:prstGeom>
            </p:spPr>
          </p:pic>
        </mc:Fallback>
      </mc:AlternateContent>
    </p:spTree>
    <p:extLst>
      <p:ext uri="{BB962C8B-B14F-4D97-AF65-F5344CB8AC3E}">
        <p14:creationId xmlns:p14="http://schemas.microsoft.com/office/powerpoint/2010/main" val="2767130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9ED5A-C346-43F1-A608-0711CF00A368}"/>
              </a:ext>
            </a:extLst>
          </p:cNvPr>
          <p:cNvSpPr>
            <a:spLocks noGrp="1"/>
          </p:cNvSpPr>
          <p:nvPr>
            <p:ph type="title"/>
          </p:nvPr>
        </p:nvSpPr>
        <p:spPr/>
        <p:txBody>
          <a:bodyPr/>
          <a:lstStyle/>
          <a:p>
            <a:r>
              <a:rPr lang="en-US" dirty="0"/>
              <a:t>Validity Criteria</a:t>
            </a:r>
          </a:p>
        </p:txBody>
      </p:sp>
      <p:sp>
        <p:nvSpPr>
          <p:cNvPr id="3" name="Content Placeholder 2">
            <a:extLst>
              <a:ext uri="{FF2B5EF4-FFF2-40B4-BE49-F238E27FC236}">
                <a16:creationId xmlns:a16="http://schemas.microsoft.com/office/drawing/2014/main" id="{C40E9564-399A-4F9C-99CE-C7FBF056611B}"/>
              </a:ext>
            </a:extLst>
          </p:cNvPr>
          <p:cNvSpPr>
            <a:spLocks noGrp="1"/>
          </p:cNvSpPr>
          <p:nvPr>
            <p:ph idx="1"/>
          </p:nvPr>
        </p:nvSpPr>
        <p:spPr/>
        <p:txBody>
          <a:bodyPr/>
          <a:lstStyle/>
          <a:p>
            <a:r>
              <a:rPr lang="en-US" dirty="0"/>
              <a:t>Were the data analyzed appropriately and the findings corroborated adequately?</a:t>
            </a:r>
          </a:p>
          <a:p>
            <a:endParaRPr lang="en-US" dirty="0"/>
          </a:p>
          <a:p>
            <a:r>
              <a:rPr lang="en-US" dirty="0"/>
              <a:t>Yes.</a:t>
            </a:r>
          </a:p>
          <a:p>
            <a:endParaRPr lang="en-US" dirty="0"/>
          </a:p>
          <a:p>
            <a:r>
              <a:rPr lang="en-US" dirty="0"/>
              <a:t>Thematic analysis- Interviews were Grouped timepoints and read by two analyst.</a:t>
            </a:r>
          </a:p>
          <a:p>
            <a:r>
              <a:rPr lang="en-US" dirty="0"/>
              <a:t>They created categories and themes to describe the related codes.</a:t>
            </a:r>
          </a:p>
          <a:p>
            <a:r>
              <a:rPr lang="en-US" dirty="0"/>
              <a:t>Frameworks- Looking ahead-anticipation / looking behind- reflection.</a:t>
            </a:r>
          </a:p>
          <a:p>
            <a:endParaRPr lang="en-US" dirty="0"/>
          </a:p>
        </p:txBody>
      </p:sp>
    </p:spTree>
    <p:extLst>
      <p:ext uri="{BB962C8B-B14F-4D97-AF65-F5344CB8AC3E}">
        <p14:creationId xmlns:p14="http://schemas.microsoft.com/office/powerpoint/2010/main" val="1613522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BED28-E494-4B0E-93E0-EB5D46EBAD40}"/>
              </a:ext>
            </a:extLst>
          </p:cNvPr>
          <p:cNvSpPr>
            <a:spLocks noGrp="1"/>
          </p:cNvSpPr>
          <p:nvPr>
            <p:ph type="title"/>
          </p:nvPr>
        </p:nvSpPr>
        <p:spPr/>
        <p:txBody>
          <a:bodyPr/>
          <a:lstStyle/>
          <a:p>
            <a:r>
              <a:rPr lang="en-US" dirty="0"/>
              <a:t>Study Results</a:t>
            </a:r>
          </a:p>
        </p:txBody>
      </p:sp>
      <p:sp>
        <p:nvSpPr>
          <p:cNvPr id="3" name="Content Placeholder 2">
            <a:extLst>
              <a:ext uri="{FF2B5EF4-FFF2-40B4-BE49-F238E27FC236}">
                <a16:creationId xmlns:a16="http://schemas.microsoft.com/office/drawing/2014/main" id="{2F93CD83-DF0F-42F0-99BA-431F5180538D}"/>
              </a:ext>
            </a:extLst>
          </p:cNvPr>
          <p:cNvSpPr>
            <a:spLocks noGrp="1"/>
          </p:cNvSpPr>
          <p:nvPr>
            <p:ph idx="1"/>
          </p:nvPr>
        </p:nvSpPr>
        <p:spPr/>
        <p:txBody>
          <a:bodyPr>
            <a:normAutofit/>
          </a:bodyPr>
          <a:lstStyle/>
          <a:p>
            <a:r>
              <a:rPr lang="en-US" dirty="0"/>
              <a:t>What are the results of the study? </a:t>
            </a:r>
          </a:p>
        </p:txBody>
      </p:sp>
    </p:spTree>
    <p:extLst>
      <p:ext uri="{BB962C8B-B14F-4D97-AF65-F5344CB8AC3E}">
        <p14:creationId xmlns:p14="http://schemas.microsoft.com/office/powerpoint/2010/main" val="2698776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E0F31-2935-4652-8959-1CB057B7C8B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2FC6B2E-407D-4DCA-A659-402CB12F6C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342" y="719506"/>
            <a:ext cx="11667315" cy="5418987"/>
          </a:xfrm>
        </p:spPr>
      </p:pic>
    </p:spTree>
    <p:extLst>
      <p:ext uri="{BB962C8B-B14F-4D97-AF65-F5344CB8AC3E}">
        <p14:creationId xmlns:p14="http://schemas.microsoft.com/office/powerpoint/2010/main" val="2247713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6CD3E-54FE-48B7-84B0-781FE8D8A425}"/>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0BC22C46-6E27-49A0-8E95-0EDDEE7FDC10}"/>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A7685D59-5E53-4D56-9873-6B08EB7A881B}"/>
              </a:ext>
            </a:extLst>
          </p:cNvPr>
          <p:cNvPicPr>
            <a:picLocks noChangeAspect="1"/>
          </p:cNvPicPr>
          <p:nvPr/>
        </p:nvPicPr>
        <p:blipFill>
          <a:blip r:embed="rId2"/>
          <a:stretch>
            <a:fillRect/>
          </a:stretch>
        </p:blipFill>
        <p:spPr>
          <a:xfrm>
            <a:off x="166687" y="1243012"/>
            <a:ext cx="11858625" cy="4371975"/>
          </a:xfrm>
          <a:prstGeom prst="rect">
            <a:avLst/>
          </a:prstGeom>
        </p:spPr>
      </p:pic>
    </p:spTree>
    <p:extLst>
      <p:ext uri="{BB962C8B-B14F-4D97-AF65-F5344CB8AC3E}">
        <p14:creationId xmlns:p14="http://schemas.microsoft.com/office/powerpoint/2010/main" val="4203723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9324F-A04F-48B0-A4C7-0777A75C97B2}"/>
              </a:ext>
            </a:extLst>
          </p:cNvPr>
          <p:cNvSpPr>
            <a:spLocks noGrp="1"/>
          </p:cNvSpPr>
          <p:nvPr>
            <p:ph type="title"/>
          </p:nvPr>
        </p:nvSpPr>
        <p:spPr/>
        <p:txBody>
          <a:bodyPr/>
          <a:lstStyle/>
          <a:p>
            <a:r>
              <a:rPr lang="en-US" dirty="0"/>
              <a:t>Applicability to Patient Care</a:t>
            </a:r>
          </a:p>
        </p:txBody>
      </p:sp>
      <p:sp>
        <p:nvSpPr>
          <p:cNvPr id="3" name="Content Placeholder 2">
            <a:extLst>
              <a:ext uri="{FF2B5EF4-FFF2-40B4-BE49-F238E27FC236}">
                <a16:creationId xmlns:a16="http://schemas.microsoft.com/office/drawing/2014/main" id="{AE3939E8-56A6-4609-A3CE-B4D407697C77}"/>
              </a:ext>
            </a:extLst>
          </p:cNvPr>
          <p:cNvSpPr>
            <a:spLocks noGrp="1"/>
          </p:cNvSpPr>
          <p:nvPr>
            <p:ph idx="1"/>
          </p:nvPr>
        </p:nvSpPr>
        <p:spPr/>
        <p:txBody>
          <a:bodyPr>
            <a:normAutofit/>
          </a:bodyPr>
          <a:lstStyle/>
          <a:p>
            <a:r>
              <a:rPr lang="en-US" dirty="0"/>
              <a:t>Does the study offer helpful theoretical conclusions?</a:t>
            </a:r>
          </a:p>
          <a:p>
            <a:endParaRPr lang="en-US" dirty="0"/>
          </a:p>
          <a:p>
            <a:r>
              <a:rPr lang="en-US" dirty="0"/>
              <a:t>Yes.</a:t>
            </a:r>
          </a:p>
          <a:p>
            <a:endParaRPr lang="en-US" dirty="0"/>
          </a:p>
        </p:txBody>
      </p:sp>
    </p:spTree>
    <p:extLst>
      <p:ext uri="{BB962C8B-B14F-4D97-AF65-F5344CB8AC3E}">
        <p14:creationId xmlns:p14="http://schemas.microsoft.com/office/powerpoint/2010/main" val="4210827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C89D-69C0-42F3-82F0-FC578FC1F2C7}"/>
              </a:ext>
            </a:extLst>
          </p:cNvPr>
          <p:cNvSpPr>
            <a:spLocks noGrp="1"/>
          </p:cNvSpPr>
          <p:nvPr>
            <p:ph type="title"/>
          </p:nvPr>
        </p:nvSpPr>
        <p:spPr/>
        <p:txBody>
          <a:bodyPr/>
          <a:lstStyle/>
          <a:p>
            <a:r>
              <a:rPr lang="en-US" dirty="0"/>
              <a:t>Applicability to Patient Care</a:t>
            </a:r>
          </a:p>
        </p:txBody>
      </p:sp>
      <p:sp>
        <p:nvSpPr>
          <p:cNvPr id="3" name="Content Placeholder 2">
            <a:extLst>
              <a:ext uri="{FF2B5EF4-FFF2-40B4-BE49-F238E27FC236}">
                <a16:creationId xmlns:a16="http://schemas.microsoft.com/office/drawing/2014/main" id="{0F6B19B9-1F85-44BD-9095-A19FF0A07994}"/>
              </a:ext>
            </a:extLst>
          </p:cNvPr>
          <p:cNvSpPr>
            <a:spLocks noGrp="1"/>
          </p:cNvSpPr>
          <p:nvPr>
            <p:ph idx="1"/>
          </p:nvPr>
        </p:nvSpPr>
        <p:spPr/>
        <p:txBody>
          <a:bodyPr/>
          <a:lstStyle/>
          <a:p>
            <a:r>
              <a:rPr lang="en-US" dirty="0"/>
              <a:t>Does the study help me understand the context of my practice?</a:t>
            </a:r>
          </a:p>
          <a:p>
            <a:endParaRPr lang="en-US" dirty="0"/>
          </a:p>
          <a:p>
            <a:r>
              <a:rPr lang="en-US" dirty="0"/>
              <a:t>Yes. </a:t>
            </a:r>
          </a:p>
          <a:p>
            <a:endParaRPr lang="en-US" dirty="0"/>
          </a:p>
        </p:txBody>
      </p:sp>
    </p:spTree>
    <p:extLst>
      <p:ext uri="{BB962C8B-B14F-4D97-AF65-F5344CB8AC3E}">
        <p14:creationId xmlns:p14="http://schemas.microsoft.com/office/powerpoint/2010/main" val="3282031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22576-6B36-477C-B668-4DBFA18C02FE}"/>
              </a:ext>
            </a:extLst>
          </p:cNvPr>
          <p:cNvSpPr>
            <a:spLocks noGrp="1"/>
          </p:cNvSpPr>
          <p:nvPr>
            <p:ph type="title"/>
          </p:nvPr>
        </p:nvSpPr>
        <p:spPr/>
        <p:txBody>
          <a:bodyPr/>
          <a:lstStyle/>
          <a:p>
            <a:r>
              <a:rPr lang="en-US" dirty="0"/>
              <a:t>Applicability to Patient Care</a:t>
            </a:r>
          </a:p>
        </p:txBody>
      </p:sp>
      <p:sp>
        <p:nvSpPr>
          <p:cNvPr id="3" name="Content Placeholder 2">
            <a:extLst>
              <a:ext uri="{FF2B5EF4-FFF2-40B4-BE49-F238E27FC236}">
                <a16:creationId xmlns:a16="http://schemas.microsoft.com/office/drawing/2014/main" id="{BFCE2977-439F-4473-A365-18AC0B3A7B78}"/>
              </a:ext>
            </a:extLst>
          </p:cNvPr>
          <p:cNvSpPr>
            <a:spLocks noGrp="1"/>
          </p:cNvSpPr>
          <p:nvPr>
            <p:ph idx="1"/>
          </p:nvPr>
        </p:nvSpPr>
        <p:spPr/>
        <p:txBody>
          <a:bodyPr/>
          <a:lstStyle/>
          <a:p>
            <a:r>
              <a:rPr lang="en-US" dirty="0"/>
              <a:t>Does this study help me understand my relationships with patients and their families?</a:t>
            </a:r>
          </a:p>
          <a:p>
            <a:endParaRPr lang="en-US" dirty="0"/>
          </a:p>
          <a:p>
            <a:r>
              <a:rPr lang="en-US" dirty="0"/>
              <a:t>No, only patient perspective was obtained.</a:t>
            </a:r>
          </a:p>
          <a:p>
            <a:endParaRPr lang="en-US" dirty="0"/>
          </a:p>
        </p:txBody>
      </p:sp>
    </p:spTree>
    <p:extLst>
      <p:ext uri="{BB962C8B-B14F-4D97-AF65-F5344CB8AC3E}">
        <p14:creationId xmlns:p14="http://schemas.microsoft.com/office/powerpoint/2010/main" val="4108229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917</Words>
  <Application>Microsoft Office PowerPoint</Application>
  <PresentationFormat>Widescreen</PresentationFormat>
  <Paragraphs>84</Paragraphs>
  <Slides>13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Background</vt:lpstr>
      <vt:lpstr>PowerPoint Presentation</vt:lpstr>
      <vt:lpstr>Validity Criteria</vt:lpstr>
      <vt:lpstr>Validity Criteria</vt:lpstr>
      <vt:lpstr>PowerPoint Presentation</vt:lpstr>
      <vt:lpstr>Validity Criteria</vt:lpstr>
      <vt:lpstr>Study Results</vt:lpstr>
      <vt:lpstr>PowerPoint Presentation</vt:lpstr>
      <vt:lpstr>PowerPoint Presentation</vt:lpstr>
      <vt:lpstr>Applicability to Patient Care</vt:lpstr>
      <vt:lpstr>Applicability to Patient Care</vt:lpstr>
      <vt:lpstr>Applicability to Patient 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Jemin Webster</dc:creator>
  <cp:lastModifiedBy>Jacob Johnson</cp:lastModifiedBy>
  <cp:revision>13</cp:revision>
  <dcterms:created xsi:type="dcterms:W3CDTF">2019-01-29T04:57:58Z</dcterms:created>
  <dcterms:modified xsi:type="dcterms:W3CDTF">2019-01-29T10:18:30Z</dcterms:modified>
</cp:coreProperties>
</file>