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7" r:id="rId14"/>
    <p:sldId id="281" r:id="rId15"/>
    <p:sldId id="279" r:id="rId16"/>
    <p:sldId id="274" r:id="rId17"/>
    <p:sldId id="275" r:id="rId18"/>
    <p:sldId id="282" r:id="rId19"/>
    <p:sldId id="276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93E9C-C6A8-4BD7-878B-031FD8478325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34122-EE3A-46C7-818F-BA635DEC3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31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Patient self-testing (PST) of warfarin therapy - concept which allows the management of warfarin therapy to move away from already overburdened hospital-based clinics to management at a primary care level.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34122-EE3A-46C7-818F-BA635DEC3C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2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3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36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33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5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6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9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1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8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7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0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CF068-F412-0B48-8D7E-4D8ACE07EE58}" type="datetimeFigureOut">
              <a:rPr lang="en-US" smtClean="0"/>
              <a:t>18/01/2019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4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Critical Appraisal of an Economic Study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Jacob</a:t>
            </a:r>
          </a:p>
        </p:txBody>
      </p:sp>
    </p:spTree>
    <p:extLst>
      <p:ext uri="{BB962C8B-B14F-4D97-AF65-F5344CB8AC3E}">
        <p14:creationId xmlns:p14="http://schemas.microsoft.com/office/powerpoint/2010/main" val="3004138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Despite the development of NOACs, warfarin remains an integral option in anti-coagulation management strategies.</a:t>
            </a:r>
          </a:p>
          <a:p>
            <a:endParaRPr lang="en-IN" sz="2400" dirty="0"/>
          </a:p>
          <a:p>
            <a:r>
              <a:rPr lang="en-US" sz="2400" dirty="0"/>
              <a:t>Warfarin is a well-established medication with a relatively low cost. </a:t>
            </a:r>
          </a:p>
          <a:p>
            <a:endParaRPr lang="en-US" sz="2400" dirty="0"/>
          </a:p>
          <a:p>
            <a:r>
              <a:rPr lang="en-US" sz="2400" dirty="0"/>
              <a:t>However, it has significant expenses associated with the monitoring and management stage of the therapy.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290799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Patient self-testing (PST) of warfarin therapy - concept of management at a primary care level. </a:t>
            </a:r>
          </a:p>
          <a:p>
            <a:endParaRPr lang="en-US" sz="2000" dirty="0"/>
          </a:p>
          <a:p>
            <a:r>
              <a:rPr lang="en-US" sz="2000" dirty="0"/>
              <a:t>The PST model involves the patient measuring their international normalized ratio (INR) levels using a portable point-of-care (POC) device.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Evidence ranging from randomized controlled trials (RCT), meta-analysis and full systematic reviews indicates that PST is associated with improved outcomes.</a:t>
            </a:r>
          </a:p>
        </p:txBody>
      </p:sp>
    </p:spTree>
    <p:extLst>
      <p:ext uri="{BB962C8B-B14F-4D97-AF65-F5344CB8AC3E}">
        <p14:creationId xmlns:p14="http://schemas.microsoft.com/office/powerpoint/2010/main" val="317622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Primary aim of this study was to determine the incremental cost-effectiveness of PST in comparison with usual care , patients with oral </a:t>
            </a:r>
            <a:r>
              <a:rPr lang="en-US" sz="2400" dirty="0" err="1"/>
              <a:t>anticoagulations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0818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Population</a:t>
            </a:r>
            <a:r>
              <a:rPr lang="en-US" sz="2400" dirty="0"/>
              <a:t>: Not mentioned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Intervention</a:t>
            </a:r>
            <a:r>
              <a:rPr lang="en-US" sz="2400" dirty="0"/>
              <a:t>: Patient self testing of INR and adjustment by a research pharmacist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Control</a:t>
            </a:r>
            <a:r>
              <a:rPr lang="en-US" sz="2400" dirty="0"/>
              <a:t>: Usual care (lab testing) with dose adjustment by Clinic doctor or nurse</a:t>
            </a:r>
          </a:p>
          <a:p>
            <a:endParaRPr lang="en-IN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Outcomes</a:t>
            </a:r>
            <a:r>
              <a:rPr lang="en-US" sz="2400" dirty="0"/>
              <a:t>:  Primary</a:t>
            </a:r>
          </a:p>
          <a:p>
            <a:pPr marL="0" indent="0">
              <a:buNone/>
            </a:pPr>
            <a:r>
              <a:rPr lang="en-US" sz="2400" dirty="0"/>
              <a:t>The difference in the time in therapeutic range (TTR) between the two arms.</a:t>
            </a:r>
          </a:p>
          <a:p>
            <a:pPr marL="0" indent="0">
              <a:buNone/>
            </a:pPr>
            <a:endParaRPr lang="en-IN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Study design:  </a:t>
            </a:r>
            <a:r>
              <a:rPr lang="en-US" sz="2400" dirty="0"/>
              <a:t>Prospective, randomized controlled crossover study. </a:t>
            </a:r>
            <a:endParaRPr lang="fr-FR" sz="2400" dirty="0"/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3264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8840"/>
            <a:ext cx="8229600" cy="3977323"/>
          </a:xfrm>
        </p:spPr>
        <p:txBody>
          <a:bodyPr>
            <a:normAutofit/>
          </a:bodyPr>
          <a:lstStyle/>
          <a:p>
            <a:r>
              <a:rPr lang="en-US" sz="2400" dirty="0"/>
              <a:t>Patients were initially assigned to either 6 months of routine care or 6 months of PST, crossover after 6 months</a:t>
            </a:r>
          </a:p>
          <a:p>
            <a:endParaRPr lang="en-IN" sz="2400" dirty="0"/>
          </a:p>
          <a:p>
            <a:r>
              <a:rPr lang="en-US" sz="2400" dirty="0"/>
              <a:t>The primary outcome was the difference in the time in therapeutic range (TTR) between the two arms. </a:t>
            </a:r>
          </a:p>
          <a:p>
            <a:endParaRPr lang="en-US" sz="2400" dirty="0"/>
          </a:p>
          <a:p>
            <a:r>
              <a:rPr lang="en-US" sz="2400" dirty="0"/>
              <a:t>For the purposes of this trial, TTR was defined as the time spent within 0.5 units of the targeted INR value.</a:t>
            </a:r>
          </a:p>
        </p:txBody>
      </p:sp>
    </p:spTree>
    <p:extLst>
      <p:ext uri="{BB962C8B-B14F-4D97-AF65-F5344CB8AC3E}">
        <p14:creationId xmlns:p14="http://schemas.microsoft.com/office/powerpoint/2010/main" val="231828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Are the results valid?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95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711835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/>
              <a:t>1. Did the recommendations consider all relevant patient groups, management options, and possible outcomes?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94560"/>
            <a:ext cx="8229600" cy="393160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sz="2400" b="1" dirty="0"/>
              <a:t>Did the investigators adopt a sufficiently broad viewpoint?</a:t>
            </a:r>
          </a:p>
          <a:p>
            <a:pPr marL="514350" indent="-514350">
              <a:buAutoNum type="alphaLcPeriod"/>
            </a:pPr>
            <a:endParaRPr lang="en-IN" dirty="0"/>
          </a:p>
          <a:p>
            <a:r>
              <a:rPr lang="en-IN" sz="2000" dirty="0"/>
              <a:t>T</a:t>
            </a:r>
            <a:r>
              <a:rPr lang="en-US" sz="2000" dirty="0"/>
              <a:t>he cost analysis was done based on a health care provider perspective </a:t>
            </a:r>
          </a:p>
          <a:p>
            <a:endParaRPr lang="en-IN" sz="2000" dirty="0"/>
          </a:p>
          <a:p>
            <a:r>
              <a:rPr lang="en-IN" sz="2000" dirty="0"/>
              <a:t>S</a:t>
            </a:r>
            <a:r>
              <a:rPr lang="en-US" sz="2000" dirty="0" err="1"/>
              <a:t>ocial</a:t>
            </a:r>
            <a:r>
              <a:rPr lang="en-US" sz="2000" dirty="0"/>
              <a:t> perspective (direct and indirect)</a:t>
            </a:r>
          </a:p>
        </p:txBody>
      </p:sp>
    </p:spTree>
    <p:extLst>
      <p:ext uri="{BB962C8B-B14F-4D97-AF65-F5344CB8AC3E}">
        <p14:creationId xmlns:p14="http://schemas.microsoft.com/office/powerpoint/2010/main" val="2147653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0280"/>
            <a:ext cx="8229600" cy="388588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b. Are results reported separately for relevant patient subgroups?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IN" sz="2400" dirty="0"/>
              <a:t>No sub groups in the study</a:t>
            </a:r>
          </a:p>
          <a:p>
            <a:r>
              <a:rPr lang="en-IN" sz="2400" dirty="0"/>
              <a:t>Age/ Distance from the clinic/ Education/ physical impairment could have been  the subgroups</a:t>
            </a:r>
          </a:p>
          <a:p>
            <a:pPr marL="0" indent="0">
              <a:buNone/>
            </a:pPr>
            <a:endParaRPr lang="en-IN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8066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/>
              <a:t>2. Is there a systematic review and summary of evidence linking options to outcomes for each </a:t>
            </a:r>
            <a:r>
              <a:rPr lang="fr-FR" sz="2400" b="1" dirty="0"/>
              <a:t>relevant question?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62" y="953925"/>
            <a:ext cx="5752517" cy="48982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000" b="1" dirty="0"/>
          </a:p>
          <a:p>
            <a:pPr marL="514350" indent="-514350">
              <a:buAutoNum type="alphaLcPeriod"/>
            </a:pPr>
            <a:endParaRPr lang="en-US" sz="2000" b="1" dirty="0"/>
          </a:p>
          <a:p>
            <a:pPr marL="514350" indent="-514350">
              <a:buAutoNum type="alphaLcPeriod"/>
            </a:pPr>
            <a:r>
              <a:rPr lang="en-US" sz="2000" b="1" dirty="0"/>
              <a:t>Were costs measured accurately?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Yes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IN" sz="2000" dirty="0"/>
              <a:t>Pre published cost were used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IN" sz="2000" dirty="0"/>
              <a:t>O</a:t>
            </a:r>
            <a:r>
              <a:rPr lang="en-US" sz="2000" dirty="0" err="1"/>
              <a:t>nly</a:t>
            </a:r>
            <a:r>
              <a:rPr lang="en-US" sz="2000" dirty="0"/>
              <a:t> direct was used in main</a:t>
            </a:r>
          </a:p>
          <a:p>
            <a:pPr marL="0" indent="0">
              <a:buNone/>
            </a:pPr>
            <a:r>
              <a:rPr lang="en-US" sz="2000" dirty="0"/>
              <a:t>cost analysis</a:t>
            </a:r>
          </a:p>
          <a:p>
            <a:pPr marL="0" indent="0">
              <a:buNone/>
            </a:pPr>
            <a:endParaRPr lang="en-IN" sz="2000" dirty="0"/>
          </a:p>
          <a:p>
            <a:pPr marL="0" indent="0">
              <a:buNone/>
            </a:pPr>
            <a:r>
              <a:rPr lang="en-IN" sz="2000" dirty="0"/>
              <a:t>Societal perspective with added</a:t>
            </a:r>
          </a:p>
          <a:p>
            <a:pPr marL="0" indent="0">
              <a:buNone/>
            </a:pPr>
            <a:r>
              <a:rPr lang="en-IN" sz="2000" dirty="0"/>
              <a:t>Indirect costs were Shown </a:t>
            </a:r>
          </a:p>
          <a:p>
            <a:pPr marL="0" indent="0">
              <a:buNone/>
            </a:pPr>
            <a:r>
              <a:rPr lang="en-IN" sz="2000" dirty="0"/>
              <a:t>separately using local  Validated </a:t>
            </a:r>
          </a:p>
          <a:p>
            <a:pPr marL="0" indent="0">
              <a:buNone/>
            </a:pPr>
            <a:r>
              <a:rPr lang="en-IN" sz="2000" dirty="0"/>
              <a:t>standards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721098-B723-4817-8E6C-CE4C58026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231" y="1845215"/>
            <a:ext cx="5570847" cy="467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44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b. Did investigators consider the timing of</a:t>
            </a:r>
          </a:p>
          <a:p>
            <a:pPr marL="0" indent="0">
              <a:buNone/>
            </a:pPr>
            <a:r>
              <a:rPr lang="en-US" sz="2800" b="1" dirty="0"/>
              <a:t>costs and outcomes?</a:t>
            </a:r>
          </a:p>
          <a:p>
            <a:pPr marL="0" indent="0">
              <a:buNone/>
            </a:pPr>
            <a:endParaRPr lang="en-IN" sz="2400" dirty="0"/>
          </a:p>
          <a:p>
            <a:pPr marL="0" indent="0">
              <a:buNone/>
            </a:pPr>
            <a:r>
              <a:rPr lang="en-IN" sz="2400" dirty="0"/>
              <a:t>S</a:t>
            </a:r>
            <a:r>
              <a:rPr lang="en-US" sz="2400" dirty="0" err="1"/>
              <a:t>tudy</a:t>
            </a:r>
            <a:r>
              <a:rPr lang="en-US" sz="2400" dirty="0"/>
              <a:t> was done for 1 year</a:t>
            </a:r>
          </a:p>
        </p:txBody>
      </p:sp>
    </p:spTree>
    <p:extLst>
      <p:ext uri="{BB962C8B-B14F-4D97-AF65-F5344CB8AC3E}">
        <p14:creationId xmlns:p14="http://schemas.microsoft.com/office/powerpoint/2010/main" val="284023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the results?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16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776" y="290196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a. What were the incremental costs and effects of each strategy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32C64CE-79F2-4378-9C79-FBD075258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67840"/>
            <a:ext cx="8300752" cy="4390109"/>
          </a:xfrm>
        </p:spPr>
      </p:pic>
    </p:spTree>
    <p:extLst>
      <p:ext uri="{BB962C8B-B14F-4D97-AF65-F5344CB8AC3E}">
        <p14:creationId xmlns:p14="http://schemas.microsoft.com/office/powerpoint/2010/main" val="2053969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5A416-16FA-4080-861D-0840BC664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b. Do incremental costs and effects differ between subgroups?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FF23D7-8950-4230-AC5D-1C7211C86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No sub groups in the study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04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469" y="84613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c. How much does allowance for uncertainty change the results?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504E234-8382-4DC3-9682-2485A3684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959" y="1701924"/>
            <a:ext cx="6322121" cy="5011032"/>
          </a:xfrm>
        </p:spPr>
      </p:pic>
    </p:spTree>
    <p:extLst>
      <p:ext uri="{BB962C8B-B14F-4D97-AF65-F5344CB8AC3E}">
        <p14:creationId xmlns:p14="http://schemas.microsoft.com/office/powerpoint/2010/main" val="3972401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can I apply the results to patient care?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28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923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a. Are the treatment benefits worth the harms and the costs?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1" y="1744275"/>
            <a:ext cx="81076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400" dirty="0"/>
          </a:p>
          <a:p>
            <a:pPr algn="just"/>
            <a:r>
              <a:rPr lang="en-US" sz="2400" dirty="0"/>
              <a:t>The current study showed a difference of 13% between</a:t>
            </a:r>
          </a:p>
          <a:p>
            <a:pPr algn="just"/>
            <a:r>
              <a:rPr lang="en-US" sz="2400" dirty="0"/>
              <a:t>the means of both groups and a 15.4% difference between the two median values.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 The Stroke Prevention Using Oral thrombin Inhibitor in Atrial Fibrillation (SPORTIF) III and SPORTIF V studies suggest that the incidence of death, major bleeding and stroke may be halved by a 15% improvement in TTR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U</a:t>
            </a:r>
            <a:r>
              <a:rPr lang="en-US" sz="2400" dirty="0" err="1"/>
              <a:t>ltimately</a:t>
            </a:r>
            <a:r>
              <a:rPr lang="en-US" sz="2400" dirty="0"/>
              <a:t> good control translates to benefit</a:t>
            </a:r>
          </a:p>
        </p:txBody>
      </p:sp>
    </p:spTree>
    <p:extLst>
      <p:ext uri="{BB962C8B-B14F-4D97-AF65-F5344CB8AC3E}">
        <p14:creationId xmlns:p14="http://schemas.microsoft.com/office/powerpoint/2010/main" val="3684309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1D809B-C1E7-49C1-A629-1DA6DCC36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Cost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F03BD9-D6A3-465E-B585-E912011A1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27961"/>
            <a:ext cx="8229600" cy="2209800"/>
          </a:xfrm>
        </p:spPr>
        <p:txBody>
          <a:bodyPr/>
          <a:lstStyle/>
          <a:p>
            <a:r>
              <a:rPr lang="en-IN" sz="2800" dirty="0"/>
              <a:t>Difference in the cost- 59.08 euro x 81= 4986 ₹ for 6 months</a:t>
            </a:r>
          </a:p>
          <a:p>
            <a:endParaRPr lang="en-IN" dirty="0"/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960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b. Can I expect similar costs in my setting?</a:t>
            </a:r>
          </a:p>
          <a:p>
            <a:pPr marL="0" indent="0">
              <a:buNone/>
            </a:pPr>
            <a:endParaRPr lang="en-IN" sz="2400" dirty="0"/>
          </a:p>
          <a:p>
            <a:pPr marL="0" indent="0">
              <a:buNone/>
            </a:pPr>
            <a:r>
              <a:rPr lang="en-IN" sz="2400" dirty="0"/>
              <a:t>C</a:t>
            </a:r>
            <a:r>
              <a:rPr lang="en-US" sz="2400" dirty="0" err="1"/>
              <a:t>ost</a:t>
            </a:r>
            <a:r>
              <a:rPr lang="en-US" sz="2400" dirty="0"/>
              <a:t> of manpower may be lower, but cost of the instruments and machine will be the same</a:t>
            </a:r>
          </a:p>
          <a:p>
            <a:pPr marL="0" indent="0">
              <a:buNone/>
            </a:pPr>
            <a:endParaRPr lang="en-IN" sz="2400" dirty="0"/>
          </a:p>
          <a:p>
            <a:pPr marL="0" indent="0">
              <a:buNone/>
            </a:pPr>
            <a:r>
              <a:rPr lang="en-IN" sz="2400" dirty="0"/>
              <a:t>P</a:t>
            </a:r>
            <a:r>
              <a:rPr lang="en-US" sz="2400" dirty="0"/>
              <a:t>OC will be relatively more costly in our setting compared </a:t>
            </a:r>
            <a:r>
              <a:rPr lang="en-US" sz="2400"/>
              <a:t>with usual care</a:t>
            </a:r>
            <a:endParaRPr lang="en-US" sz="2400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488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0AAAC-4855-4549-B662-1E5027214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BD563-8EE2-49C6-8626-901696637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94560"/>
            <a:ext cx="8229600" cy="3931603"/>
          </a:xfrm>
        </p:spPr>
        <p:txBody>
          <a:bodyPr/>
          <a:lstStyle/>
          <a:p>
            <a:r>
              <a:rPr lang="en-IN" sz="2400" dirty="0"/>
              <a:t>Cost- paid by patients</a:t>
            </a:r>
          </a:p>
          <a:p>
            <a:endParaRPr lang="en-IN" sz="2400" dirty="0"/>
          </a:p>
          <a:p>
            <a:r>
              <a:rPr lang="en-IN" sz="2400" dirty="0"/>
              <a:t>Complex procedure to do at </a:t>
            </a:r>
            <a:r>
              <a:rPr lang="en-IN" sz="2400" dirty="0" err="1"/>
              <a:t>at</a:t>
            </a:r>
            <a:r>
              <a:rPr lang="en-IN" sz="2400" dirty="0"/>
              <a:t> home for a illiterate, and verbal communication will be difficult</a:t>
            </a:r>
          </a:p>
          <a:p>
            <a:endParaRPr lang="en-IN" sz="2400" dirty="0"/>
          </a:p>
          <a:p>
            <a:r>
              <a:rPr lang="en-IN" sz="2400" dirty="0"/>
              <a:t>Not recommended in </a:t>
            </a:r>
            <a:r>
              <a:rPr lang="en-IN" sz="2400"/>
              <a:t>our setting</a:t>
            </a: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921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688</Words>
  <Application>Microsoft Office PowerPoint</Application>
  <PresentationFormat>On-screen Show (4:3)</PresentationFormat>
  <Paragraphs>103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Critical Appraisal of an Economic Study</vt:lpstr>
      <vt:lpstr>Background</vt:lpstr>
      <vt:lpstr>PowerPoint Presentation</vt:lpstr>
      <vt:lpstr>Aim</vt:lpstr>
      <vt:lpstr>PICOT</vt:lpstr>
      <vt:lpstr>PowerPoint Presentation</vt:lpstr>
      <vt:lpstr>Are the results valid?</vt:lpstr>
      <vt:lpstr>1. Did the recommendations consider all relevant patient groups, management options, and possible outcomes?</vt:lpstr>
      <vt:lpstr>PowerPoint Presentation</vt:lpstr>
      <vt:lpstr>2. Is there a systematic review and summary of evidence linking options to outcomes for each relevant question?</vt:lpstr>
      <vt:lpstr>PowerPoint Presentation</vt:lpstr>
      <vt:lpstr>What are the results?</vt:lpstr>
      <vt:lpstr>a. What were the incremental costs and effects of each strategy</vt:lpstr>
      <vt:lpstr>b. Do incremental costs and effects differ between subgroups? </vt:lpstr>
      <vt:lpstr>c. How much does allowance for uncertainty change the results? </vt:lpstr>
      <vt:lpstr>How can I apply the results to patient care?</vt:lpstr>
      <vt:lpstr>a. Are the treatment benefits worth the harms and the costs? </vt:lpstr>
      <vt:lpstr>Cost</vt:lpstr>
      <vt:lpstr>PowerPoint Presentation</vt:lpstr>
      <vt:lpstr>Conclusion</vt:lpstr>
    </vt:vector>
  </TitlesOfParts>
  <Company>Valuthundil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an Economic Study</dc:title>
  <dc:creator>Anil Mathew  Philip</dc:creator>
  <cp:lastModifiedBy>Jacob Johnson</cp:lastModifiedBy>
  <cp:revision>43</cp:revision>
  <dcterms:created xsi:type="dcterms:W3CDTF">2019-01-18T00:53:23Z</dcterms:created>
  <dcterms:modified xsi:type="dcterms:W3CDTF">2019-01-18T10:14:57Z</dcterms:modified>
</cp:coreProperties>
</file>