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handoutMasterIdLst>
    <p:handoutMasterId r:id="rId28"/>
  </p:handoutMasterIdLst>
  <p:sldIdLst>
    <p:sldId id="258" r:id="rId2"/>
    <p:sldId id="259" r:id="rId3"/>
    <p:sldId id="260" r:id="rId4"/>
    <p:sldId id="261" r:id="rId5"/>
    <p:sldId id="262" r:id="rId6"/>
    <p:sldId id="263" r:id="rId7"/>
    <p:sldId id="264" r:id="rId8"/>
    <p:sldId id="265" r:id="rId9"/>
    <p:sldId id="266" r:id="rId10"/>
    <p:sldId id="267" r:id="rId11"/>
    <p:sldId id="277" r:id="rId12"/>
    <p:sldId id="268" r:id="rId13"/>
    <p:sldId id="269" r:id="rId14"/>
    <p:sldId id="281" r:id="rId15"/>
    <p:sldId id="282" r:id="rId16"/>
    <p:sldId id="270" r:id="rId17"/>
    <p:sldId id="271" r:id="rId18"/>
    <p:sldId id="272" r:id="rId19"/>
    <p:sldId id="273" r:id="rId20"/>
    <p:sldId id="274" r:id="rId21"/>
    <p:sldId id="275" r:id="rId22"/>
    <p:sldId id="276" r:id="rId23"/>
    <p:sldId id="278" r:id="rId24"/>
    <p:sldId id="279" r:id="rId25"/>
    <p:sldId id="280"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7" autoAdjust="0"/>
    <p:restoredTop sz="94660"/>
  </p:normalViewPr>
  <p:slideViewPr>
    <p:cSldViewPr snapToGrid="0">
      <p:cViewPr>
        <p:scale>
          <a:sx n="66" d="100"/>
          <a:sy n="66" d="100"/>
        </p:scale>
        <p:origin x="-774" y="-258"/>
      </p:cViewPr>
      <p:guideLst>
        <p:guide orient="horz" pos="2160"/>
        <p:guide pos="3840"/>
      </p:guideLst>
    </p:cSldViewPr>
  </p:slideViewPr>
  <p:notesTextViewPr>
    <p:cViewPr>
      <p:scale>
        <a:sx n="1" d="1"/>
        <a:sy n="1" d="1"/>
      </p:scale>
      <p:origin x="0" y="0"/>
    </p:cViewPr>
  </p:notesTextViewPr>
  <p:notesViewPr>
    <p:cSldViewPr snapToGrid="0">
      <p:cViewPr varScale="1">
        <p:scale>
          <a:sx n="65" d="100"/>
          <a:sy n="65" d="100"/>
        </p:scale>
        <p:origin x="2784" y="48"/>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EEBDA6D-DC69-4DCE-BAF7-6763517D3376}" type="datetimeFigureOut">
              <a:rPr lang="en-US"/>
              <a:pPr/>
              <a:t>3/13/2019</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2977E94-A6AB-4E02-8E43-E89F9CF4757F}" type="slidenum">
              <a:rPr/>
              <a:pPr/>
              <a:t>‹#›</a:t>
            </a:fld>
            <a:endParaRPr/>
          </a:p>
        </p:txBody>
      </p:sp>
    </p:spTree>
    <p:extLst>
      <p:ext uri="{BB962C8B-B14F-4D97-AF65-F5344CB8AC3E}">
        <p14:creationId xmlns:p14="http://schemas.microsoft.com/office/powerpoint/2010/main" xmlns="" val="21542583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7F6C43-988E-4257-9A1C-C162EF036D58}" type="datetimeFigureOut">
              <a:rPr lang="en-US"/>
              <a:pPr/>
              <a:t>3/13/2019</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D491D0-8E1B-49C7-849B-A28568D94497}" type="slidenum">
              <a:rPr/>
              <a:pPr/>
              <a:t>‹#›</a:t>
            </a:fld>
            <a:endParaRPr/>
          </a:p>
        </p:txBody>
      </p:sp>
    </p:spTree>
    <p:extLst>
      <p:ext uri="{BB962C8B-B14F-4D97-AF65-F5344CB8AC3E}">
        <p14:creationId xmlns:p14="http://schemas.microsoft.com/office/powerpoint/2010/main" xmlns="" val="17263258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inv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9" name="Rectangle 8"/>
          <p:cNvSpPr/>
          <p:nvPr/>
        </p:nvSpPr>
        <p:spPr>
          <a:xfrm>
            <a:off x="2832533" y="1371600"/>
            <a:ext cx="9359467" cy="297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2832533" y="4462272"/>
            <a:ext cx="9359467" cy="10332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bwMode="black">
          <a:xfrm>
            <a:off x="3175199" y="1943842"/>
            <a:ext cx="8500062" cy="2387600"/>
          </a:xfrm>
        </p:spPr>
        <p:txBody>
          <a:bodyPr anchor="b"/>
          <a:lstStyle>
            <a:lvl1pPr algn="l">
              <a:lnSpc>
                <a:spcPct val="90000"/>
              </a:lnSpc>
              <a:defRPr sz="6000" b="1">
                <a:solidFill>
                  <a:schemeClr val="tx1"/>
                </a:solidFill>
              </a:defRPr>
            </a:lvl1pPr>
          </a:lstStyle>
          <a:p>
            <a:r>
              <a:rPr lang="en-US" smtClean="0"/>
              <a:t>Click to edit Master title style</a:t>
            </a:r>
            <a:endParaRPr/>
          </a:p>
        </p:txBody>
      </p:sp>
      <p:sp>
        <p:nvSpPr>
          <p:cNvPr id="3" name="Subtitle 2"/>
          <p:cNvSpPr>
            <a:spLocks noGrp="1"/>
          </p:cNvSpPr>
          <p:nvPr>
            <p:ph type="subTitle" idx="1"/>
          </p:nvPr>
        </p:nvSpPr>
        <p:spPr>
          <a:xfrm>
            <a:off x="3175199" y="4538659"/>
            <a:ext cx="8500062" cy="865321"/>
          </a:xfrm>
        </p:spPr>
        <p:txBody>
          <a:bodyPr/>
          <a:lstStyle>
            <a:lvl1pPr marL="0" indent="0" algn="l">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a:p>
        </p:txBody>
      </p:sp>
      <p:sp>
        <p:nvSpPr>
          <p:cNvPr id="11" name="Date Placeholder 3"/>
          <p:cNvSpPr>
            <a:spLocks noGrp="1"/>
          </p:cNvSpPr>
          <p:nvPr>
            <p:ph type="dt" sz="half" idx="10"/>
          </p:nvPr>
        </p:nvSpPr>
        <p:spPr/>
        <p:txBody>
          <a:bodyPr/>
          <a:lstStyle>
            <a:lvl1pPr>
              <a:defRPr>
                <a:solidFill>
                  <a:schemeClr val="bg2"/>
                </a:solidFill>
              </a:defRPr>
            </a:lvl1pPr>
          </a:lstStyle>
          <a:p>
            <a:fld id="{2CCFE9AC-F15C-4FA0-A6F1-298829FA691D}" type="datetimeFigureOut">
              <a:rPr lang="en-US" smtClean="0"/>
              <a:pPr/>
              <a:t>3/13/2019</a:t>
            </a:fld>
            <a:endParaRPr lang="en-US" dirty="0"/>
          </a:p>
        </p:txBody>
      </p:sp>
      <p:sp>
        <p:nvSpPr>
          <p:cNvPr id="12" name="Footer Placeholder 4"/>
          <p:cNvSpPr>
            <a:spLocks noGrp="1"/>
          </p:cNvSpPr>
          <p:nvPr>
            <p:ph type="ftr" sz="quarter" idx="11"/>
          </p:nvPr>
        </p:nvSpPr>
        <p:spPr/>
        <p:txBody>
          <a:bodyPr/>
          <a:lstStyle>
            <a:lvl1pPr>
              <a:defRPr>
                <a:solidFill>
                  <a:schemeClr val="bg2"/>
                </a:solidFill>
              </a:defRPr>
            </a:lvl1pPr>
          </a:lstStyle>
          <a:p>
            <a:endParaRPr lang="en-US"/>
          </a:p>
        </p:txBody>
      </p:sp>
      <p:sp>
        <p:nvSpPr>
          <p:cNvPr id="13" name="Slide Number Placeholder 5"/>
          <p:cNvSpPr>
            <a:spLocks noGrp="1"/>
          </p:cNvSpPr>
          <p:nvPr>
            <p:ph type="sldNum" sz="quarter" idx="12"/>
          </p:nvPr>
        </p:nvSpPr>
        <p:spPr/>
        <p:txBody>
          <a:bodyPr/>
          <a:lstStyle>
            <a:lvl1pPr>
              <a:defRPr>
                <a:solidFill>
                  <a:schemeClr val="bg2"/>
                </a:solidFill>
              </a:defRPr>
            </a:lvl1pPr>
          </a:lstStyle>
          <a:p>
            <a:fld id="{BD266BE7-899D-4075-917F-DBDE33B6B692}" type="slidenum">
              <a:rPr lang="en-US" smtClean="0"/>
              <a:pPr/>
              <a:t>‹#›</a:t>
            </a:fld>
            <a:endParaRPr lang="en-US"/>
          </a:p>
        </p:txBody>
      </p:sp>
    </p:spTree>
    <p:extLst>
      <p:ext uri="{BB962C8B-B14F-4D97-AF65-F5344CB8AC3E}">
        <p14:creationId xmlns:p14="http://schemas.microsoft.com/office/powerpoint/2010/main" xmlns="" val="30475499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2CCFE9AC-F15C-4FA0-A6F1-298829FA691D}" type="datetimeFigureOut">
              <a:rPr lang="en-US"/>
              <a:pPr/>
              <a:t>3/13/2019</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BD266BE7-899D-4075-917F-DBDE33B6B692}" type="slidenum">
              <a:rPr/>
              <a:pPr/>
              <a:t>‹#›</a:t>
            </a:fld>
            <a:endParaRPr/>
          </a:p>
        </p:txBody>
      </p:sp>
    </p:spTree>
    <p:extLst>
      <p:ext uri="{BB962C8B-B14F-4D97-AF65-F5344CB8AC3E}">
        <p14:creationId xmlns:p14="http://schemas.microsoft.com/office/powerpoint/2010/main" xmlns="" val="54133346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bwMode="inv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p:nvSpPr>
        <p:spPr>
          <a:xfrm>
            <a:off x="3502152" y="-20637"/>
            <a:ext cx="7315200" cy="434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3502152" y="4462272"/>
            <a:ext cx="7315200" cy="17190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bwMode="black">
          <a:xfrm>
            <a:off x="3838015" y="658346"/>
            <a:ext cx="6597464" cy="3664417"/>
          </a:xfrm>
        </p:spPr>
        <p:txBody>
          <a:bodyPr anchor="b">
            <a:normAutofit/>
          </a:bodyPr>
          <a:lstStyle>
            <a:lvl1pPr>
              <a:lnSpc>
                <a:spcPct val="90000"/>
              </a:lnSpc>
              <a:defRPr sz="5000" b="1">
                <a:solidFill>
                  <a:schemeClr val="tx1"/>
                </a:solidFill>
              </a:defRPr>
            </a:lvl1pPr>
          </a:lstStyle>
          <a:p>
            <a:r>
              <a:rPr lang="en-US" smtClean="0"/>
              <a:t>Click to edit Master title style</a:t>
            </a:r>
            <a:endParaRPr/>
          </a:p>
        </p:txBody>
      </p:sp>
      <p:sp>
        <p:nvSpPr>
          <p:cNvPr id="3" name="Text Placeholder 2"/>
          <p:cNvSpPr>
            <a:spLocks noGrp="1"/>
          </p:cNvSpPr>
          <p:nvPr>
            <p:ph type="body" idx="1"/>
          </p:nvPr>
        </p:nvSpPr>
        <p:spPr>
          <a:xfrm>
            <a:off x="3838014" y="4589463"/>
            <a:ext cx="6597465" cy="1500187"/>
          </a:xfrm>
        </p:spPr>
        <p:txBody>
          <a:bodyPr/>
          <a:lstStyle>
            <a:lvl1pPr marL="0" indent="0">
              <a:spcBef>
                <a:spcPts val="0"/>
              </a:spcBef>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bg2"/>
                </a:solidFill>
              </a:defRPr>
            </a:lvl1pPr>
          </a:lstStyle>
          <a:p>
            <a:fld id="{2CCFE9AC-F15C-4FA0-A6F1-298829FA691D}" type="datetimeFigureOut">
              <a:rPr lang="en-US" smtClean="0"/>
              <a:pPr/>
              <a:t>3/13/2019</a:t>
            </a:fld>
            <a:endParaRPr lang="en-US"/>
          </a:p>
        </p:txBody>
      </p:sp>
      <p:sp>
        <p:nvSpPr>
          <p:cNvPr id="5" name="Footer Placeholder 4"/>
          <p:cNvSpPr>
            <a:spLocks noGrp="1"/>
          </p:cNvSpPr>
          <p:nvPr>
            <p:ph type="ftr" sz="quarter" idx="11"/>
          </p:nvPr>
        </p:nvSpPr>
        <p:spPr/>
        <p:txBody>
          <a:bodyPr/>
          <a:lstStyle>
            <a:lvl1pPr>
              <a:defRPr>
                <a:solidFill>
                  <a:schemeClr val="bg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BD266BE7-899D-4075-917F-DBDE33B6B692}" type="slidenum">
              <a:rPr lang="en-US" smtClean="0"/>
              <a:pPr/>
              <a:t>‹#›</a:t>
            </a:fld>
            <a:endParaRPr lang="en-US"/>
          </a:p>
        </p:txBody>
      </p:sp>
    </p:spTree>
    <p:extLst>
      <p:ext uri="{BB962C8B-B14F-4D97-AF65-F5344CB8AC3E}">
        <p14:creationId xmlns:p14="http://schemas.microsoft.com/office/powerpoint/2010/main" xmlns="" val="428245285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280160" y="2194560"/>
            <a:ext cx="4489704" cy="398678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415368" y="2194560"/>
            <a:ext cx="4493424" cy="398678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2CCFE9AC-F15C-4FA0-A6F1-298829FA691D}" type="datetimeFigureOut">
              <a:rPr lang="en-US"/>
              <a:pPr/>
              <a:t>3/13/2019</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BD266BE7-899D-4075-917F-DBDE33B6B692}" type="slidenum">
              <a:rPr/>
              <a:pPr/>
              <a:t>‹#›</a:t>
            </a:fld>
            <a:endParaRPr/>
          </a:p>
        </p:txBody>
      </p:sp>
    </p:spTree>
    <p:extLst>
      <p:ext uri="{BB962C8B-B14F-4D97-AF65-F5344CB8AC3E}">
        <p14:creationId xmlns:p14="http://schemas.microsoft.com/office/powerpoint/2010/main" xmlns="" val="32010400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Text Placeholder 2"/>
          <p:cNvSpPr>
            <a:spLocks noGrp="1"/>
          </p:cNvSpPr>
          <p:nvPr>
            <p:ph type="body" idx="1"/>
          </p:nvPr>
        </p:nvSpPr>
        <p:spPr>
          <a:xfrm>
            <a:off x="1280160" y="1828456"/>
            <a:ext cx="4489704" cy="83069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80160" y="2743194"/>
            <a:ext cx="4489704" cy="343376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419088" y="1828456"/>
            <a:ext cx="4489704" cy="83069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419088" y="2743194"/>
            <a:ext cx="4489704" cy="343376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2CCFE9AC-F15C-4FA0-A6F1-298829FA691D}" type="datetimeFigureOut">
              <a:rPr lang="en-US"/>
              <a:pPr/>
              <a:t>3/13/2019</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BD266BE7-899D-4075-917F-DBDE33B6B692}" type="slidenum">
              <a:rPr/>
              <a:pPr/>
              <a:t>‹#›</a:t>
            </a:fld>
            <a:endParaRPr/>
          </a:p>
        </p:txBody>
      </p:sp>
    </p:spTree>
    <p:extLst>
      <p:ext uri="{BB962C8B-B14F-4D97-AF65-F5344CB8AC3E}">
        <p14:creationId xmlns:p14="http://schemas.microsoft.com/office/powerpoint/2010/main" xmlns="" val="426128695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2CCFE9AC-F15C-4FA0-A6F1-298829FA691D}" type="datetimeFigureOut">
              <a:rPr lang="en-US"/>
              <a:pPr/>
              <a:t>3/13/2019</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BD266BE7-899D-4075-917F-DBDE33B6B692}" type="slidenum">
              <a:rPr/>
              <a:pPr/>
              <a:t>‹#›</a:t>
            </a:fld>
            <a:endParaRPr/>
          </a:p>
        </p:txBody>
      </p:sp>
    </p:spTree>
    <p:extLst>
      <p:ext uri="{BB962C8B-B14F-4D97-AF65-F5344CB8AC3E}">
        <p14:creationId xmlns:p14="http://schemas.microsoft.com/office/powerpoint/2010/main" xmlns="" val="264161122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CFE9AC-F15C-4FA0-A6F1-298829FA691D}" type="datetimeFigureOut">
              <a:rPr lang="en-US"/>
              <a:pPr/>
              <a:t>3/13/2019</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BD266BE7-899D-4075-917F-DBDE33B6B692}" type="slidenum">
              <a:rPr/>
              <a:pPr/>
              <a:t>‹#›</a:t>
            </a:fld>
            <a:endParaRPr/>
          </a:p>
        </p:txBody>
      </p:sp>
    </p:spTree>
    <p:extLst>
      <p:ext uri="{BB962C8B-B14F-4D97-AF65-F5344CB8AC3E}">
        <p14:creationId xmlns:p14="http://schemas.microsoft.com/office/powerpoint/2010/main" xmlns="" val="183029629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lvl1pPr>
              <a:defRPr sz="3000"/>
            </a:lvl1pPr>
          </a:lstStyle>
          <a:p>
            <a:r>
              <a:rPr lang="en-US" smtClean="0"/>
              <a:t>Click to edit Master title style</a:t>
            </a:r>
            <a:endParaRPr/>
          </a:p>
        </p:txBody>
      </p:sp>
      <p:sp>
        <p:nvSpPr>
          <p:cNvPr id="4" name="Text Placeholder 2"/>
          <p:cNvSpPr>
            <a:spLocks noGrp="1"/>
          </p:cNvSpPr>
          <p:nvPr>
            <p:ph type="body" sz="half" idx="2"/>
          </p:nvPr>
        </p:nvSpPr>
        <p:spPr>
          <a:xfrm>
            <a:off x="1291818" y="2465294"/>
            <a:ext cx="3834874" cy="3711669"/>
          </a:xfrm>
        </p:spPr>
        <p:txBody>
          <a:bodyPr>
            <a:normAutofit/>
          </a:bodyPr>
          <a:lstStyle>
            <a:lvl1pPr marL="0" indent="0">
              <a:spcBef>
                <a:spcPts val="1500"/>
              </a:spcBef>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3" name="Content Placeholder 3"/>
          <p:cNvSpPr>
            <a:spLocks noGrp="1"/>
          </p:cNvSpPr>
          <p:nvPr>
            <p:ph idx="1"/>
          </p:nvPr>
        </p:nvSpPr>
        <p:spPr>
          <a:xfrm>
            <a:off x="5518897" y="2465294"/>
            <a:ext cx="5174504" cy="3711669"/>
          </a:xfrm>
        </p:spPr>
        <p:txBody>
          <a:bodyPr>
            <a:normAutofit/>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2CCFE9AC-F15C-4FA0-A6F1-298829FA691D}" type="datetimeFigureOut">
              <a:rPr lang="en-US"/>
              <a:pPr/>
              <a:t>3/13/2019</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BD266BE7-899D-4075-917F-DBDE33B6B692}" type="slidenum">
              <a:rPr/>
              <a:pPr/>
              <a:t>‹#›</a:t>
            </a:fld>
            <a:endParaRPr/>
          </a:p>
        </p:txBody>
      </p:sp>
    </p:spTree>
    <p:extLst>
      <p:ext uri="{BB962C8B-B14F-4D97-AF65-F5344CB8AC3E}">
        <p14:creationId xmlns:p14="http://schemas.microsoft.com/office/powerpoint/2010/main" xmlns="" val="31147424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lvl1pPr>
              <a:defRPr sz="3000"/>
            </a:lvl1pPr>
          </a:lstStyle>
          <a:p>
            <a:r>
              <a:rPr lang="en-US" smtClean="0"/>
              <a:t>Click to edit Master title style</a:t>
            </a:r>
            <a:endParaRPr/>
          </a:p>
        </p:txBody>
      </p:sp>
      <p:sp>
        <p:nvSpPr>
          <p:cNvPr id="4" name="Text Placeholder 3"/>
          <p:cNvSpPr>
            <a:spLocks noGrp="1"/>
          </p:cNvSpPr>
          <p:nvPr>
            <p:ph type="body" sz="half" idx="2"/>
          </p:nvPr>
        </p:nvSpPr>
        <p:spPr>
          <a:xfrm>
            <a:off x="1291819" y="2465293"/>
            <a:ext cx="3834874" cy="3711669"/>
          </a:xfrm>
        </p:spPr>
        <p:txBody>
          <a:bodyPr>
            <a:normAutofit/>
          </a:bodyPr>
          <a:lstStyle>
            <a:lvl1pPr marL="0" indent="0">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3" name="Picture Placeholder 2" descr="An empty placeholder to add an image. Click on the placeholder and select the image that you wish to add"/>
          <p:cNvSpPr>
            <a:spLocks noGrp="1"/>
          </p:cNvSpPr>
          <p:nvPr>
            <p:ph type="pic" idx="1"/>
          </p:nvPr>
        </p:nvSpPr>
        <p:spPr>
          <a:xfrm>
            <a:off x="5518896" y="1828456"/>
            <a:ext cx="5389895" cy="5029544"/>
          </a:xfrm>
        </p:spPr>
        <p:txBody>
          <a:bodyPr tIns="13716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5" name="Date Placeholder 4"/>
          <p:cNvSpPr>
            <a:spLocks noGrp="1"/>
          </p:cNvSpPr>
          <p:nvPr>
            <p:ph type="dt" sz="half" idx="10"/>
          </p:nvPr>
        </p:nvSpPr>
        <p:spPr/>
        <p:txBody>
          <a:bodyPr/>
          <a:lstStyle/>
          <a:p>
            <a:fld id="{2CCFE9AC-F15C-4FA0-A6F1-298829FA691D}" type="datetimeFigureOut">
              <a:rPr lang="en-US"/>
              <a:pPr/>
              <a:t>3/13/2019</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BD266BE7-899D-4075-917F-DBDE33B6B692}" type="slidenum">
              <a:rPr/>
              <a:pPr/>
              <a:t>‹#›</a:t>
            </a:fld>
            <a:endParaRPr/>
          </a:p>
        </p:txBody>
      </p:sp>
    </p:spTree>
    <p:extLst>
      <p:ext uri="{BB962C8B-B14F-4D97-AF65-F5344CB8AC3E}">
        <p14:creationId xmlns:p14="http://schemas.microsoft.com/office/powerpoint/2010/main" xmlns="" val="416136649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2CCFE9AC-F15C-4FA0-A6F1-298829FA691D}" type="datetimeFigureOut">
              <a:rPr lang="en-US"/>
              <a:pPr/>
              <a:t>3/13/2019</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BD266BE7-899D-4075-917F-DBDE33B6B692}" type="slidenum">
              <a:rPr/>
              <a:pPr/>
              <a:t>‹#›</a:t>
            </a:fld>
            <a:endParaRPr/>
          </a:p>
        </p:txBody>
      </p:sp>
    </p:spTree>
    <p:extLst>
      <p:ext uri="{BB962C8B-B14F-4D97-AF65-F5344CB8AC3E}">
        <p14:creationId xmlns:p14="http://schemas.microsoft.com/office/powerpoint/2010/main" xmlns="" val="26644058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0" name="Rectangle 9"/>
          <p:cNvSpPr/>
          <p:nvPr/>
        </p:nvSpPr>
        <p:spPr>
          <a:xfrm rot="5400000">
            <a:off x="8267671" y="3370131"/>
            <a:ext cx="6858000" cy="1188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bwMode="invGray">
          <a:xfrm rot="5400000">
            <a:off x="7523375" y="2743540"/>
            <a:ext cx="6857433" cy="1371487"/>
          </a:xfrm>
          <a:prstGeom prst="rect">
            <a:avLst/>
          </a:prstGeom>
        </p:spPr>
      </p:pic>
      <p:sp>
        <p:nvSpPr>
          <p:cNvPr id="2" name="Vertical Title 1"/>
          <p:cNvSpPr>
            <a:spLocks noGrp="1"/>
          </p:cNvSpPr>
          <p:nvPr>
            <p:ph type="title" orient="vert"/>
          </p:nvPr>
        </p:nvSpPr>
        <p:spPr>
          <a:xfrm>
            <a:off x="10266348" y="462249"/>
            <a:ext cx="1370886" cy="5714714"/>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378199" y="462249"/>
            <a:ext cx="9693088" cy="571471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a:xfrm>
            <a:off x="378199" y="6356350"/>
            <a:ext cx="1971947" cy="365125"/>
          </a:xfrm>
        </p:spPr>
        <p:txBody>
          <a:bodyPr/>
          <a:lstStyle/>
          <a:p>
            <a:fld id="{2CCFE9AC-F15C-4FA0-A6F1-298829FA691D}" type="datetimeFigureOut">
              <a:rPr lang="en-US"/>
              <a:pPr/>
              <a:t>3/13/2019</a:t>
            </a:fld>
            <a:endParaRPr/>
          </a:p>
        </p:txBody>
      </p:sp>
      <p:sp>
        <p:nvSpPr>
          <p:cNvPr id="5" name="Footer Placeholder 4"/>
          <p:cNvSpPr>
            <a:spLocks noGrp="1"/>
          </p:cNvSpPr>
          <p:nvPr>
            <p:ph type="ftr" sz="quarter" idx="11"/>
          </p:nvPr>
        </p:nvSpPr>
        <p:spPr>
          <a:xfrm>
            <a:off x="2382374" y="6356350"/>
            <a:ext cx="5687786" cy="365125"/>
          </a:xfrm>
        </p:spPr>
        <p:txBody>
          <a:bodyPr/>
          <a:lstStyle/>
          <a:p>
            <a:endParaRPr/>
          </a:p>
        </p:txBody>
      </p:sp>
      <p:sp>
        <p:nvSpPr>
          <p:cNvPr id="6" name="Slide Number Placeholder 5"/>
          <p:cNvSpPr>
            <a:spLocks noGrp="1"/>
          </p:cNvSpPr>
          <p:nvPr>
            <p:ph type="sldNum" sz="quarter" idx="12"/>
          </p:nvPr>
        </p:nvSpPr>
        <p:spPr>
          <a:xfrm>
            <a:off x="8102389" y="6356350"/>
            <a:ext cx="1968898" cy="365125"/>
          </a:xfrm>
        </p:spPr>
        <p:txBody>
          <a:bodyPr/>
          <a:lstStyle/>
          <a:p>
            <a:fld id="{BD266BE7-899D-4075-917F-DBDE33B6B692}" type="slidenum">
              <a:rPr/>
              <a:pPr/>
              <a:t>‹#›</a:t>
            </a:fld>
            <a:endParaRPr/>
          </a:p>
        </p:txBody>
      </p:sp>
    </p:spTree>
    <p:extLst>
      <p:ext uri="{BB962C8B-B14F-4D97-AF65-F5344CB8AC3E}">
        <p14:creationId xmlns:p14="http://schemas.microsoft.com/office/powerpoint/2010/main" xmlns="" val="302941111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347472"/>
            <a:ext cx="12188952" cy="1188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8" name="Picture 7"/>
          <p:cNvPicPr>
            <a:picLocks noChangeAspect="1"/>
          </p:cNvPicPr>
          <p:nvPr/>
        </p:nvPicPr>
        <p:blipFill>
          <a:blip r:embed="rId13" cstate="print">
            <a:extLst>
              <a:ext uri="{28A0092B-C50C-407E-A947-70E740481C1C}">
                <a14:useLocalDpi xmlns:a14="http://schemas.microsoft.com/office/drawing/2010/main" xmlns="" val="0"/>
              </a:ext>
            </a:extLst>
          </a:blip>
          <a:stretch>
            <a:fillRect/>
          </a:stretch>
        </p:blipFill>
        <p:spPr bwMode="invGray">
          <a:xfrm>
            <a:off x="0" y="457200"/>
            <a:ext cx="12188952" cy="1371257"/>
          </a:xfrm>
          <a:prstGeom prst="rect">
            <a:avLst/>
          </a:prstGeom>
        </p:spPr>
      </p:pic>
      <p:sp>
        <p:nvSpPr>
          <p:cNvPr id="2" name="Title Placeholder 1"/>
          <p:cNvSpPr>
            <a:spLocks noGrp="1"/>
          </p:cNvSpPr>
          <p:nvPr>
            <p:ph type="title"/>
          </p:nvPr>
        </p:nvSpPr>
        <p:spPr bwMode="black">
          <a:xfrm>
            <a:off x="1280160" y="466343"/>
            <a:ext cx="9628632" cy="1362113"/>
          </a:xfrm>
          <a:prstGeom prst="rect">
            <a:avLst/>
          </a:prstGeom>
        </p:spPr>
        <p:txBody>
          <a:bodyPr vert="horz" lIns="91440" tIns="45720" rIns="91440" bIns="45720" rtlCol="0" anchor="ctr">
            <a:normAutofit/>
          </a:bodyPr>
          <a:lstStyle/>
          <a:p>
            <a:r>
              <a:rPr lang="en-US" smtClean="0"/>
              <a:t>Click to edit Master title style</a:t>
            </a:r>
            <a:endParaRPr dirty="0"/>
          </a:p>
        </p:txBody>
      </p:sp>
      <p:sp>
        <p:nvSpPr>
          <p:cNvPr id="3" name="Text Placeholder 2"/>
          <p:cNvSpPr>
            <a:spLocks noGrp="1"/>
          </p:cNvSpPr>
          <p:nvPr>
            <p:ph type="body" idx="1"/>
          </p:nvPr>
        </p:nvSpPr>
        <p:spPr>
          <a:xfrm>
            <a:off x="1280160" y="2190749"/>
            <a:ext cx="9628632" cy="398621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1280160" y="6356350"/>
            <a:ext cx="1971947" cy="365125"/>
          </a:xfrm>
          <a:prstGeom prst="rect">
            <a:avLst/>
          </a:prstGeom>
        </p:spPr>
        <p:txBody>
          <a:bodyPr vert="horz" lIns="91440" tIns="45720" rIns="91440" bIns="45720" rtlCol="0" anchor="ctr"/>
          <a:lstStyle>
            <a:lvl1pPr algn="l">
              <a:defRPr sz="1200" baseline="0">
                <a:solidFill>
                  <a:schemeClr val="tx1"/>
                </a:solidFill>
              </a:defRPr>
            </a:lvl1pPr>
          </a:lstStyle>
          <a:p>
            <a:fld id="{2CCFE9AC-F15C-4FA0-A6F1-298829FA691D}" type="datetimeFigureOut">
              <a:rPr lang="en-US" smtClean="0"/>
              <a:pPr/>
              <a:t>3/13/2019</a:t>
            </a:fld>
            <a:endParaRPr lang="en-US" dirty="0"/>
          </a:p>
        </p:txBody>
      </p:sp>
      <p:sp>
        <p:nvSpPr>
          <p:cNvPr id="5" name="Footer Placeholder 4"/>
          <p:cNvSpPr>
            <a:spLocks noGrp="1"/>
          </p:cNvSpPr>
          <p:nvPr>
            <p:ph type="ftr" sz="quarter" idx="3"/>
          </p:nvPr>
        </p:nvSpPr>
        <p:spPr>
          <a:xfrm>
            <a:off x="3252107" y="6356350"/>
            <a:ext cx="5687786" cy="365125"/>
          </a:xfrm>
          <a:prstGeom prst="rect">
            <a:avLst/>
          </a:prstGeom>
        </p:spPr>
        <p:txBody>
          <a:bodyPr vert="horz" lIns="91440" tIns="45720" rIns="91440" bIns="45720" rtlCol="0" anchor="ctr"/>
          <a:lstStyle>
            <a:lvl1pPr algn="ctr">
              <a:defRPr sz="1200" baseline="0">
                <a:solidFill>
                  <a:schemeClr val="tx1"/>
                </a:solidFill>
              </a:defRPr>
            </a:lvl1pPr>
          </a:lstStyle>
          <a:p>
            <a:endParaRPr lang="en-US"/>
          </a:p>
        </p:txBody>
      </p:sp>
      <p:sp>
        <p:nvSpPr>
          <p:cNvPr id="6" name="Slide Number Placeholder 5"/>
          <p:cNvSpPr>
            <a:spLocks noGrp="1"/>
          </p:cNvSpPr>
          <p:nvPr>
            <p:ph type="sldNum" sz="quarter" idx="4"/>
          </p:nvPr>
        </p:nvSpPr>
        <p:spPr>
          <a:xfrm>
            <a:off x="8939894" y="6356350"/>
            <a:ext cx="1968898" cy="365125"/>
          </a:xfrm>
          <a:prstGeom prst="rect">
            <a:avLst/>
          </a:prstGeom>
        </p:spPr>
        <p:txBody>
          <a:bodyPr vert="horz" lIns="91440" tIns="45720" rIns="91440" bIns="45720" rtlCol="0" anchor="ctr"/>
          <a:lstStyle>
            <a:lvl1pPr algn="r">
              <a:defRPr sz="1200" baseline="0">
                <a:solidFill>
                  <a:schemeClr val="tx1"/>
                </a:solidFill>
              </a:defRPr>
            </a:lvl1pPr>
          </a:lstStyle>
          <a:p>
            <a:fld id="{BD266BE7-899D-4075-917F-DBDE33B6B692}" type="slidenum">
              <a:rPr lang="en-US" smtClean="0"/>
              <a:pPr/>
              <a:t>‹#›</a:t>
            </a:fld>
            <a:endParaRPr lang="en-US"/>
          </a:p>
        </p:txBody>
      </p:sp>
    </p:spTree>
    <p:extLst>
      <p:ext uri="{BB962C8B-B14F-4D97-AF65-F5344CB8AC3E}">
        <p14:creationId xmlns:p14="http://schemas.microsoft.com/office/powerpoint/2010/main" xmlns="" val="28719210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5000"/>
        </a:lnSpc>
        <a:spcBef>
          <a:spcPct val="0"/>
        </a:spcBef>
        <a:buNone/>
        <a:defRPr sz="3000" kern="1200">
          <a:solidFill>
            <a:schemeClr val="bg1"/>
          </a:solidFill>
          <a:latin typeface="+mj-lt"/>
          <a:ea typeface="+mj-ea"/>
          <a:cs typeface="+mj-cs"/>
        </a:defRPr>
      </a:lvl1pPr>
    </p:titleStyle>
    <p:bodyStyle>
      <a:lvl1pPr marL="228600" indent="-228600" algn="l" defTabSz="914400" rtl="0" eaLnBrk="1" latinLnBrk="0" hangingPunct="1">
        <a:lnSpc>
          <a:spcPct val="100000"/>
        </a:lnSpc>
        <a:spcBef>
          <a:spcPts val="1500"/>
        </a:spcBef>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300"/>
        </a:spcBef>
        <a:buFont typeface="Wingdings" panose="05000000000000000000" pitchFamily="2"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6pPr>
      <a:lvl7pPr marL="29718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7pPr>
      <a:lvl8pPr marL="34290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8pPr>
      <a:lvl9pPr marL="38862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CRITICAL ANALYSIS OF A DECISION ANALYTIC MODEL</a:t>
            </a:r>
            <a:endParaRPr lang="en-US" dirty="0"/>
          </a:p>
        </p:txBody>
      </p:sp>
      <p:sp>
        <p:nvSpPr>
          <p:cNvPr id="3" name="Subtitle 2"/>
          <p:cNvSpPr>
            <a:spLocks noGrp="1"/>
          </p:cNvSpPr>
          <p:nvPr>
            <p:ph type="subTitle" idx="1"/>
          </p:nvPr>
        </p:nvSpPr>
        <p:spPr/>
        <p:txBody>
          <a:bodyPr/>
          <a:lstStyle/>
          <a:p>
            <a:r>
              <a:rPr lang="en-US" dirty="0" smtClean="0"/>
              <a:t>Jasper </a:t>
            </a:r>
            <a:r>
              <a:rPr lang="en-US" dirty="0" err="1" smtClean="0"/>
              <a:t>Rathinam</a:t>
            </a:r>
            <a:r>
              <a:rPr lang="en-US" dirty="0" smtClean="0"/>
              <a:t> J</a:t>
            </a:r>
            <a:endParaRPr lang="en-US" dirty="0"/>
          </a:p>
        </p:txBody>
      </p:sp>
    </p:spTree>
    <p:extLst>
      <p:ext uri="{BB962C8B-B14F-4D97-AF65-F5344CB8AC3E}">
        <p14:creationId xmlns:p14="http://schemas.microsoft.com/office/powerpoint/2010/main" xmlns="" val="173269830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4" name="Picture 3"/>
          <p:cNvPicPr>
            <a:picLocks noChangeAspect="1"/>
          </p:cNvPicPr>
          <p:nvPr/>
        </p:nvPicPr>
        <p:blipFill>
          <a:blip r:embed="rId2" cstate="print"/>
          <a:stretch>
            <a:fillRect/>
          </a:stretch>
        </p:blipFill>
        <p:spPr>
          <a:xfrm>
            <a:off x="1280160" y="659422"/>
            <a:ext cx="8301722" cy="5936238"/>
          </a:xfrm>
          <a:prstGeom prst="rect">
            <a:avLst/>
          </a:prstGeom>
        </p:spPr>
      </p:pic>
    </p:spTree>
    <p:extLst>
      <p:ext uri="{BB962C8B-B14F-4D97-AF65-F5344CB8AC3E}">
        <p14:creationId xmlns:p14="http://schemas.microsoft.com/office/powerpoint/2010/main" xmlns="" val="6156793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Background</a:t>
            </a:r>
            <a:endParaRPr lang="en-IN" dirty="0"/>
          </a:p>
        </p:txBody>
      </p:sp>
      <p:sp>
        <p:nvSpPr>
          <p:cNvPr id="3" name="Content Placeholder 2"/>
          <p:cNvSpPr>
            <a:spLocks noGrp="1"/>
          </p:cNvSpPr>
          <p:nvPr>
            <p:ph idx="1"/>
          </p:nvPr>
        </p:nvSpPr>
        <p:spPr/>
        <p:txBody>
          <a:bodyPr>
            <a:normAutofit lnSpcReduction="10000"/>
          </a:bodyPr>
          <a:lstStyle/>
          <a:p>
            <a:r>
              <a:rPr lang="en-IN" dirty="0"/>
              <a:t>Pre-</a:t>
            </a:r>
            <a:r>
              <a:rPr lang="en-IN" dirty="0" err="1"/>
              <a:t>eclampsia</a:t>
            </a:r>
            <a:r>
              <a:rPr lang="en-IN" dirty="0"/>
              <a:t> (PE) is a multisystem disorder of pregnancy associated with new raised blood pressure (BP) and  proteinuria</a:t>
            </a:r>
            <a:r>
              <a:rPr lang="en-IN" dirty="0" smtClean="0"/>
              <a:t>.</a:t>
            </a:r>
          </a:p>
          <a:p>
            <a:r>
              <a:rPr lang="en-IN" dirty="0"/>
              <a:t>It remains the second leading cause of direct maternal deaths in the UK and causes 20% of all  </a:t>
            </a:r>
            <a:r>
              <a:rPr lang="en-IN" dirty="0" smtClean="0"/>
              <a:t>stillbirths</a:t>
            </a:r>
          </a:p>
          <a:p>
            <a:r>
              <a:rPr lang="en-IN" dirty="0" smtClean="0"/>
              <a:t>Lack </a:t>
            </a:r>
            <a:r>
              <a:rPr lang="en-IN" dirty="0"/>
              <a:t>of evidence relating both to the diagnosis of  significant proteinuria in pregnant women and the prognostic value of various urinary protein </a:t>
            </a:r>
            <a:r>
              <a:rPr lang="en-IN" dirty="0" smtClean="0"/>
              <a:t>thresholds</a:t>
            </a:r>
          </a:p>
          <a:p>
            <a:r>
              <a:rPr lang="en-IN" dirty="0"/>
              <a:t>G</a:t>
            </a:r>
            <a:r>
              <a:rPr lang="en-IN" dirty="0" smtClean="0"/>
              <a:t>uideline </a:t>
            </a:r>
            <a:r>
              <a:rPr lang="en-IN" dirty="0"/>
              <a:t>for the management of hypertensive disorders of pregnancy differentiates PE from gestational </a:t>
            </a:r>
            <a:r>
              <a:rPr lang="en-IN" dirty="0" smtClean="0"/>
              <a:t>hypertension is </a:t>
            </a:r>
            <a:r>
              <a:rPr lang="en-IN" dirty="0"/>
              <a:t>by the presence of new significant </a:t>
            </a:r>
            <a:r>
              <a:rPr lang="en-IN" dirty="0" smtClean="0"/>
              <a:t>proteinuria and it is </a:t>
            </a:r>
            <a:r>
              <a:rPr lang="en-IN" dirty="0"/>
              <a:t>critical in terms of monitoring and management, cost and outcomes.</a:t>
            </a:r>
          </a:p>
        </p:txBody>
      </p:sp>
    </p:spTree>
    <p:extLst>
      <p:ext uri="{BB962C8B-B14F-4D97-AF65-F5344CB8AC3E}">
        <p14:creationId xmlns:p14="http://schemas.microsoft.com/office/powerpoint/2010/main" xmlns="" val="29263002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Study Design</a:t>
            </a:r>
            <a:endParaRPr lang="en-IN" dirty="0"/>
          </a:p>
        </p:txBody>
      </p:sp>
      <p:sp>
        <p:nvSpPr>
          <p:cNvPr id="3" name="Content Placeholder 2"/>
          <p:cNvSpPr>
            <a:spLocks noGrp="1"/>
          </p:cNvSpPr>
          <p:nvPr>
            <p:ph idx="1"/>
          </p:nvPr>
        </p:nvSpPr>
        <p:spPr/>
        <p:txBody>
          <a:bodyPr/>
          <a:lstStyle/>
          <a:p>
            <a:r>
              <a:rPr lang="en-IN" dirty="0" smtClean="0"/>
              <a:t>Patients :  </a:t>
            </a:r>
            <a:r>
              <a:rPr lang="en-IN" dirty="0"/>
              <a:t>pregnant women aged ≥ 16 years, who were at &gt; 20 weeks’ gestation with new hypertension (systolic BP of ≥ 140 mmHg and/or diastolic BP of ≥ 90 mmHg) and a trace or more proteinuria on an automated dipstick </a:t>
            </a:r>
            <a:r>
              <a:rPr lang="en-IN" dirty="0" smtClean="0"/>
              <a:t>urinalysis</a:t>
            </a:r>
          </a:p>
          <a:p>
            <a:r>
              <a:rPr lang="en-IN" dirty="0" err="1" smtClean="0"/>
              <a:t>Investiation</a:t>
            </a:r>
            <a:r>
              <a:rPr lang="en-IN" dirty="0" smtClean="0"/>
              <a:t> : SPCR , SACR</a:t>
            </a:r>
          </a:p>
          <a:p>
            <a:r>
              <a:rPr lang="en-IN" dirty="0" smtClean="0"/>
              <a:t>Gold Standard : 24 hour urine protein</a:t>
            </a:r>
          </a:p>
          <a:p>
            <a:r>
              <a:rPr lang="en-IN" dirty="0" smtClean="0"/>
              <a:t>Outcome : Diagnostic Accuracy , Economic Analysis , Decision Analysis</a:t>
            </a:r>
          </a:p>
          <a:p>
            <a:r>
              <a:rPr lang="en-IN" dirty="0" smtClean="0"/>
              <a:t>Time : 6 weeks</a:t>
            </a:r>
            <a:endParaRPr lang="en-IN" dirty="0"/>
          </a:p>
        </p:txBody>
      </p:sp>
    </p:spTree>
    <p:extLst>
      <p:ext uri="{BB962C8B-B14F-4D97-AF65-F5344CB8AC3E}">
        <p14:creationId xmlns:p14="http://schemas.microsoft.com/office/powerpoint/2010/main" xmlns="" val="7072709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STUDY DESIGN – PRIMARY OBJECTIVE</a:t>
            </a:r>
            <a:endParaRPr lang="en-IN" dirty="0"/>
          </a:p>
        </p:txBody>
      </p:sp>
      <p:sp>
        <p:nvSpPr>
          <p:cNvPr id="3" name="Content Placeholder 2"/>
          <p:cNvSpPr>
            <a:spLocks noGrp="1"/>
          </p:cNvSpPr>
          <p:nvPr>
            <p:ph idx="1"/>
          </p:nvPr>
        </p:nvSpPr>
        <p:spPr/>
        <p:txBody>
          <a:bodyPr/>
          <a:lstStyle/>
          <a:p>
            <a:r>
              <a:rPr lang="en-IN" dirty="0"/>
              <a:t>The primary objective of the study was to evaluate the accuracy of quantitative assessments of spot protein–creatinine ratio (SPCR) and spot albumin–creatinine ratio (SACR) at different thresholds in predicting severe PE compared with 24-hour urine protein measurement in pregnant women with hypertension and suspected proteinuria</a:t>
            </a:r>
          </a:p>
        </p:txBody>
      </p:sp>
    </p:spTree>
    <p:extLst>
      <p:ext uri="{BB962C8B-B14F-4D97-AF65-F5344CB8AC3E}">
        <p14:creationId xmlns:p14="http://schemas.microsoft.com/office/powerpoint/2010/main" xmlns="" val="116918756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STUDY DESIGN – SECONDARY OBJECTIVES</a:t>
            </a:r>
            <a:endParaRPr lang="en-IN" dirty="0"/>
          </a:p>
        </p:txBody>
      </p:sp>
      <p:sp>
        <p:nvSpPr>
          <p:cNvPr id="3" name="Content Placeholder 2"/>
          <p:cNvSpPr>
            <a:spLocks noGrp="1"/>
          </p:cNvSpPr>
          <p:nvPr>
            <p:ph idx="1"/>
          </p:nvPr>
        </p:nvSpPr>
        <p:spPr/>
        <p:txBody>
          <a:bodyPr/>
          <a:lstStyle/>
          <a:p>
            <a:r>
              <a:rPr lang="en-IN" dirty="0" smtClean="0"/>
              <a:t>Investigate </a:t>
            </a:r>
            <a:r>
              <a:rPr lang="en-IN" dirty="0"/>
              <a:t>differences between laboratory assay methods for 24-hour proteinuria estimation </a:t>
            </a:r>
            <a:endParaRPr lang="en-IN" dirty="0" smtClean="0"/>
          </a:p>
          <a:p>
            <a:r>
              <a:rPr lang="en-IN" dirty="0"/>
              <a:t>E</a:t>
            </a:r>
            <a:r>
              <a:rPr lang="en-IN" dirty="0" smtClean="0"/>
              <a:t>valuate </a:t>
            </a:r>
            <a:r>
              <a:rPr lang="en-IN" dirty="0"/>
              <a:t>the accuracy of quantitative assessments of SPCR and SACR at different thresholds in predicting adverse perinatal outcomes </a:t>
            </a:r>
            <a:endParaRPr lang="en-IN" dirty="0" smtClean="0"/>
          </a:p>
          <a:p>
            <a:r>
              <a:rPr lang="en-IN" dirty="0" smtClean="0"/>
              <a:t>Estimate </a:t>
            </a:r>
            <a:r>
              <a:rPr lang="en-IN" dirty="0"/>
              <a:t>the diagnostic utility of SPCR or SACR tests as a potential replacement for 24-hour protein estimation by developing a decision-analytic model </a:t>
            </a:r>
          </a:p>
          <a:p>
            <a:r>
              <a:rPr lang="en-IN" dirty="0" smtClean="0"/>
              <a:t>Assess </a:t>
            </a:r>
            <a:r>
              <a:rPr lang="en-IN" dirty="0"/>
              <a:t>the cost-effectiveness using incremental cost per quality-adjusted life-year (QALY) gained by the mother and baby in each test compared with standard practice.</a:t>
            </a:r>
          </a:p>
        </p:txBody>
      </p:sp>
    </p:spTree>
    <p:extLst>
      <p:ext uri="{BB962C8B-B14F-4D97-AF65-F5344CB8AC3E}">
        <p14:creationId xmlns:p14="http://schemas.microsoft.com/office/powerpoint/2010/main" xmlns="" val="230255235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INCLUSION CRITERIA</a:t>
            </a:r>
            <a:endParaRPr lang="en-IN" dirty="0"/>
          </a:p>
        </p:txBody>
      </p:sp>
      <p:sp>
        <p:nvSpPr>
          <p:cNvPr id="3" name="Content Placeholder 2"/>
          <p:cNvSpPr>
            <a:spLocks noGrp="1"/>
          </p:cNvSpPr>
          <p:nvPr>
            <p:ph idx="1"/>
          </p:nvPr>
        </p:nvSpPr>
        <p:spPr/>
        <p:txBody>
          <a:bodyPr/>
          <a:lstStyle/>
          <a:p>
            <a:r>
              <a:rPr lang="en-IN" dirty="0" smtClean="0"/>
              <a:t>Pregnant </a:t>
            </a:r>
            <a:r>
              <a:rPr lang="en-IN" dirty="0"/>
              <a:t>women aged ≥ 16 </a:t>
            </a:r>
            <a:r>
              <a:rPr lang="en-IN" dirty="0" smtClean="0"/>
              <a:t>years</a:t>
            </a:r>
          </a:p>
          <a:p>
            <a:r>
              <a:rPr lang="en-IN" dirty="0" smtClean="0"/>
              <a:t> Who </a:t>
            </a:r>
            <a:r>
              <a:rPr lang="en-IN" dirty="0"/>
              <a:t>were at &gt; 20 weeks’ gestation with new hypertension (systolic BP of ≥ 140 mmHg and/or diastolic BP of ≥ 90 mmHg</a:t>
            </a:r>
            <a:r>
              <a:rPr lang="en-IN" dirty="0" smtClean="0"/>
              <a:t>)</a:t>
            </a:r>
          </a:p>
          <a:p>
            <a:r>
              <a:rPr lang="en-IN" dirty="0" smtClean="0"/>
              <a:t>Had a </a:t>
            </a:r>
            <a:r>
              <a:rPr lang="en-IN" dirty="0"/>
              <a:t>trace or more proteinuria on an automated dipstick </a:t>
            </a:r>
            <a:r>
              <a:rPr lang="en-IN" dirty="0" smtClean="0"/>
              <a:t>urinalysis</a:t>
            </a:r>
          </a:p>
          <a:p>
            <a:r>
              <a:rPr lang="en-IN" dirty="0" smtClean="0"/>
              <a:t>Who </a:t>
            </a:r>
            <a:r>
              <a:rPr lang="en-IN" dirty="0"/>
              <a:t>were able to give written informed consent</a:t>
            </a:r>
            <a:r>
              <a:rPr lang="en-IN" dirty="0" smtClean="0"/>
              <a:t>.</a:t>
            </a:r>
          </a:p>
          <a:p>
            <a:endParaRPr lang="en-IN" dirty="0"/>
          </a:p>
          <a:p>
            <a:r>
              <a:rPr lang="en-IN" dirty="0" smtClean="0"/>
              <a:t>Exclusion Criteria </a:t>
            </a:r>
            <a:r>
              <a:rPr lang="en-IN" dirty="0"/>
              <a:t>: Women with pre-existing renal disease (proteinuria before 20 weeks), pre-gestational diabetes or chronic hypertension</a:t>
            </a:r>
          </a:p>
        </p:txBody>
      </p:sp>
    </p:spTree>
    <p:extLst>
      <p:ext uri="{BB962C8B-B14F-4D97-AF65-F5344CB8AC3E}">
        <p14:creationId xmlns:p14="http://schemas.microsoft.com/office/powerpoint/2010/main" xmlns="" val="36243400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stretch>
            <a:fillRect/>
          </a:stretch>
        </p:blipFill>
        <p:spPr>
          <a:xfrm>
            <a:off x="2393007" y="0"/>
            <a:ext cx="6429021" cy="6604472"/>
          </a:xfrm>
          <a:prstGeom prst="rect">
            <a:avLst/>
          </a:prstGeom>
        </p:spPr>
      </p:pic>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lstStyle/>
          <a:p>
            <a:endParaRPr lang="en-IN" dirty="0"/>
          </a:p>
        </p:txBody>
      </p:sp>
    </p:spTree>
    <p:extLst>
      <p:ext uri="{BB962C8B-B14F-4D97-AF65-F5344CB8AC3E}">
        <p14:creationId xmlns:p14="http://schemas.microsoft.com/office/powerpoint/2010/main" xmlns="" val="111828263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DIAGNOSTIC ACCURACY - RESULTS</a:t>
            </a:r>
            <a:endParaRPr lang="en-IN" dirty="0"/>
          </a:p>
        </p:txBody>
      </p:sp>
      <p:sp>
        <p:nvSpPr>
          <p:cNvPr id="3" name="Content Placeholder 2"/>
          <p:cNvSpPr>
            <a:spLocks noGrp="1"/>
          </p:cNvSpPr>
          <p:nvPr>
            <p:ph idx="1"/>
          </p:nvPr>
        </p:nvSpPr>
        <p:spPr/>
        <p:txBody>
          <a:bodyPr/>
          <a:lstStyle/>
          <a:p>
            <a:endParaRPr lang="en-IN"/>
          </a:p>
        </p:txBody>
      </p:sp>
      <p:pic>
        <p:nvPicPr>
          <p:cNvPr id="5" name="Picture 4"/>
          <p:cNvPicPr>
            <a:picLocks noChangeAspect="1"/>
          </p:cNvPicPr>
          <p:nvPr/>
        </p:nvPicPr>
        <p:blipFill>
          <a:blip r:embed="rId2" cstate="print"/>
          <a:stretch>
            <a:fillRect/>
          </a:stretch>
        </p:blipFill>
        <p:spPr>
          <a:xfrm>
            <a:off x="495903" y="1700011"/>
            <a:ext cx="10527132" cy="4993045"/>
          </a:xfrm>
          <a:prstGeom prst="rect">
            <a:avLst/>
          </a:prstGeom>
        </p:spPr>
      </p:pic>
    </p:spTree>
    <p:extLst>
      <p:ext uri="{BB962C8B-B14F-4D97-AF65-F5344CB8AC3E}">
        <p14:creationId xmlns:p14="http://schemas.microsoft.com/office/powerpoint/2010/main" xmlns="" val="26942159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DIAGNOSTIC ACCURACY - RESULTS</a:t>
            </a:r>
          </a:p>
        </p:txBody>
      </p:sp>
      <p:sp>
        <p:nvSpPr>
          <p:cNvPr id="3" name="Content Placeholder 2"/>
          <p:cNvSpPr>
            <a:spLocks noGrp="1"/>
          </p:cNvSpPr>
          <p:nvPr>
            <p:ph idx="1"/>
          </p:nvPr>
        </p:nvSpPr>
        <p:spPr/>
        <p:txBody>
          <a:bodyPr/>
          <a:lstStyle/>
          <a:p>
            <a:endParaRPr lang="en-IN"/>
          </a:p>
        </p:txBody>
      </p:sp>
      <p:pic>
        <p:nvPicPr>
          <p:cNvPr id="4" name="Picture 3"/>
          <p:cNvPicPr>
            <a:picLocks noChangeAspect="1"/>
          </p:cNvPicPr>
          <p:nvPr/>
        </p:nvPicPr>
        <p:blipFill>
          <a:blip r:embed="rId2" cstate="print"/>
          <a:stretch>
            <a:fillRect/>
          </a:stretch>
        </p:blipFill>
        <p:spPr>
          <a:xfrm>
            <a:off x="936066" y="2369540"/>
            <a:ext cx="10566079" cy="3628630"/>
          </a:xfrm>
          <a:prstGeom prst="rect">
            <a:avLst/>
          </a:prstGeom>
        </p:spPr>
      </p:pic>
    </p:spTree>
    <p:extLst>
      <p:ext uri="{BB962C8B-B14F-4D97-AF65-F5344CB8AC3E}">
        <p14:creationId xmlns:p14="http://schemas.microsoft.com/office/powerpoint/2010/main" xmlns="" val="381692870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4" name="Content Placeholder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26923" y="1001486"/>
            <a:ext cx="11825014" cy="5712507"/>
          </a:xfrm>
          <a:prstGeom prst="rect">
            <a:avLst/>
          </a:prstGeom>
        </p:spPr>
      </p:pic>
    </p:spTree>
    <p:extLst>
      <p:ext uri="{BB962C8B-B14F-4D97-AF65-F5344CB8AC3E}">
        <p14:creationId xmlns:p14="http://schemas.microsoft.com/office/powerpoint/2010/main" xmlns="" val="22891906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stretch>
            <a:fillRect/>
          </a:stretch>
        </p:blipFill>
        <p:spPr>
          <a:xfrm>
            <a:off x="1280160" y="1712117"/>
            <a:ext cx="8048625" cy="4943475"/>
          </a:xfrm>
          <a:prstGeom prst="rect">
            <a:avLst/>
          </a:prstGeom>
        </p:spPr>
      </p:pic>
      <p:sp>
        <p:nvSpPr>
          <p:cNvPr id="2" name="Title 1"/>
          <p:cNvSpPr>
            <a:spLocks noGrp="1"/>
          </p:cNvSpPr>
          <p:nvPr>
            <p:ph type="title"/>
          </p:nvPr>
        </p:nvSpPr>
        <p:spPr/>
        <p:txBody>
          <a:bodyPr/>
          <a:lstStyle/>
          <a:p>
            <a:r>
              <a:rPr lang="en-IN" dirty="0" smtClean="0"/>
              <a:t>DECISION ANALYTIC MODEL</a:t>
            </a:r>
            <a:endParaRPr lang="en-IN" dirty="0"/>
          </a:p>
        </p:txBody>
      </p:sp>
      <p:sp>
        <p:nvSpPr>
          <p:cNvPr id="3" name="Content Placeholder 2"/>
          <p:cNvSpPr>
            <a:spLocks noGrp="1"/>
          </p:cNvSpPr>
          <p:nvPr>
            <p:ph idx="1"/>
          </p:nvPr>
        </p:nvSpPr>
        <p:spPr/>
        <p:txBody>
          <a:bodyPr/>
          <a:lstStyle/>
          <a:p>
            <a:endParaRPr lang="en-IN" dirty="0"/>
          </a:p>
        </p:txBody>
      </p:sp>
    </p:spTree>
    <p:extLst>
      <p:ext uri="{BB962C8B-B14F-4D97-AF65-F5344CB8AC3E}">
        <p14:creationId xmlns:p14="http://schemas.microsoft.com/office/powerpoint/2010/main" xmlns="" val="113215471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4" name="Picture 3"/>
          <p:cNvPicPr>
            <a:picLocks noChangeAspect="1"/>
          </p:cNvPicPr>
          <p:nvPr/>
        </p:nvPicPr>
        <p:blipFill>
          <a:blip r:embed="rId2" cstate="print"/>
          <a:stretch>
            <a:fillRect/>
          </a:stretch>
        </p:blipFill>
        <p:spPr>
          <a:xfrm>
            <a:off x="191639" y="321972"/>
            <a:ext cx="11924483" cy="6523765"/>
          </a:xfrm>
          <a:prstGeom prst="rect">
            <a:avLst/>
          </a:prstGeom>
        </p:spPr>
      </p:pic>
    </p:spTree>
    <p:extLst>
      <p:ext uri="{BB962C8B-B14F-4D97-AF65-F5344CB8AC3E}">
        <p14:creationId xmlns:p14="http://schemas.microsoft.com/office/powerpoint/2010/main" xmlns="" val="5382274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4" name="Picture 3"/>
          <p:cNvPicPr>
            <a:picLocks noChangeAspect="1"/>
          </p:cNvPicPr>
          <p:nvPr/>
        </p:nvPicPr>
        <p:blipFill>
          <a:blip r:embed="rId2" cstate="print"/>
          <a:stretch>
            <a:fillRect/>
          </a:stretch>
        </p:blipFill>
        <p:spPr>
          <a:xfrm>
            <a:off x="1640568" y="159107"/>
            <a:ext cx="7605032" cy="6368920"/>
          </a:xfrm>
          <a:prstGeom prst="rect">
            <a:avLst/>
          </a:prstGeom>
        </p:spPr>
      </p:pic>
    </p:spTree>
    <p:extLst>
      <p:ext uri="{BB962C8B-B14F-4D97-AF65-F5344CB8AC3E}">
        <p14:creationId xmlns:p14="http://schemas.microsoft.com/office/powerpoint/2010/main" xmlns="" val="135516486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46446" y="466343"/>
            <a:ext cx="6615611" cy="6164034"/>
          </a:xfrm>
        </p:spPr>
      </p:pic>
      <p:pic>
        <p:nvPicPr>
          <p:cNvPr id="5" name="Pictur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572250" y="806486"/>
            <a:ext cx="5619750" cy="5483748"/>
          </a:xfrm>
          <a:prstGeom prst="rect">
            <a:avLst/>
          </a:prstGeom>
        </p:spPr>
      </p:pic>
    </p:spTree>
    <p:extLst>
      <p:ext uri="{BB962C8B-B14F-4D97-AF65-F5344CB8AC3E}">
        <p14:creationId xmlns:p14="http://schemas.microsoft.com/office/powerpoint/2010/main" xmlns="" val="99206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MODEL DESIGN</a:t>
            </a:r>
            <a:endParaRPr lang="en-IN" dirty="0"/>
          </a:p>
        </p:txBody>
      </p:sp>
      <p:sp>
        <p:nvSpPr>
          <p:cNvPr id="3" name="Content Placeholder 2"/>
          <p:cNvSpPr>
            <a:spLocks noGrp="1"/>
          </p:cNvSpPr>
          <p:nvPr>
            <p:ph idx="1"/>
          </p:nvPr>
        </p:nvSpPr>
        <p:spPr/>
        <p:txBody>
          <a:bodyPr>
            <a:normAutofit fontScale="77500" lnSpcReduction="20000"/>
          </a:bodyPr>
          <a:lstStyle/>
          <a:p>
            <a:r>
              <a:rPr lang="en-IN" dirty="0" smtClean="0"/>
              <a:t> </a:t>
            </a:r>
            <a:r>
              <a:rPr lang="en-IN" dirty="0"/>
              <a:t>All patients begin at the initial </a:t>
            </a:r>
            <a:r>
              <a:rPr lang="en-IN" dirty="0" smtClean="0"/>
              <a:t>node (pregnant </a:t>
            </a:r>
            <a:r>
              <a:rPr lang="en-IN" dirty="0"/>
              <a:t>with hypertension and trace/dipstick +1 urine protein). The model then assigns patients to one </a:t>
            </a:r>
            <a:r>
              <a:rPr lang="en-IN" dirty="0" smtClean="0"/>
              <a:t>of the </a:t>
            </a:r>
            <a:r>
              <a:rPr lang="en-IN" dirty="0"/>
              <a:t>comparator tests. The presence or absence of severe PE will determine the subsequent progression </a:t>
            </a:r>
            <a:r>
              <a:rPr lang="en-IN" dirty="0" smtClean="0"/>
              <a:t>of patients </a:t>
            </a:r>
            <a:r>
              <a:rPr lang="en-IN" dirty="0"/>
              <a:t>to the therapeutic pathway </a:t>
            </a:r>
            <a:r>
              <a:rPr lang="en-IN" dirty="0" smtClean="0"/>
              <a:t>. </a:t>
            </a:r>
            <a:r>
              <a:rPr lang="en-IN" dirty="0"/>
              <a:t>D</a:t>
            </a:r>
            <a:r>
              <a:rPr lang="en-IN" dirty="0" smtClean="0"/>
              <a:t>ifferences </a:t>
            </a:r>
            <a:r>
              <a:rPr lang="en-IN" dirty="0"/>
              <a:t>in pathways will be determined by the diagnostic accuracy (sensitivity and </a:t>
            </a:r>
            <a:r>
              <a:rPr lang="en-IN" dirty="0" smtClean="0"/>
              <a:t>specificity) collected </a:t>
            </a:r>
            <a:r>
              <a:rPr lang="en-IN" dirty="0"/>
              <a:t>in the clinical study </a:t>
            </a:r>
            <a:endParaRPr lang="en-IN" dirty="0" smtClean="0"/>
          </a:p>
          <a:p>
            <a:r>
              <a:rPr lang="en-IN" dirty="0"/>
              <a:t>All patients begin at the </a:t>
            </a:r>
            <a:r>
              <a:rPr lang="en-IN" dirty="0" smtClean="0"/>
              <a:t>initial node</a:t>
            </a:r>
            <a:r>
              <a:rPr lang="en-IN" dirty="0"/>
              <a:t>, according to the consequences of tests </a:t>
            </a:r>
            <a:r>
              <a:rPr lang="en-IN" dirty="0" smtClean="0"/>
              <a:t>- (</a:t>
            </a:r>
            <a:r>
              <a:rPr lang="en-IN" dirty="0"/>
              <a:t>severe PE, moderate PE or </a:t>
            </a:r>
            <a:r>
              <a:rPr lang="en-IN" dirty="0" smtClean="0"/>
              <a:t>gestational hypertension).</a:t>
            </a:r>
          </a:p>
          <a:p>
            <a:r>
              <a:rPr lang="en-IN" dirty="0" smtClean="0"/>
              <a:t> </a:t>
            </a:r>
            <a:r>
              <a:rPr lang="en-IN" dirty="0"/>
              <a:t>Subsequent progression determines the type of birth, maternal HDU/ICU admission as a</a:t>
            </a:r>
            <a:br>
              <a:rPr lang="en-IN" dirty="0"/>
            </a:br>
            <a:r>
              <a:rPr lang="en-IN" dirty="0"/>
              <a:t>result of PE and neonatal HDU/ICU. </a:t>
            </a:r>
            <a:endParaRPr lang="en-IN" dirty="0" smtClean="0"/>
          </a:p>
          <a:p>
            <a:r>
              <a:rPr lang="en-IN" dirty="0" smtClean="0"/>
              <a:t>Transition </a:t>
            </a:r>
            <a:r>
              <a:rPr lang="en-IN" dirty="0"/>
              <a:t>probabilities are derived from the NICE hypertension in pregnancy guideline </a:t>
            </a:r>
            <a:r>
              <a:rPr lang="en-IN" dirty="0" smtClean="0"/>
              <a:t>model</a:t>
            </a:r>
            <a:r>
              <a:rPr lang="en-IN" dirty="0"/>
              <a:t> </a:t>
            </a:r>
            <a:r>
              <a:rPr lang="en-IN" dirty="0" smtClean="0"/>
              <a:t> </a:t>
            </a:r>
            <a:r>
              <a:rPr lang="en-IN" dirty="0"/>
              <a:t>Patients accumulate cost of treatment up to the end of the pathway (</a:t>
            </a:r>
            <a:r>
              <a:rPr lang="en-IN" dirty="0" smtClean="0"/>
              <a:t>discharge from </a:t>
            </a:r>
            <a:r>
              <a:rPr lang="en-IN" dirty="0"/>
              <a:t>maternal ward/HDU/ICU/death). </a:t>
            </a:r>
            <a:endParaRPr lang="en-IN" dirty="0" smtClean="0"/>
          </a:p>
          <a:p>
            <a:r>
              <a:rPr lang="en-IN" dirty="0" smtClean="0"/>
              <a:t>The </a:t>
            </a:r>
            <a:r>
              <a:rPr lang="en-IN" dirty="0"/>
              <a:t>mean cost per patient is added to the intervention cost </a:t>
            </a:r>
            <a:r>
              <a:rPr lang="en-IN" dirty="0" smtClean="0"/>
              <a:t>and QALYs </a:t>
            </a:r>
            <a:r>
              <a:rPr lang="en-IN" dirty="0"/>
              <a:t>estimated based on maternal and neonatal mortality rates in PE or gestational hypertension </a:t>
            </a:r>
          </a:p>
        </p:txBody>
      </p:sp>
    </p:spTree>
    <p:extLst>
      <p:ext uri="{BB962C8B-B14F-4D97-AF65-F5344CB8AC3E}">
        <p14:creationId xmlns:p14="http://schemas.microsoft.com/office/powerpoint/2010/main" xmlns="" val="303663044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Are the recommendations valid? </a:t>
            </a:r>
          </a:p>
        </p:txBody>
      </p:sp>
      <p:sp>
        <p:nvSpPr>
          <p:cNvPr id="3" name="Content Placeholder 2"/>
          <p:cNvSpPr>
            <a:spLocks noGrp="1"/>
          </p:cNvSpPr>
          <p:nvPr>
            <p:ph idx="1"/>
          </p:nvPr>
        </p:nvSpPr>
        <p:spPr/>
        <p:txBody>
          <a:bodyPr/>
          <a:lstStyle/>
          <a:p>
            <a:r>
              <a:rPr lang="en-IN" dirty="0"/>
              <a:t>Did the recommendations consider all relevant patient groups, management options, and possible outcomes</a:t>
            </a:r>
            <a:r>
              <a:rPr lang="en-IN" dirty="0" smtClean="0"/>
              <a:t>?</a:t>
            </a:r>
          </a:p>
          <a:p>
            <a:endParaRPr lang="en-IN" dirty="0"/>
          </a:p>
          <a:p>
            <a:r>
              <a:rPr lang="en-IN" dirty="0" smtClean="0"/>
              <a:t>All relevant patients were included</a:t>
            </a:r>
          </a:p>
          <a:p>
            <a:r>
              <a:rPr lang="en-IN" dirty="0" smtClean="0"/>
              <a:t>Outcomes including cost analysis was considered</a:t>
            </a:r>
          </a:p>
          <a:p>
            <a:r>
              <a:rPr lang="en-IN" dirty="0" smtClean="0"/>
              <a:t>Management options were based on latest NICE guidelines</a:t>
            </a:r>
            <a:endParaRPr lang="en-IN" dirty="0"/>
          </a:p>
        </p:txBody>
      </p:sp>
    </p:spTree>
    <p:extLst>
      <p:ext uri="{BB962C8B-B14F-4D97-AF65-F5344CB8AC3E}">
        <p14:creationId xmlns:p14="http://schemas.microsoft.com/office/powerpoint/2010/main" xmlns="" val="18969262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t>Are there systematic reviews of evidence that estimate the relative impact of management options on relevant outcomes?</a:t>
            </a:r>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2945327" y="3897675"/>
            <a:ext cx="4137100" cy="2960325"/>
          </a:xfrm>
        </p:spPr>
      </p:pic>
      <p:pic>
        <p:nvPicPr>
          <p:cNvPr id="4" name="Picture 3"/>
          <p:cNvPicPr>
            <a:picLocks noChangeAspect="1"/>
          </p:cNvPicPr>
          <p:nvPr/>
        </p:nvPicPr>
        <p:blipFill>
          <a:blip r:embed="rId3" cstate="print"/>
          <a:stretch>
            <a:fillRect/>
          </a:stretch>
        </p:blipFill>
        <p:spPr>
          <a:xfrm>
            <a:off x="579549" y="1540104"/>
            <a:ext cx="9280779" cy="2357571"/>
          </a:xfrm>
          <a:prstGeom prst="rect">
            <a:avLst/>
          </a:prstGeom>
        </p:spPr>
      </p:pic>
    </p:spTree>
    <p:extLst>
      <p:ext uri="{BB962C8B-B14F-4D97-AF65-F5344CB8AC3E}">
        <p14:creationId xmlns:p14="http://schemas.microsoft.com/office/powerpoint/2010/main" xmlns="" val="158942574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Is there an appropriate specification of values and preferences associated with each of the outcomes? </a:t>
            </a:r>
          </a:p>
        </p:txBody>
      </p:sp>
      <p:sp>
        <p:nvSpPr>
          <p:cNvPr id="3" name="Content Placeholder 2"/>
          <p:cNvSpPr>
            <a:spLocks noGrp="1"/>
          </p:cNvSpPr>
          <p:nvPr>
            <p:ph idx="1"/>
          </p:nvPr>
        </p:nvSpPr>
        <p:spPr/>
        <p:txBody>
          <a:bodyPr/>
          <a:lstStyle/>
          <a:p>
            <a:r>
              <a:rPr lang="en-IN" dirty="0" smtClean="0"/>
              <a:t>Decision analysis model had objective protocols to follow</a:t>
            </a:r>
          </a:p>
          <a:p>
            <a:endParaRPr lang="en-IN" dirty="0"/>
          </a:p>
          <a:p>
            <a:r>
              <a:rPr lang="en-IN" dirty="0" smtClean="0"/>
              <a:t>Costs were taken from average expenditure data</a:t>
            </a:r>
          </a:p>
          <a:p>
            <a:endParaRPr lang="en-IN" dirty="0"/>
          </a:p>
          <a:p>
            <a:r>
              <a:rPr lang="en-IN" dirty="0"/>
              <a:t>Do the authors indicate the strength of their recommendations? </a:t>
            </a:r>
            <a:endParaRPr lang="en-IN" dirty="0" smtClean="0"/>
          </a:p>
          <a:p>
            <a:pPr marL="0" indent="0">
              <a:buNone/>
            </a:pPr>
            <a:r>
              <a:rPr lang="en-IN" dirty="0" smtClean="0"/>
              <a:t>No</a:t>
            </a:r>
            <a:endParaRPr lang="en-IN" dirty="0"/>
          </a:p>
        </p:txBody>
      </p:sp>
    </p:spTree>
    <p:extLst>
      <p:ext uri="{BB962C8B-B14F-4D97-AF65-F5344CB8AC3E}">
        <p14:creationId xmlns:p14="http://schemas.microsoft.com/office/powerpoint/2010/main" xmlns="" val="257667913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What are the results? </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007608" y="1988457"/>
            <a:ext cx="9545238" cy="4392499"/>
          </a:xfrm>
        </p:spPr>
      </p:pic>
    </p:spTree>
    <p:extLst>
      <p:ext uri="{BB962C8B-B14F-4D97-AF65-F5344CB8AC3E}">
        <p14:creationId xmlns:p14="http://schemas.microsoft.com/office/powerpoint/2010/main" xmlns="" val="239919563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Results - ICER</a:t>
            </a:r>
            <a:endParaRPr lang="en-IN"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121766" y="1625601"/>
            <a:ext cx="9133283" cy="4812620"/>
          </a:xfrm>
        </p:spPr>
      </p:pic>
    </p:spTree>
    <p:extLst>
      <p:ext uri="{BB962C8B-B14F-4D97-AF65-F5344CB8AC3E}">
        <p14:creationId xmlns:p14="http://schemas.microsoft.com/office/powerpoint/2010/main" xmlns="" val="225739901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What are the key recommendations?</a:t>
            </a:r>
          </a:p>
        </p:txBody>
      </p:sp>
      <p:sp>
        <p:nvSpPr>
          <p:cNvPr id="5" name="Content Placeholder 4"/>
          <p:cNvSpPr>
            <a:spLocks noGrp="1"/>
          </p:cNvSpPr>
          <p:nvPr>
            <p:ph idx="1"/>
          </p:nvPr>
        </p:nvSpPr>
        <p:spPr>
          <a:xfrm>
            <a:off x="1280160" y="2190749"/>
            <a:ext cx="9808754" cy="4667251"/>
          </a:xfrm>
        </p:spPr>
        <p:txBody>
          <a:bodyPr>
            <a:normAutofit/>
          </a:bodyPr>
          <a:lstStyle/>
          <a:p>
            <a:r>
              <a:rPr lang="en-IN" dirty="0"/>
              <a:t>Evidence would suggest that all proteinuria assessments should be performed by an initial </a:t>
            </a:r>
            <a:r>
              <a:rPr lang="en-IN" dirty="0" smtClean="0"/>
              <a:t>dipstick screening </a:t>
            </a:r>
            <a:r>
              <a:rPr lang="en-IN" dirty="0"/>
              <a:t>test read on an automated dipstick reader, and for all non-negative tests a SACR test </a:t>
            </a:r>
            <a:r>
              <a:rPr lang="en-IN" dirty="0" smtClean="0"/>
              <a:t>should be </a:t>
            </a:r>
            <a:r>
              <a:rPr lang="en-IN" dirty="0"/>
              <a:t>considered. In the absence of SACR being available, SPCR could be used as an alternative</a:t>
            </a:r>
            <a:r>
              <a:rPr lang="en-IN" dirty="0" smtClean="0"/>
              <a:t>.</a:t>
            </a:r>
          </a:p>
          <a:p>
            <a:r>
              <a:rPr lang="en-IN" dirty="0" smtClean="0"/>
              <a:t> </a:t>
            </a:r>
            <a:r>
              <a:rPr lang="en-IN" dirty="0"/>
              <a:t>Given the </a:t>
            </a:r>
            <a:r>
              <a:rPr lang="en-IN" dirty="0" err="1"/>
              <a:t>intermethod</a:t>
            </a:r>
            <a:r>
              <a:rPr lang="en-IN" dirty="0"/>
              <a:t>/laboratory variability of protein assays demonstrated, all ‘protein’ tests should </a:t>
            </a:r>
            <a:r>
              <a:rPr lang="en-IN" dirty="0" smtClean="0"/>
              <a:t>be viewed </a:t>
            </a:r>
            <a:r>
              <a:rPr lang="en-IN" dirty="0"/>
              <a:t>with extreme caution and consideration should be given to a urine albumin assay </a:t>
            </a:r>
            <a:r>
              <a:rPr lang="en-IN" dirty="0" smtClean="0"/>
              <a:t>being employed </a:t>
            </a:r>
            <a:r>
              <a:rPr lang="en-IN" dirty="0"/>
              <a:t>for future definitions</a:t>
            </a:r>
            <a:r>
              <a:rPr lang="en-IN" dirty="0" smtClean="0"/>
              <a:t>.</a:t>
            </a:r>
          </a:p>
          <a:p>
            <a:r>
              <a:rPr lang="en-IN" dirty="0" smtClean="0"/>
              <a:t> </a:t>
            </a:r>
            <a:r>
              <a:rPr lang="en-IN" dirty="0"/>
              <a:t>Clinically significant proteinuria should remain defined at a level of 8 mg/</a:t>
            </a:r>
            <a:r>
              <a:rPr lang="en-IN" dirty="0" err="1"/>
              <a:t>mmol</a:t>
            </a:r>
            <a:r>
              <a:rPr lang="en-IN" dirty="0"/>
              <a:t> measured by the </a:t>
            </a:r>
            <a:r>
              <a:rPr lang="en-IN" dirty="0" smtClean="0"/>
              <a:t>SACR test </a:t>
            </a:r>
            <a:r>
              <a:rPr lang="en-IN" dirty="0"/>
              <a:t>or 30 mg/</a:t>
            </a:r>
            <a:r>
              <a:rPr lang="en-IN" dirty="0" err="1"/>
              <a:t>mmol</a:t>
            </a:r>
            <a:r>
              <a:rPr lang="en-IN" dirty="0"/>
              <a:t> measured by the SPCR test</a:t>
            </a:r>
            <a:r>
              <a:rPr lang="en-IN" dirty="0" smtClean="0"/>
              <a:t>.</a:t>
            </a:r>
          </a:p>
          <a:p>
            <a:r>
              <a:rPr lang="en-IN" dirty="0" smtClean="0"/>
              <a:t> </a:t>
            </a:r>
            <a:r>
              <a:rPr lang="en-IN" dirty="0"/>
              <a:t>The evidence from this clinical study does not support the recommendation of 24-hour urine </a:t>
            </a:r>
            <a:r>
              <a:rPr lang="en-IN" dirty="0" smtClean="0"/>
              <a:t>sample collection </a:t>
            </a:r>
            <a:r>
              <a:rPr lang="en-IN" dirty="0"/>
              <a:t>in hypertensive </a:t>
            </a:r>
            <a:r>
              <a:rPr lang="en-IN" dirty="0" smtClean="0"/>
              <a:t>pregnant </a:t>
            </a:r>
            <a:r>
              <a:rPr lang="en-IN" dirty="0"/>
              <a:t>women. </a:t>
            </a:r>
            <a:endParaRPr lang="en-IN" dirty="0" smtClean="0"/>
          </a:p>
        </p:txBody>
      </p:sp>
    </p:spTree>
    <p:extLst>
      <p:ext uri="{BB962C8B-B14F-4D97-AF65-F5344CB8AC3E}">
        <p14:creationId xmlns:p14="http://schemas.microsoft.com/office/powerpoint/2010/main" xmlns="" val="836994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Will the recommendations help you in caring for your patients? </a:t>
            </a:r>
          </a:p>
        </p:txBody>
      </p:sp>
      <p:sp>
        <p:nvSpPr>
          <p:cNvPr id="3" name="Content Placeholder 2"/>
          <p:cNvSpPr>
            <a:spLocks noGrp="1"/>
          </p:cNvSpPr>
          <p:nvPr>
            <p:ph idx="1"/>
          </p:nvPr>
        </p:nvSpPr>
        <p:spPr>
          <a:xfrm>
            <a:off x="264160" y="2340652"/>
            <a:ext cx="9628632" cy="3986213"/>
          </a:xfrm>
        </p:spPr>
        <p:txBody>
          <a:bodyPr/>
          <a:lstStyle/>
          <a:p>
            <a:r>
              <a:rPr lang="en-IN" dirty="0"/>
              <a:t>Do the </a:t>
            </a:r>
            <a:r>
              <a:rPr lang="en-IN" dirty="0" smtClean="0"/>
              <a:t>recommendations</a:t>
            </a:r>
          </a:p>
          <a:p>
            <a:pPr marL="0" indent="0">
              <a:buNone/>
            </a:pPr>
            <a:r>
              <a:rPr lang="en-IN" dirty="0" smtClean="0"/>
              <a:t> </a:t>
            </a:r>
            <a:r>
              <a:rPr lang="en-IN" dirty="0"/>
              <a:t>make sense in </a:t>
            </a:r>
            <a:r>
              <a:rPr lang="en-IN" dirty="0" smtClean="0"/>
              <a:t>your</a:t>
            </a:r>
          </a:p>
          <a:p>
            <a:pPr marL="0" indent="0">
              <a:buNone/>
            </a:pPr>
            <a:r>
              <a:rPr lang="en-IN" dirty="0" smtClean="0"/>
              <a:t> </a:t>
            </a:r>
            <a:r>
              <a:rPr lang="en-IN" dirty="0"/>
              <a:t>practice </a:t>
            </a:r>
            <a:r>
              <a:rPr lang="en-IN" dirty="0" smtClean="0"/>
              <a:t>setting?</a:t>
            </a:r>
          </a:p>
          <a:p>
            <a:endParaRPr lang="en-IN" dirty="0"/>
          </a:p>
          <a:p>
            <a:r>
              <a:rPr lang="en-IN" dirty="0" smtClean="0"/>
              <a:t>Yes</a:t>
            </a:r>
          </a:p>
          <a:p>
            <a:r>
              <a:rPr lang="en-IN" dirty="0" smtClean="0"/>
              <a:t>Except for Racial  differences</a:t>
            </a:r>
          </a:p>
          <a:p>
            <a:r>
              <a:rPr lang="en-IN" dirty="0" smtClean="0"/>
              <a:t>Age – not given</a:t>
            </a:r>
            <a:endParaRPr lang="en-IN" dirty="0"/>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412570" y="1364344"/>
            <a:ext cx="7865662" cy="5474718"/>
          </a:xfrm>
          <a:prstGeom prst="rect">
            <a:avLst/>
          </a:prstGeom>
        </p:spPr>
      </p:pic>
    </p:spTree>
    <p:extLst>
      <p:ext uri="{BB962C8B-B14F-4D97-AF65-F5344CB8AC3E}">
        <p14:creationId xmlns:p14="http://schemas.microsoft.com/office/powerpoint/2010/main" xmlns="" val="24667208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659190" y="609190"/>
            <a:ext cx="8399210" cy="6248810"/>
          </a:xfrm>
        </p:spPr>
      </p:pic>
    </p:spTree>
    <p:extLst>
      <p:ext uri="{BB962C8B-B14F-4D97-AF65-F5344CB8AC3E}">
        <p14:creationId xmlns:p14="http://schemas.microsoft.com/office/powerpoint/2010/main" xmlns="" val="77613882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Thank You</a:t>
            </a:r>
            <a:endParaRPr lang="en-IN" dirty="0"/>
          </a:p>
        </p:txBody>
      </p:sp>
      <p:sp>
        <p:nvSpPr>
          <p:cNvPr id="3" name="Content Placeholder 2"/>
          <p:cNvSpPr>
            <a:spLocks noGrp="1"/>
          </p:cNvSpPr>
          <p:nvPr>
            <p:ph idx="1"/>
          </p:nvPr>
        </p:nvSpPr>
        <p:spPr/>
        <p:txBody>
          <a:bodyPr/>
          <a:lstStyle/>
          <a:p>
            <a:endParaRPr lang="en-IN"/>
          </a:p>
        </p:txBody>
      </p:sp>
    </p:spTree>
    <p:extLst>
      <p:ext uri="{BB962C8B-B14F-4D97-AF65-F5344CB8AC3E}">
        <p14:creationId xmlns:p14="http://schemas.microsoft.com/office/powerpoint/2010/main" xmlns="" val="267354075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theme1.xml><?xml version="1.0" encoding="utf-8"?>
<a:theme xmlns:a="http://schemas.openxmlformats.org/drawingml/2006/main" name="Educational subjects 16x9">
  <a:themeElements>
    <a:clrScheme name="Education">
      <a:dk1>
        <a:srgbClr val="3C4743"/>
      </a:dk1>
      <a:lt1>
        <a:srgbClr val="E5E6DA"/>
      </a:lt1>
      <a:dk2>
        <a:srgbClr val="000000"/>
      </a:dk2>
      <a:lt2>
        <a:srgbClr val="FFFFFF"/>
      </a:lt2>
      <a:accent1>
        <a:srgbClr val="DDC237"/>
      </a:accent1>
      <a:accent2>
        <a:srgbClr val="94A43E"/>
      </a:accent2>
      <a:accent3>
        <a:srgbClr val="6488A3"/>
      </a:accent3>
      <a:accent4>
        <a:srgbClr val="926E8F"/>
      </a:accent4>
      <a:accent5>
        <a:srgbClr val="96A1AA"/>
      </a:accent5>
      <a:accent6>
        <a:srgbClr val="A99E8A"/>
      </a:accent6>
      <a:hlink>
        <a:srgbClr val="6488A3"/>
      </a:hlink>
      <a:folHlink>
        <a:srgbClr val="926E8F"/>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TF00001127.potx" id="{6B18C398-4F76-4BDC-B8A4-D02A96E0AA82}" vid="{FBF1AC64-E511-41D2-AA23-0E693E79CD77}"/>
    </a:ext>
  </a:extLst>
</a:theme>
</file>

<file path=ppt/theme/theme2.xml><?xml version="1.0" encoding="utf-8"?>
<a:theme xmlns:a="http://schemas.openxmlformats.org/drawingml/2006/main" name="Office Theme">
  <a:themeElements>
    <a:clrScheme name="Education">
      <a:dk1>
        <a:srgbClr val="3C4743"/>
      </a:dk1>
      <a:lt1>
        <a:srgbClr val="E5E6DA"/>
      </a:lt1>
      <a:dk2>
        <a:srgbClr val="000000"/>
      </a:dk2>
      <a:lt2>
        <a:srgbClr val="FFFFFF"/>
      </a:lt2>
      <a:accent1>
        <a:srgbClr val="DDC237"/>
      </a:accent1>
      <a:accent2>
        <a:srgbClr val="94A43E"/>
      </a:accent2>
      <a:accent3>
        <a:srgbClr val="6488A3"/>
      </a:accent3>
      <a:accent4>
        <a:srgbClr val="926E8F"/>
      </a:accent4>
      <a:accent5>
        <a:srgbClr val="96A1AA"/>
      </a:accent5>
      <a:accent6>
        <a:srgbClr val="A99E8A"/>
      </a:accent6>
      <a:hlink>
        <a:srgbClr val="6488A3"/>
      </a:hlink>
      <a:folHlink>
        <a:srgbClr val="926E8F"/>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Education">
      <a:dk1>
        <a:srgbClr val="3C4743"/>
      </a:dk1>
      <a:lt1>
        <a:srgbClr val="E5E6DA"/>
      </a:lt1>
      <a:dk2>
        <a:srgbClr val="000000"/>
      </a:dk2>
      <a:lt2>
        <a:srgbClr val="FFFFFF"/>
      </a:lt2>
      <a:accent1>
        <a:srgbClr val="DDC237"/>
      </a:accent1>
      <a:accent2>
        <a:srgbClr val="94A43E"/>
      </a:accent2>
      <a:accent3>
        <a:srgbClr val="6488A3"/>
      </a:accent3>
      <a:accent4>
        <a:srgbClr val="926E8F"/>
      </a:accent4>
      <a:accent5>
        <a:srgbClr val="96A1AA"/>
      </a:accent5>
      <a:accent6>
        <a:srgbClr val="A99E8A"/>
      </a:accent6>
      <a:hlink>
        <a:srgbClr val="6488A3"/>
      </a:hlink>
      <a:folHlink>
        <a:srgbClr val="926E8F"/>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Educational subjects presentation, chalkboard illustrations design (widescreen)</Template>
  <TotalTime>445</TotalTime>
  <Words>803</Words>
  <Application>Microsoft Office PowerPoint</Application>
  <PresentationFormat>Custom</PresentationFormat>
  <Paragraphs>66</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Educational subjects 16x9</vt:lpstr>
      <vt:lpstr>CRITICAL ANALYSIS OF A DECISION ANALYTIC MODEL</vt:lpstr>
      <vt:lpstr>Slide 2</vt:lpstr>
      <vt:lpstr>Background</vt:lpstr>
      <vt:lpstr>Study Design</vt:lpstr>
      <vt:lpstr>STUDY DESIGN – PRIMARY OBJECTIVE</vt:lpstr>
      <vt:lpstr>STUDY DESIGN – SECONDARY OBJECTIVES</vt:lpstr>
      <vt:lpstr>INCLUSION CRITERIA</vt:lpstr>
      <vt:lpstr>Slide 8</vt:lpstr>
      <vt:lpstr>DIAGNOSTIC ACCURACY - RESULTS</vt:lpstr>
      <vt:lpstr>DIAGNOSTIC ACCURACY - RESULTS</vt:lpstr>
      <vt:lpstr>Slide 11</vt:lpstr>
      <vt:lpstr>DECISION ANALYTIC MODEL</vt:lpstr>
      <vt:lpstr>Slide 13</vt:lpstr>
      <vt:lpstr>Slide 14</vt:lpstr>
      <vt:lpstr>Slide 15</vt:lpstr>
      <vt:lpstr>MODEL DESIGN</vt:lpstr>
      <vt:lpstr>Are the recommendations valid? </vt:lpstr>
      <vt:lpstr>Are there systematic reviews of evidence that estimate the relative impact of management options on relevant outcomes?</vt:lpstr>
      <vt:lpstr>Is there an appropriate specification of values and preferences associated with each of the outcomes? </vt:lpstr>
      <vt:lpstr>What are the results? </vt:lpstr>
      <vt:lpstr>Results - ICER</vt:lpstr>
      <vt:lpstr>What are the key recommendations?</vt:lpstr>
      <vt:lpstr>Will the recommendations help you in caring for your patients? </vt:lpstr>
      <vt:lpstr>Slide 24</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CRITICAL ANALYSIS OF A DECISION ANALYTIC MODEL</dc:title>
  <dc:creator>Jasper</dc:creator>
  <cp:lastModifiedBy>Vignesh Kumar C</cp:lastModifiedBy>
  <cp:revision>14</cp:revision>
  <dcterms:created xsi:type="dcterms:W3CDTF">2019-01-28T04:31:48Z</dcterms:created>
  <dcterms:modified xsi:type="dcterms:W3CDTF">2019-03-12T19:22:26Z</dcterms:modified>
</cp:coreProperties>
</file>