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70" r:id="rId3"/>
    <p:sldId id="258" r:id="rId4"/>
    <p:sldId id="273" r:id="rId5"/>
    <p:sldId id="272" r:id="rId6"/>
    <p:sldId id="271" r:id="rId7"/>
    <p:sldId id="275" r:id="rId8"/>
    <p:sldId id="274" r:id="rId9"/>
    <p:sldId id="259" r:id="rId10"/>
    <p:sldId id="260" r:id="rId11"/>
    <p:sldId id="261" r:id="rId12"/>
    <p:sldId id="262" r:id="rId13"/>
    <p:sldId id="263" r:id="rId14"/>
    <p:sldId id="264" r:id="rId15"/>
    <p:sldId id="265" r:id="rId16"/>
    <p:sldId id="268" r:id="rId17"/>
    <p:sldId id="269" r:id="rId18"/>
    <p:sldId id="279" r:id="rId19"/>
    <p:sldId id="276" r:id="rId20"/>
    <p:sldId id="266" r:id="rId21"/>
    <p:sldId id="26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89861" autoAdjust="0"/>
  </p:normalViewPr>
  <p:slideViewPr>
    <p:cSldViewPr snapToGrid="0">
      <p:cViewPr>
        <p:scale>
          <a:sx n="41" d="100"/>
          <a:sy n="41" d="100"/>
        </p:scale>
        <p:origin x="186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C3C0CC-50F4-4C30-910D-72826EC7CAC5}" type="datetimeFigureOut">
              <a:rPr lang="en-US" smtClean="0"/>
              <a:t>20-Jan-19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6A16D-F911-43B3-A5AF-16A01B541B6D}" type="slidenum">
              <a:rPr lang="en-US" smtClean="0"/>
              <a:t>‹#›</a:t>
            </a:fld>
            <a:endParaRPr lang="en-US"/>
          </a:p>
        </p:txBody>
      </p:sp>
    </p:spTree>
    <p:extLst>
      <p:ext uri="{BB962C8B-B14F-4D97-AF65-F5344CB8AC3E}">
        <p14:creationId xmlns:p14="http://schemas.microsoft.com/office/powerpoint/2010/main" val="372753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Background—The largest-ever outbreak of Ebola virus disease (EVD), ongoing in West Africa since late 2013, has led to export of cases to Europe and North America. Clinicians encountering ill travelers arriving from countries with widespread Ebola virus transmission must be aware of alternate diagnoses associated with fever and other nonspecific symptoms.</a:t>
            </a:r>
          </a:p>
        </p:txBody>
      </p:sp>
      <p:sp>
        <p:nvSpPr>
          <p:cNvPr id="4" name="Slide Number Placeholder 3"/>
          <p:cNvSpPr>
            <a:spLocks noGrp="1"/>
          </p:cNvSpPr>
          <p:nvPr>
            <p:ph type="sldNum" sz="quarter" idx="5"/>
          </p:nvPr>
        </p:nvSpPr>
        <p:spPr/>
        <p:txBody>
          <a:bodyPr/>
          <a:lstStyle/>
          <a:p>
            <a:fld id="{4966A16D-F911-43B3-A5AF-16A01B541B6D}" type="slidenum">
              <a:rPr lang="en-US" smtClean="0"/>
              <a:t>2</a:t>
            </a:fld>
            <a:endParaRPr lang="en-US"/>
          </a:p>
        </p:txBody>
      </p:sp>
    </p:spTree>
    <p:extLst>
      <p:ext uri="{BB962C8B-B14F-4D97-AF65-F5344CB8AC3E}">
        <p14:creationId xmlns:p14="http://schemas.microsoft.com/office/powerpoint/2010/main" val="1381373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included only patients with a probable or confirmed final diagnosis (specific etiologic or syndromic diagnosis as described earlier) and a presenting chief symptom other than asymptomatic screening (Figure).</a:t>
            </a:r>
          </a:p>
          <a:p>
            <a:r>
              <a:rPr lang="en-US" dirty="0" err="1"/>
              <a:t>GeoSentinel</a:t>
            </a:r>
            <a:r>
              <a:rPr lang="en-US" dirty="0"/>
              <a:t> is an epidemiologic surveillance system that is not designed to capture</a:t>
            </a:r>
          </a:p>
          <a:p>
            <a:r>
              <a:rPr lang="en-US" dirty="0"/>
              <a:t>comprehensive and objective clinical and laboratory details</a:t>
            </a:r>
          </a:p>
        </p:txBody>
      </p:sp>
      <p:sp>
        <p:nvSpPr>
          <p:cNvPr id="4" name="Slide Number Placeholder 3"/>
          <p:cNvSpPr>
            <a:spLocks noGrp="1"/>
          </p:cNvSpPr>
          <p:nvPr>
            <p:ph type="sldNum" sz="quarter" idx="5"/>
          </p:nvPr>
        </p:nvSpPr>
        <p:spPr/>
        <p:txBody>
          <a:bodyPr/>
          <a:lstStyle/>
          <a:p>
            <a:fld id="{4966A16D-F911-43B3-A5AF-16A01B541B6D}" type="slidenum">
              <a:rPr lang="en-US" smtClean="0"/>
              <a:t>6</a:t>
            </a:fld>
            <a:endParaRPr lang="en-US"/>
          </a:p>
        </p:txBody>
      </p:sp>
    </p:spTree>
    <p:extLst>
      <p:ext uri="{BB962C8B-B14F-4D97-AF65-F5344CB8AC3E}">
        <p14:creationId xmlns:p14="http://schemas.microsoft.com/office/powerpoint/2010/main" val="2786680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66A16D-F911-43B3-A5AF-16A01B541B6D}" type="slidenum">
              <a:rPr lang="en-US" smtClean="0"/>
              <a:t>7</a:t>
            </a:fld>
            <a:endParaRPr lang="en-US"/>
          </a:p>
        </p:txBody>
      </p:sp>
    </p:spTree>
    <p:extLst>
      <p:ext uri="{BB962C8B-B14F-4D97-AF65-F5344CB8AC3E}">
        <p14:creationId xmlns:p14="http://schemas.microsoft.com/office/powerpoint/2010/main" val="4071402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Physicians at the sites determine the final diagnoses and diagnostic codes, which are selected from a standardized list of 522 diagnostic entities, some of which are etiologic (such as Streptococcus pneumoniae) and others of which are syndromic (such as cough).</a:t>
            </a:r>
          </a:p>
        </p:txBody>
      </p:sp>
      <p:sp>
        <p:nvSpPr>
          <p:cNvPr id="4" name="Slide Number Placeholder 3"/>
          <p:cNvSpPr>
            <a:spLocks noGrp="1"/>
          </p:cNvSpPr>
          <p:nvPr>
            <p:ph type="sldNum" sz="quarter" idx="5"/>
          </p:nvPr>
        </p:nvSpPr>
        <p:spPr/>
        <p:txBody>
          <a:bodyPr/>
          <a:lstStyle/>
          <a:p>
            <a:fld id="{4966A16D-F911-43B3-A5AF-16A01B541B6D}" type="slidenum">
              <a:rPr lang="en-US" smtClean="0"/>
              <a:t>12</a:t>
            </a:fld>
            <a:endParaRPr lang="en-US"/>
          </a:p>
        </p:txBody>
      </p:sp>
    </p:spTree>
    <p:extLst>
      <p:ext uri="{BB962C8B-B14F-4D97-AF65-F5344CB8AC3E}">
        <p14:creationId xmlns:p14="http://schemas.microsoft.com/office/powerpoint/2010/main" val="26932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3938653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90793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2081467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7FC9ED-8826-4C28-81BA-E21D4A7B5E94}" type="datetimeFigureOut">
              <a:rPr lang="en-US" smtClean="0"/>
              <a:t>20-Jan-19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266185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7FC9ED-8826-4C28-81BA-E21D4A7B5E94}" type="datetimeFigureOut">
              <a:rPr lang="en-US" smtClean="0"/>
              <a:t>20-Jan-19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4269543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7FC9ED-8826-4C28-81BA-E21D4A7B5E94}" type="datetimeFigureOut">
              <a:rPr lang="en-US" smtClean="0"/>
              <a:t>20-Jan-19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2582972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7FC9ED-8826-4C28-81BA-E21D4A7B5E94}" type="datetimeFigureOut">
              <a:rPr lang="en-US" smtClean="0"/>
              <a:t>20-Jan-19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1031644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7FC9ED-8826-4C28-81BA-E21D4A7B5E94}" type="datetimeFigureOut">
              <a:rPr lang="en-US" smtClean="0"/>
              <a:t>20-Jan-19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38300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57FC9ED-8826-4C28-81BA-E21D4A7B5E94}" type="datetimeFigureOut">
              <a:rPr lang="en-US" smtClean="0"/>
              <a:t>20-Jan-19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789718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1497051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29725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3176639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33126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3014042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1669877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7FC9ED-8826-4C28-81BA-E21D4A7B5E94}" type="datetimeFigureOut">
              <a:rPr lang="en-US" smtClean="0"/>
              <a:t>20-Jan-19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70756-391E-4C6A-A240-036ED572EE9A}" type="slidenum">
              <a:rPr lang="en-US" smtClean="0"/>
              <a:t>‹#›</a:t>
            </a:fld>
            <a:endParaRPr lang="en-US"/>
          </a:p>
        </p:txBody>
      </p:sp>
    </p:spTree>
    <p:extLst>
      <p:ext uri="{BB962C8B-B14F-4D97-AF65-F5344CB8AC3E}">
        <p14:creationId xmlns:p14="http://schemas.microsoft.com/office/powerpoint/2010/main" val="3749388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7FC9ED-8826-4C28-81BA-E21D4A7B5E94}" type="datetimeFigureOut">
              <a:rPr lang="en-US" smtClean="0"/>
              <a:t>20-Jan-19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3E70756-391E-4C6A-A240-036ED572EE9A}" type="slidenum">
              <a:rPr lang="en-US" smtClean="0"/>
              <a:t>‹#›</a:t>
            </a:fld>
            <a:endParaRPr lang="en-US"/>
          </a:p>
        </p:txBody>
      </p:sp>
    </p:spTree>
    <p:extLst>
      <p:ext uri="{BB962C8B-B14F-4D97-AF65-F5344CB8AC3E}">
        <p14:creationId xmlns:p14="http://schemas.microsoft.com/office/powerpoint/2010/main" val="42424452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017E-6247-4D22-9BDD-770CDA68CD7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90C0A81-1AEF-4B87-801F-6421C713DD17}"/>
              </a:ext>
            </a:extLst>
          </p:cNvPr>
          <p:cNvSpPr>
            <a:spLocks noGrp="1"/>
          </p:cNvSpPr>
          <p:nvPr>
            <p:ph type="subTitle" idx="1"/>
          </p:nvPr>
        </p:nvSpPr>
        <p:spPr>
          <a:xfrm>
            <a:off x="1375312" y="4487228"/>
            <a:ext cx="9144000" cy="1655762"/>
          </a:xfrm>
        </p:spPr>
        <p:txBody>
          <a:bodyPr/>
          <a:lstStyle/>
          <a:p>
            <a:r>
              <a:rPr lang="en-US" dirty="0"/>
              <a:t>Ann Intern Med. Author manuscript; available in PMC 2016 June 02</a:t>
            </a:r>
          </a:p>
          <a:p>
            <a:endParaRPr lang="en-US" dirty="0"/>
          </a:p>
          <a:p>
            <a:r>
              <a:rPr lang="en-US" dirty="0"/>
              <a:t>CEU- 21-Jan 2019</a:t>
            </a:r>
          </a:p>
        </p:txBody>
      </p:sp>
      <p:pic>
        <p:nvPicPr>
          <p:cNvPr id="5" name="Picture 4">
            <a:extLst>
              <a:ext uri="{FF2B5EF4-FFF2-40B4-BE49-F238E27FC236}">
                <a16:creationId xmlns:a16="http://schemas.microsoft.com/office/drawing/2014/main" id="{E4743721-6CD5-4611-8E12-C2904D2DA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688" y="715010"/>
            <a:ext cx="8030696" cy="3486637"/>
          </a:xfrm>
          <a:prstGeom prst="rect">
            <a:avLst/>
          </a:prstGeom>
        </p:spPr>
      </p:pic>
    </p:spTree>
    <p:extLst>
      <p:ext uri="{BB962C8B-B14F-4D97-AF65-F5344CB8AC3E}">
        <p14:creationId xmlns:p14="http://schemas.microsoft.com/office/powerpoint/2010/main" val="3702569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C0734-9265-4D66-864E-AB5622AD7F6E}"/>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685CCAE-FE7C-400C-BC05-E11C8C6F4AFB}"/>
              </a:ext>
            </a:extLst>
          </p:cNvPr>
          <p:cNvSpPr>
            <a:spLocks noGrp="1"/>
          </p:cNvSpPr>
          <p:nvPr>
            <p:ph idx="1"/>
          </p:nvPr>
        </p:nvSpPr>
        <p:spPr/>
        <p:txBody>
          <a:bodyPr/>
          <a:lstStyle/>
          <a:p>
            <a:r>
              <a:rPr lang="en-US" dirty="0"/>
              <a:t>The largest-ever outbreak of Ebola virus disease (EVD), ongoing in West Africa since late 2013, has led to export of cases to Europe and North America. </a:t>
            </a:r>
          </a:p>
          <a:p>
            <a:endParaRPr lang="en-US" dirty="0"/>
          </a:p>
          <a:p>
            <a:r>
              <a:rPr lang="en-US" dirty="0"/>
              <a:t>Clinicians encountering ill travelers arriving from countries with widespread Ebola virus transmission must be aware of alternate diagnoses associated with fever and other nonspecific symptoms.</a:t>
            </a:r>
          </a:p>
        </p:txBody>
      </p:sp>
    </p:spTree>
    <p:extLst>
      <p:ext uri="{BB962C8B-B14F-4D97-AF65-F5344CB8AC3E}">
        <p14:creationId xmlns:p14="http://schemas.microsoft.com/office/powerpoint/2010/main" val="89750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061E0-BA39-4D16-9CAC-23877564EE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9E770A-E904-46CB-AAD2-F81EA347B64F}"/>
              </a:ext>
            </a:extLst>
          </p:cNvPr>
          <p:cNvSpPr>
            <a:spLocks noGrp="1"/>
          </p:cNvSpPr>
          <p:nvPr>
            <p:ph idx="1"/>
          </p:nvPr>
        </p:nvSpPr>
        <p:spPr/>
        <p:txBody>
          <a:bodyPr/>
          <a:lstStyle/>
          <a:p>
            <a:r>
              <a:rPr lang="en-US" dirty="0"/>
              <a:t>Patients- Ill returned travelers and new immigrants from Sierra Leone, Liberia, or Guinea.</a:t>
            </a:r>
          </a:p>
          <a:p>
            <a:endParaRPr lang="en-US" dirty="0"/>
          </a:p>
          <a:p>
            <a:r>
              <a:rPr lang="en-US" dirty="0"/>
              <a:t>Cross sectional design- To define the </a:t>
            </a:r>
            <a:r>
              <a:rPr lang="en-US" dirty="0">
                <a:solidFill>
                  <a:srgbClr val="FF0000"/>
                </a:solidFill>
              </a:rPr>
              <a:t>spectrum of illness</a:t>
            </a:r>
            <a:r>
              <a:rPr lang="en-US" dirty="0"/>
              <a:t> observed in persons returning from areas of West Africa where EVD transmission has been widespread;  from </a:t>
            </a:r>
            <a:r>
              <a:rPr lang="en-US" dirty="0" err="1"/>
              <a:t>GeoSentinel</a:t>
            </a:r>
            <a:r>
              <a:rPr lang="en-US" dirty="0"/>
              <a:t>  epidemiologic surveillance system .</a:t>
            </a:r>
          </a:p>
          <a:p>
            <a:pPr marL="0" indent="0">
              <a:buNone/>
            </a:pPr>
            <a:endParaRPr lang="en-US" dirty="0"/>
          </a:p>
          <a:p>
            <a:r>
              <a:rPr lang="en-US" dirty="0"/>
              <a:t>September 2009 and August 2014.</a:t>
            </a:r>
          </a:p>
          <a:p>
            <a:endParaRPr lang="en-US" dirty="0"/>
          </a:p>
          <a:p>
            <a:endParaRPr lang="en-US" dirty="0"/>
          </a:p>
        </p:txBody>
      </p:sp>
    </p:spTree>
    <p:extLst>
      <p:ext uri="{BB962C8B-B14F-4D97-AF65-F5344CB8AC3E}">
        <p14:creationId xmlns:p14="http://schemas.microsoft.com/office/powerpoint/2010/main" val="1543612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66A56-7915-446A-81EC-1B513333F6C3}"/>
              </a:ext>
            </a:extLst>
          </p:cNvPr>
          <p:cNvSpPr>
            <a:spLocks noGrp="1"/>
          </p:cNvSpPr>
          <p:nvPr>
            <p:ph type="title"/>
          </p:nvPr>
        </p:nvSpPr>
        <p:spPr/>
        <p:txBody>
          <a:bodyPr>
            <a:normAutofit fontScale="90000"/>
          </a:bodyPr>
          <a:lstStyle/>
          <a:p>
            <a:r>
              <a:rPr lang="en-US" dirty="0"/>
              <a:t>Did the study patients represent the full spectrum of those with this clinical problem?</a:t>
            </a:r>
          </a:p>
        </p:txBody>
      </p:sp>
      <p:sp>
        <p:nvSpPr>
          <p:cNvPr id="3" name="Content Placeholder 2">
            <a:extLst>
              <a:ext uri="{FF2B5EF4-FFF2-40B4-BE49-F238E27FC236}">
                <a16:creationId xmlns:a16="http://schemas.microsoft.com/office/drawing/2014/main" id="{CD7829BB-EBF2-492F-AFEE-89986BD3EA3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3501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7DC95-786B-4316-8675-CBEAE19294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DD4DA7-F05C-4EBC-A9FF-FFD902FC8355}"/>
              </a:ext>
            </a:extLst>
          </p:cNvPr>
          <p:cNvSpPr>
            <a:spLocks noGrp="1"/>
          </p:cNvSpPr>
          <p:nvPr>
            <p:ph idx="1"/>
          </p:nvPr>
        </p:nvSpPr>
        <p:spPr/>
        <p:txBody>
          <a:bodyPr/>
          <a:lstStyle/>
          <a:p>
            <a:r>
              <a:rPr lang="en-US" dirty="0"/>
              <a:t>Were study patients recruited consecutively from the clinical settings? </a:t>
            </a:r>
          </a:p>
          <a:p>
            <a:r>
              <a:rPr lang="en-US" dirty="0"/>
              <a:t>No, only the patient with a probable and confirmed diagnosis was included in the analysis.</a:t>
            </a:r>
          </a:p>
          <a:p>
            <a:pPr marL="0" indent="0">
              <a:buNone/>
            </a:pPr>
            <a:endParaRPr lang="en-US" dirty="0"/>
          </a:p>
          <a:p>
            <a:r>
              <a:rPr lang="en-US" dirty="0"/>
              <a:t>Did the study patients exhibit the full clinical spectrum of this presenting problem?</a:t>
            </a:r>
          </a:p>
          <a:p>
            <a:r>
              <a:rPr lang="en-US" dirty="0"/>
              <a:t>No</a:t>
            </a:r>
          </a:p>
        </p:txBody>
      </p:sp>
    </p:spTree>
    <p:extLst>
      <p:ext uri="{BB962C8B-B14F-4D97-AF65-F5344CB8AC3E}">
        <p14:creationId xmlns:p14="http://schemas.microsoft.com/office/powerpoint/2010/main" val="2665509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D5AE-C751-4EA5-A822-FA85F1B690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F44493-4CA7-4BA0-BC50-8E7A4F9C198A}"/>
              </a:ext>
            </a:extLst>
          </p:cNvPr>
          <p:cNvSpPr>
            <a:spLocks noGrp="1"/>
          </p:cNvSpPr>
          <p:nvPr>
            <p:ph idx="1"/>
          </p:nvPr>
        </p:nvSpPr>
        <p:spPr/>
        <p:txBody>
          <a:bodyPr>
            <a:normAutofit/>
          </a:bodyPr>
          <a:lstStyle/>
          <a:p>
            <a:r>
              <a:rPr lang="en-US" dirty="0"/>
              <a:t>Did the investigators define the clinical problem clearly?</a:t>
            </a:r>
          </a:p>
          <a:p>
            <a:endParaRPr lang="en-US" dirty="0"/>
          </a:p>
          <a:p>
            <a:r>
              <a:rPr lang="en-US" dirty="0"/>
              <a:t>No.</a:t>
            </a:r>
          </a:p>
          <a:p>
            <a:r>
              <a:rPr lang="en-US" dirty="0"/>
              <a:t>No specific symptoms mentioned, a generalized term Illness was used and only patient with diagnosis/probable diagnosis was included.</a:t>
            </a:r>
          </a:p>
          <a:p>
            <a:endParaRPr lang="en-US" dirty="0"/>
          </a:p>
        </p:txBody>
      </p:sp>
    </p:spTree>
    <p:extLst>
      <p:ext uri="{BB962C8B-B14F-4D97-AF65-F5344CB8AC3E}">
        <p14:creationId xmlns:p14="http://schemas.microsoft.com/office/powerpoint/2010/main" val="1852691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929C0-60D3-44BA-B55E-85C827BC117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7E0E92F-C03E-4D54-AEAD-BB334E9C09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52652" y="0"/>
            <a:ext cx="4569117" cy="6997887"/>
          </a:xfrm>
        </p:spPr>
      </p:pic>
    </p:spTree>
    <p:extLst>
      <p:ext uri="{BB962C8B-B14F-4D97-AF65-F5344CB8AC3E}">
        <p14:creationId xmlns:p14="http://schemas.microsoft.com/office/powerpoint/2010/main" val="3602423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309AA-EA7E-4E6E-9094-5FF39EFC09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BD03FB-4395-4463-B2A8-678E63CA6E25}"/>
              </a:ext>
            </a:extLst>
          </p:cNvPr>
          <p:cNvSpPr>
            <a:spLocks noGrp="1"/>
          </p:cNvSpPr>
          <p:nvPr>
            <p:ph idx="1"/>
          </p:nvPr>
        </p:nvSpPr>
        <p:spPr/>
        <p:txBody>
          <a:bodyPr/>
          <a:lstStyle/>
          <a:p>
            <a:r>
              <a:rPr lang="en-US" dirty="0"/>
              <a:t>Were study patients collected from all relevant clinical settings? </a:t>
            </a:r>
          </a:p>
          <a:p>
            <a:endParaRPr lang="en-US" dirty="0"/>
          </a:p>
          <a:p>
            <a:r>
              <a:rPr lang="en-US" dirty="0"/>
              <a:t>NO </a:t>
            </a:r>
          </a:p>
          <a:p>
            <a:r>
              <a:rPr lang="en-US" dirty="0"/>
              <a:t>57 travel or tropical medicine clinics in 25 countries</a:t>
            </a:r>
          </a:p>
          <a:p>
            <a:r>
              <a:rPr lang="en-US" dirty="0"/>
              <a:t>Data collected by specialist clinics may not be representative of all ill returned travelers</a:t>
            </a:r>
          </a:p>
          <a:p>
            <a:endParaRPr lang="en-US" dirty="0"/>
          </a:p>
        </p:txBody>
      </p:sp>
    </p:spTree>
    <p:extLst>
      <p:ext uri="{BB962C8B-B14F-4D97-AF65-F5344CB8AC3E}">
        <p14:creationId xmlns:p14="http://schemas.microsoft.com/office/powerpoint/2010/main" val="301694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900DB-9CBE-4736-8216-61A9FC60A1FC}"/>
              </a:ext>
            </a:extLst>
          </p:cNvPr>
          <p:cNvSpPr>
            <a:spLocks noGrp="1"/>
          </p:cNvSpPr>
          <p:nvPr>
            <p:ph type="title"/>
          </p:nvPr>
        </p:nvSpPr>
        <p:spPr/>
        <p:txBody>
          <a:bodyPr/>
          <a:lstStyle/>
          <a:p>
            <a:r>
              <a:rPr lang="en-US" dirty="0"/>
              <a:t>Was the diagnostic evaluation definitive?</a:t>
            </a:r>
          </a:p>
        </p:txBody>
      </p:sp>
      <p:sp>
        <p:nvSpPr>
          <p:cNvPr id="3" name="Content Placeholder 2">
            <a:extLst>
              <a:ext uri="{FF2B5EF4-FFF2-40B4-BE49-F238E27FC236}">
                <a16:creationId xmlns:a16="http://schemas.microsoft.com/office/drawing/2014/main" id="{667EF09F-A1A0-4D6E-8592-CB4209614A2F}"/>
              </a:ext>
            </a:extLst>
          </p:cNvPr>
          <p:cNvSpPr>
            <a:spLocks noGrp="1"/>
          </p:cNvSpPr>
          <p:nvPr>
            <p:ph idx="1"/>
          </p:nvPr>
        </p:nvSpPr>
        <p:spPr/>
        <p:txBody>
          <a:bodyPr/>
          <a:lstStyle/>
          <a:p>
            <a:r>
              <a:rPr lang="en-US" dirty="0"/>
              <a:t>NO data on the same.</a:t>
            </a:r>
          </a:p>
        </p:txBody>
      </p:sp>
    </p:spTree>
    <p:extLst>
      <p:ext uri="{BB962C8B-B14F-4D97-AF65-F5344CB8AC3E}">
        <p14:creationId xmlns:p14="http://schemas.microsoft.com/office/powerpoint/2010/main" val="24317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59490-C884-45BF-8B37-D5ACB08B60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EABC86-EEF7-4573-B0FB-E786661429BF}"/>
              </a:ext>
            </a:extLst>
          </p:cNvPr>
          <p:cNvSpPr>
            <a:spLocks noGrp="1"/>
          </p:cNvSpPr>
          <p:nvPr>
            <p:ph idx="1"/>
          </p:nvPr>
        </p:nvSpPr>
        <p:spPr/>
        <p:txBody>
          <a:bodyPr/>
          <a:lstStyle/>
          <a:p>
            <a:r>
              <a:rPr lang="en-US" dirty="0"/>
              <a:t>Was the diagnostic evaluation sufficiently comprehensive?</a:t>
            </a:r>
          </a:p>
          <a:p>
            <a:endParaRPr lang="en-US" dirty="0"/>
          </a:p>
          <a:p>
            <a:r>
              <a:rPr lang="en-US" dirty="0"/>
              <a:t>No data available.</a:t>
            </a:r>
          </a:p>
        </p:txBody>
      </p:sp>
    </p:spTree>
    <p:extLst>
      <p:ext uri="{BB962C8B-B14F-4D97-AF65-F5344CB8AC3E}">
        <p14:creationId xmlns:p14="http://schemas.microsoft.com/office/powerpoint/2010/main" val="1518438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6DCC-DBC7-4AC0-B9CE-056CA2FC5A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C58E2F-993B-45E3-9D62-F27A5EDA4D25}"/>
              </a:ext>
            </a:extLst>
          </p:cNvPr>
          <p:cNvSpPr>
            <a:spLocks noGrp="1"/>
          </p:cNvSpPr>
          <p:nvPr>
            <p:ph idx="1"/>
          </p:nvPr>
        </p:nvSpPr>
        <p:spPr/>
        <p:txBody>
          <a:bodyPr/>
          <a:lstStyle/>
          <a:p>
            <a:r>
              <a:rPr lang="en-US" dirty="0"/>
              <a:t>Was the diagnostic evaluation consistently applied to all patients?</a:t>
            </a:r>
          </a:p>
          <a:p>
            <a:endParaRPr lang="en-US" dirty="0"/>
          </a:p>
          <a:p>
            <a:r>
              <a:rPr lang="en-US" dirty="0"/>
              <a:t>Not mentioned </a:t>
            </a:r>
          </a:p>
        </p:txBody>
      </p:sp>
    </p:spTree>
    <p:extLst>
      <p:ext uri="{BB962C8B-B14F-4D97-AF65-F5344CB8AC3E}">
        <p14:creationId xmlns:p14="http://schemas.microsoft.com/office/powerpoint/2010/main" val="927941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9B48-E075-4275-A5D8-C95670F15F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D9B5E6-2E59-4002-B86E-48826607017E}"/>
              </a:ext>
            </a:extLst>
          </p:cNvPr>
          <p:cNvSpPr>
            <a:spLocks noGrp="1"/>
          </p:cNvSpPr>
          <p:nvPr>
            <p:ph idx="1"/>
          </p:nvPr>
        </p:nvSpPr>
        <p:spPr/>
        <p:txBody>
          <a:bodyPr/>
          <a:lstStyle/>
          <a:p>
            <a:r>
              <a:rPr lang="en-US" dirty="0"/>
              <a:t>Were the diagnostic labels assigned reproducibly? </a:t>
            </a:r>
          </a:p>
          <a:p>
            <a:endParaRPr lang="en-US" dirty="0"/>
          </a:p>
          <a:p>
            <a:r>
              <a:rPr lang="en-US" dirty="0"/>
              <a:t>Yes </a:t>
            </a:r>
          </a:p>
          <a:p>
            <a:endParaRPr lang="en-US" dirty="0"/>
          </a:p>
          <a:p>
            <a:r>
              <a:rPr lang="en-US" dirty="0"/>
              <a:t>Physicians at the sites determine the final diagnoses and diagnostic codes, which are selected from a standardized list of 522 diagnostic entities</a:t>
            </a:r>
          </a:p>
        </p:txBody>
      </p:sp>
    </p:spTree>
    <p:extLst>
      <p:ext uri="{BB962C8B-B14F-4D97-AF65-F5344CB8AC3E}">
        <p14:creationId xmlns:p14="http://schemas.microsoft.com/office/powerpoint/2010/main" val="850387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519A-BFEF-41D4-ACAC-26F6D62197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D77FF6-5C63-4F1F-B794-E5847DECBE85}"/>
              </a:ext>
            </a:extLst>
          </p:cNvPr>
          <p:cNvSpPr>
            <a:spLocks noGrp="1"/>
          </p:cNvSpPr>
          <p:nvPr>
            <p:ph idx="1"/>
          </p:nvPr>
        </p:nvSpPr>
        <p:spPr/>
        <p:txBody>
          <a:bodyPr/>
          <a:lstStyle/>
          <a:p>
            <a:r>
              <a:rPr lang="en-US" dirty="0"/>
              <a:t>Were there few patients left undiagnosed?</a:t>
            </a:r>
          </a:p>
          <a:p>
            <a:endParaRPr lang="en-US" dirty="0"/>
          </a:p>
          <a:p>
            <a:r>
              <a:rPr lang="en-US" dirty="0"/>
              <a:t>Only probable and definite diagnosis were considered, undiagnosed were not included. </a:t>
            </a:r>
          </a:p>
        </p:txBody>
      </p:sp>
    </p:spTree>
    <p:extLst>
      <p:ext uri="{BB962C8B-B14F-4D97-AF65-F5344CB8AC3E}">
        <p14:creationId xmlns:p14="http://schemas.microsoft.com/office/powerpoint/2010/main" val="210008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6E0CA-34B5-44A8-8D86-1D8308A97E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6A7DE0-02B3-4E12-AAA7-472508E950C9}"/>
              </a:ext>
            </a:extLst>
          </p:cNvPr>
          <p:cNvSpPr>
            <a:spLocks noGrp="1"/>
          </p:cNvSpPr>
          <p:nvPr>
            <p:ph idx="1"/>
          </p:nvPr>
        </p:nvSpPr>
        <p:spPr/>
        <p:txBody>
          <a:bodyPr/>
          <a:lstStyle/>
          <a:p>
            <a:r>
              <a:rPr lang="en-US" dirty="0"/>
              <a:t>For undiagnosed patients, was follow-up sufficiently long and complete?</a:t>
            </a:r>
          </a:p>
          <a:p>
            <a:endParaRPr lang="en-US" dirty="0"/>
          </a:p>
          <a:p>
            <a:r>
              <a:rPr lang="en-US" dirty="0"/>
              <a:t>Only probable and definite diagnosis were considered, undiagnosed were not included. </a:t>
            </a:r>
          </a:p>
          <a:p>
            <a:endParaRPr lang="en-US" dirty="0"/>
          </a:p>
          <a:p>
            <a:endParaRPr lang="en-US" dirty="0"/>
          </a:p>
        </p:txBody>
      </p:sp>
    </p:spTree>
    <p:extLst>
      <p:ext uri="{BB962C8B-B14F-4D97-AF65-F5344CB8AC3E}">
        <p14:creationId xmlns:p14="http://schemas.microsoft.com/office/powerpoint/2010/main" val="4019996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89C3C-D38C-44DA-B4A2-42F3A0CED742}"/>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A55147E5-307F-49C0-88E0-AF8AD37FE4DD}"/>
              </a:ext>
            </a:extLst>
          </p:cNvPr>
          <p:cNvSpPr>
            <a:spLocks noGrp="1"/>
          </p:cNvSpPr>
          <p:nvPr>
            <p:ph idx="1"/>
          </p:nvPr>
        </p:nvSpPr>
        <p:spPr/>
        <p:txBody>
          <a:bodyPr/>
          <a:lstStyle/>
          <a:p>
            <a:r>
              <a:rPr lang="en-US" dirty="0"/>
              <a:t>What were the diagnoses and their probabilities?</a:t>
            </a:r>
          </a:p>
        </p:txBody>
      </p:sp>
    </p:spTree>
    <p:extLst>
      <p:ext uri="{BB962C8B-B14F-4D97-AF65-F5344CB8AC3E}">
        <p14:creationId xmlns:p14="http://schemas.microsoft.com/office/powerpoint/2010/main" val="3677423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DDD1A-01D7-4CCB-A3AF-AF5C538A993E}"/>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E9B6B315-3326-42ED-A0CF-975F308C8B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714" y="365125"/>
            <a:ext cx="11704572" cy="5620666"/>
          </a:xfrm>
        </p:spPr>
      </p:pic>
    </p:spTree>
    <p:extLst>
      <p:ext uri="{BB962C8B-B14F-4D97-AF65-F5344CB8AC3E}">
        <p14:creationId xmlns:p14="http://schemas.microsoft.com/office/powerpoint/2010/main" val="1890625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B9B1-2628-4E3B-85CA-906EEFEC24D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32A0038-47D7-46D9-8F8E-C904C096BD9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56819"/>
          <a:stretch/>
        </p:blipFill>
        <p:spPr>
          <a:xfrm>
            <a:off x="-1" y="117315"/>
            <a:ext cx="6604595" cy="4334763"/>
          </a:xfrm>
        </p:spPr>
      </p:pic>
      <p:pic>
        <p:nvPicPr>
          <p:cNvPr id="6" name="Content Placeholder 4">
            <a:extLst>
              <a:ext uri="{FF2B5EF4-FFF2-40B4-BE49-F238E27FC236}">
                <a16:creationId xmlns:a16="http://schemas.microsoft.com/office/drawing/2014/main" id="{566DA7A4-C207-4DD6-A6ED-998CD736DA0E}"/>
              </a:ext>
            </a:extLst>
          </p:cNvPr>
          <p:cNvPicPr>
            <a:picLocks noChangeAspect="1"/>
          </p:cNvPicPr>
          <p:nvPr/>
        </p:nvPicPr>
        <p:blipFill rotWithShape="1">
          <a:blip r:embed="rId2">
            <a:extLst>
              <a:ext uri="{28A0092B-C50C-407E-A947-70E740481C1C}">
                <a14:useLocalDpi xmlns:a14="http://schemas.microsoft.com/office/drawing/2010/main" val="0"/>
              </a:ext>
            </a:extLst>
          </a:blip>
          <a:srcRect t="43208" r="24909" b="1"/>
          <a:stretch/>
        </p:blipFill>
        <p:spPr>
          <a:xfrm>
            <a:off x="6647011" y="250906"/>
            <a:ext cx="4880425" cy="5610247"/>
          </a:xfrm>
          <a:prstGeom prst="rect">
            <a:avLst/>
          </a:prstGeom>
        </p:spPr>
      </p:pic>
    </p:spTree>
    <p:extLst>
      <p:ext uri="{BB962C8B-B14F-4D97-AF65-F5344CB8AC3E}">
        <p14:creationId xmlns:p14="http://schemas.microsoft.com/office/powerpoint/2010/main" val="440120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94C20-A2AE-4D20-B6E1-1372C651D793}"/>
              </a:ext>
            </a:extLst>
          </p:cNvPr>
          <p:cNvSpPr>
            <a:spLocks noGrp="1"/>
          </p:cNvSpPr>
          <p:nvPr>
            <p:ph type="title"/>
          </p:nvPr>
        </p:nvSpPr>
        <p:spPr/>
        <p:txBody>
          <a:bodyPr/>
          <a:lstStyle/>
          <a:p>
            <a:r>
              <a:rPr lang="en-US" dirty="0"/>
              <a:t>How Precise Are the Estimates of Disease Probability?</a:t>
            </a:r>
          </a:p>
        </p:txBody>
      </p:sp>
      <p:sp>
        <p:nvSpPr>
          <p:cNvPr id="3" name="Content Placeholder 2">
            <a:extLst>
              <a:ext uri="{FF2B5EF4-FFF2-40B4-BE49-F238E27FC236}">
                <a16:creationId xmlns:a16="http://schemas.microsoft.com/office/drawing/2014/main" id="{7F99C500-1108-4A21-8ADA-F64B7F70B4A1}"/>
              </a:ext>
            </a:extLst>
          </p:cNvPr>
          <p:cNvSpPr>
            <a:spLocks noGrp="1"/>
          </p:cNvSpPr>
          <p:nvPr>
            <p:ph idx="1"/>
          </p:nvPr>
        </p:nvSpPr>
        <p:spPr>
          <a:xfrm>
            <a:off x="1676400" y="2800180"/>
            <a:ext cx="10515600" cy="4351338"/>
          </a:xfrm>
        </p:spPr>
        <p:txBody>
          <a:bodyPr/>
          <a:lstStyle/>
          <a:p>
            <a:r>
              <a:rPr lang="en-US" dirty="0"/>
              <a:t>Mal     </a:t>
            </a:r>
            <a:r>
              <a:rPr lang="pl-PL" dirty="0"/>
              <a:t>	CI:</a:t>
            </a:r>
            <a:r>
              <a:rPr lang="en-US" dirty="0"/>
              <a:t>  </a:t>
            </a:r>
            <a:r>
              <a:rPr lang="pl-PL" dirty="0"/>
              <a:t>36</a:t>
            </a:r>
            <a:r>
              <a:rPr lang="en-US" dirty="0"/>
              <a:t>.</a:t>
            </a:r>
            <a:r>
              <a:rPr lang="pl-PL" dirty="0"/>
              <a:t>85</a:t>
            </a:r>
            <a:r>
              <a:rPr lang="en-US" dirty="0"/>
              <a:t>%</a:t>
            </a:r>
            <a:r>
              <a:rPr lang="pl-PL" dirty="0"/>
              <a:t>	t</a:t>
            </a:r>
            <a:r>
              <a:rPr lang="en-US" dirty="0"/>
              <a:t>o </a:t>
            </a:r>
            <a:r>
              <a:rPr lang="pl-PL" dirty="0"/>
              <a:t>43</a:t>
            </a:r>
            <a:r>
              <a:rPr lang="en-US" dirty="0"/>
              <a:t>.</a:t>
            </a:r>
            <a:r>
              <a:rPr lang="pl-PL" dirty="0"/>
              <a:t>76</a:t>
            </a:r>
            <a:r>
              <a:rPr lang="en-US" dirty="0"/>
              <a:t>%</a:t>
            </a:r>
            <a:endParaRPr lang="pl-PL" dirty="0"/>
          </a:p>
          <a:p>
            <a:r>
              <a:rPr lang="en-US" dirty="0"/>
              <a:t>                </a:t>
            </a:r>
            <a:r>
              <a:rPr lang="pl-PL" dirty="0"/>
              <a:t>CI:</a:t>
            </a:r>
            <a:r>
              <a:rPr lang="en-US" dirty="0"/>
              <a:t>  10.2%</a:t>
            </a:r>
            <a:r>
              <a:rPr lang="pl-PL" dirty="0"/>
              <a:t>	t</a:t>
            </a:r>
            <a:r>
              <a:rPr lang="en-US" dirty="0"/>
              <a:t>o 14.85%</a:t>
            </a:r>
          </a:p>
          <a:p>
            <a:r>
              <a:rPr lang="en-US" dirty="0"/>
              <a:t>.               </a:t>
            </a:r>
            <a:r>
              <a:rPr lang="pl-PL" dirty="0"/>
              <a:t>CI:</a:t>
            </a:r>
            <a:r>
              <a:rPr lang="en-US" dirty="0"/>
              <a:t>  3%</a:t>
            </a:r>
            <a:r>
              <a:rPr lang="pl-PL" dirty="0"/>
              <a:t>	t</a:t>
            </a:r>
            <a:r>
              <a:rPr lang="en-US" dirty="0"/>
              <a:t>o 5.9%</a:t>
            </a:r>
          </a:p>
          <a:p>
            <a:r>
              <a:rPr lang="en-US" dirty="0"/>
              <a:t>.                </a:t>
            </a:r>
            <a:r>
              <a:rPr lang="pl-PL" dirty="0"/>
              <a:t>CI:</a:t>
            </a:r>
            <a:r>
              <a:rPr lang="en-US" dirty="0"/>
              <a:t>  2.6%</a:t>
            </a:r>
            <a:r>
              <a:rPr lang="pl-PL" dirty="0"/>
              <a:t>	t</a:t>
            </a:r>
            <a:r>
              <a:rPr lang="en-US" dirty="0"/>
              <a:t>o 5.3%</a:t>
            </a:r>
          </a:p>
          <a:p>
            <a:pPr marL="0" indent="0">
              <a:buNone/>
            </a:pPr>
            <a:r>
              <a:rPr lang="en-US" dirty="0"/>
              <a:t>.                     </a:t>
            </a:r>
            <a:r>
              <a:rPr lang="pl-PL" dirty="0"/>
              <a:t>CI:</a:t>
            </a:r>
            <a:r>
              <a:rPr lang="en-US" dirty="0"/>
              <a:t>  2.1%</a:t>
            </a:r>
            <a:r>
              <a:rPr lang="pl-PL" dirty="0"/>
              <a:t>	t</a:t>
            </a:r>
            <a:r>
              <a:rPr lang="en-US" dirty="0"/>
              <a:t>o  4.8%</a:t>
            </a:r>
          </a:p>
          <a:p>
            <a:pPr marL="0" indent="0">
              <a:buNone/>
            </a:pPr>
            <a:endParaRPr lang="en-US" dirty="0"/>
          </a:p>
          <a:p>
            <a:endParaRPr lang="en-US" dirty="0"/>
          </a:p>
          <a:p>
            <a:endParaRPr lang="pl-PL" dirty="0"/>
          </a:p>
          <a:p>
            <a:endParaRPr lang="en-US" dirty="0"/>
          </a:p>
        </p:txBody>
      </p:sp>
      <p:pic>
        <p:nvPicPr>
          <p:cNvPr id="4" name="Content Placeholder 8">
            <a:extLst>
              <a:ext uri="{FF2B5EF4-FFF2-40B4-BE49-F238E27FC236}">
                <a16:creationId xmlns:a16="http://schemas.microsoft.com/office/drawing/2014/main" id="{72092DF4-B42B-4864-867A-2F0A8E6ABC64}"/>
              </a:ext>
            </a:extLst>
          </p:cNvPr>
          <p:cNvPicPr>
            <a:picLocks noChangeAspect="1"/>
          </p:cNvPicPr>
          <p:nvPr/>
        </p:nvPicPr>
        <p:blipFill rotWithShape="1">
          <a:blip r:embed="rId2">
            <a:extLst>
              <a:ext uri="{28A0092B-C50C-407E-A947-70E740481C1C}">
                <a14:useLocalDpi xmlns:a14="http://schemas.microsoft.com/office/drawing/2010/main" val="0"/>
              </a:ext>
            </a:extLst>
          </a:blip>
          <a:srcRect t="14068" r="82231" b="13348"/>
          <a:stretch/>
        </p:blipFill>
        <p:spPr>
          <a:xfrm>
            <a:off x="838198" y="1573347"/>
            <a:ext cx="2079800" cy="3711306"/>
          </a:xfrm>
          <a:prstGeom prst="rect">
            <a:avLst/>
          </a:prstGeom>
        </p:spPr>
      </p:pic>
    </p:spTree>
    <p:extLst>
      <p:ext uri="{BB962C8B-B14F-4D97-AF65-F5344CB8AC3E}">
        <p14:creationId xmlns:p14="http://schemas.microsoft.com/office/powerpoint/2010/main" val="2311003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FFB4-DFA2-4D2E-8441-01D747560100}"/>
              </a:ext>
            </a:extLst>
          </p:cNvPr>
          <p:cNvSpPr>
            <a:spLocks noGrp="1"/>
          </p:cNvSpPr>
          <p:nvPr>
            <p:ph type="title"/>
          </p:nvPr>
        </p:nvSpPr>
        <p:spPr/>
        <p:txBody>
          <a:bodyPr/>
          <a:lstStyle/>
          <a:p>
            <a:r>
              <a:rPr lang="en-US" dirty="0"/>
              <a:t>How can I apply the results to patient care?</a:t>
            </a:r>
          </a:p>
        </p:txBody>
      </p:sp>
      <p:sp>
        <p:nvSpPr>
          <p:cNvPr id="3" name="Content Placeholder 2">
            <a:extLst>
              <a:ext uri="{FF2B5EF4-FFF2-40B4-BE49-F238E27FC236}">
                <a16:creationId xmlns:a16="http://schemas.microsoft.com/office/drawing/2014/main" id="{45ACDD03-C100-428A-BBDB-CD93F43AA9BE}"/>
              </a:ext>
            </a:extLst>
          </p:cNvPr>
          <p:cNvSpPr>
            <a:spLocks noGrp="1"/>
          </p:cNvSpPr>
          <p:nvPr>
            <p:ph idx="1"/>
          </p:nvPr>
        </p:nvSpPr>
        <p:spPr/>
        <p:txBody>
          <a:bodyPr/>
          <a:lstStyle/>
          <a:p>
            <a:r>
              <a:rPr lang="en-US" dirty="0"/>
              <a:t>Are the study patients and clinical setting similar to mine?</a:t>
            </a:r>
          </a:p>
          <a:p>
            <a:endParaRPr lang="en-US" dirty="0"/>
          </a:p>
        </p:txBody>
      </p:sp>
    </p:spTree>
    <p:extLst>
      <p:ext uri="{BB962C8B-B14F-4D97-AF65-F5344CB8AC3E}">
        <p14:creationId xmlns:p14="http://schemas.microsoft.com/office/powerpoint/2010/main" val="2186208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9F50-233A-4E25-8AAD-279683DAEBA4}"/>
              </a:ext>
            </a:extLst>
          </p:cNvPr>
          <p:cNvSpPr>
            <a:spLocks noGrp="1"/>
          </p:cNvSpPr>
          <p:nvPr>
            <p:ph type="title"/>
          </p:nvPr>
        </p:nvSpPr>
        <p:spPr/>
        <p:txBody>
          <a:bodyPr/>
          <a:lstStyle/>
          <a:p>
            <a:endParaRPr lang="en-US"/>
          </a:p>
        </p:txBody>
      </p:sp>
      <p:pic>
        <p:nvPicPr>
          <p:cNvPr id="17" name="Content Placeholder 16">
            <a:extLst>
              <a:ext uri="{FF2B5EF4-FFF2-40B4-BE49-F238E27FC236}">
                <a16:creationId xmlns:a16="http://schemas.microsoft.com/office/drawing/2014/main" id="{8149E3DE-CADF-4AEB-9387-25952ED2D9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752457" y="-1752457"/>
            <a:ext cx="6507768" cy="10012683"/>
          </a:xfrm>
        </p:spPr>
      </p:pic>
    </p:spTree>
    <p:extLst>
      <p:ext uri="{BB962C8B-B14F-4D97-AF65-F5344CB8AC3E}">
        <p14:creationId xmlns:p14="http://schemas.microsoft.com/office/powerpoint/2010/main" val="1948191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EC96-DFEC-43E2-A4DC-A4AD204B843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7A4081B-4615-46AB-8A99-862B6BCAE0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341054" y="-2137727"/>
            <a:ext cx="5730877" cy="10736584"/>
          </a:xfrm>
        </p:spPr>
      </p:pic>
    </p:spTree>
    <p:extLst>
      <p:ext uri="{BB962C8B-B14F-4D97-AF65-F5344CB8AC3E}">
        <p14:creationId xmlns:p14="http://schemas.microsoft.com/office/powerpoint/2010/main" val="3528374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1BBFB9C-D43E-4D98-AA91-F28DD61FE4CD}"/>
              </a:ext>
            </a:extLst>
          </p:cNvPr>
          <p:cNvSpPr>
            <a:spLocks noGrp="1"/>
          </p:cNvSpPr>
          <p:nvPr>
            <p:ph type="title"/>
          </p:nvPr>
        </p:nvSpPr>
        <p:spPr>
          <a:xfrm>
            <a:off x="838200" y="1117746"/>
            <a:ext cx="10515600" cy="1325563"/>
          </a:xfrm>
        </p:spPr>
        <p:txBody>
          <a:bodyPr>
            <a:normAutofit fontScale="90000"/>
          </a:bodyPr>
          <a:lstStyle/>
          <a:p>
            <a:r>
              <a:rPr lang="en-US" dirty="0"/>
              <a:t>Is it unlikely that the disease possibilities or probabilities have changed since this evidence was gathered?</a:t>
            </a:r>
          </a:p>
          <a:p>
            <a:br>
              <a:rPr lang="en-US" dirty="0"/>
            </a:br>
            <a:endParaRPr lang="en-US" dirty="0"/>
          </a:p>
        </p:txBody>
      </p:sp>
      <p:sp>
        <p:nvSpPr>
          <p:cNvPr id="4" name="Content Placeholder 3">
            <a:extLst>
              <a:ext uri="{FF2B5EF4-FFF2-40B4-BE49-F238E27FC236}">
                <a16:creationId xmlns:a16="http://schemas.microsoft.com/office/drawing/2014/main" id="{625C0EAC-5601-4EE7-858D-17E79BAC6484}"/>
              </a:ext>
            </a:extLst>
          </p:cNvPr>
          <p:cNvSpPr>
            <a:spLocks noGrp="1"/>
          </p:cNvSpPr>
          <p:nvPr>
            <p:ph idx="1"/>
          </p:nvPr>
        </p:nvSpPr>
        <p:spPr>
          <a:xfrm>
            <a:off x="838200" y="2557866"/>
            <a:ext cx="10515600" cy="3713651"/>
          </a:xfrm>
        </p:spPr>
        <p:txBody>
          <a:bodyPr/>
          <a:lstStyle/>
          <a:p>
            <a:endParaRPr lang="en-US" dirty="0"/>
          </a:p>
          <a:p>
            <a:endParaRPr lang="en-US" dirty="0"/>
          </a:p>
          <a:p>
            <a:r>
              <a:rPr lang="en-US" dirty="0"/>
              <a:t>They have included </a:t>
            </a:r>
            <a:r>
              <a:rPr lang="en-US" dirty="0" err="1"/>
              <a:t>upto</a:t>
            </a:r>
            <a:r>
              <a:rPr lang="en-US" dirty="0"/>
              <a:t> August 2014</a:t>
            </a:r>
          </a:p>
          <a:p>
            <a:r>
              <a:rPr lang="en-US" dirty="0"/>
              <a:t>The epidemic of Ebola lasted </a:t>
            </a:r>
            <a:r>
              <a:rPr lang="en-US" b="1" dirty="0">
                <a:effectLst/>
              </a:rPr>
              <a:t>2014-2016. </a:t>
            </a:r>
            <a:endParaRPr lang="en-US" dirty="0"/>
          </a:p>
        </p:txBody>
      </p:sp>
    </p:spTree>
    <p:extLst>
      <p:ext uri="{BB962C8B-B14F-4D97-AF65-F5344CB8AC3E}">
        <p14:creationId xmlns:p14="http://schemas.microsoft.com/office/powerpoint/2010/main" val="3781701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1590</TotalTime>
  <Words>590</Words>
  <Application>Microsoft Office PowerPoint</Application>
  <PresentationFormat>Widescreen</PresentationFormat>
  <Paragraphs>73</Paragraphs>
  <Slides>22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Trebuchet MS</vt:lpstr>
      <vt:lpstr>Wingdings 3</vt:lpstr>
      <vt:lpstr>Facet</vt:lpstr>
      <vt:lpstr>PowerPoint Presentation</vt:lpstr>
      <vt:lpstr>Background</vt:lpstr>
      <vt:lpstr>PowerPoint Presentation</vt:lpstr>
      <vt:lpstr>Did the study patients represent the full spectrum of those with this clinical problem?</vt:lpstr>
      <vt:lpstr>PowerPoint Presentation</vt:lpstr>
      <vt:lpstr>PowerPoint Presentation</vt:lpstr>
      <vt:lpstr>PowerPoint Presentation</vt:lpstr>
      <vt:lpstr>PowerPoint Presentation</vt:lpstr>
      <vt:lpstr>Was the diagnostic evaluation definitive?</vt:lpstr>
      <vt:lpstr>PowerPoint Presentation</vt:lpstr>
      <vt:lpstr>PowerPoint Presentation</vt:lpstr>
      <vt:lpstr>PowerPoint Presentation</vt:lpstr>
      <vt:lpstr>PowerPoint Presentation</vt:lpstr>
      <vt:lpstr>PowerPoint Presentation</vt:lpstr>
      <vt:lpstr>Results</vt:lpstr>
      <vt:lpstr>PowerPoint Presentation</vt:lpstr>
      <vt:lpstr>PowerPoint Presentation</vt:lpstr>
      <vt:lpstr>How Precise Are the Estimates of Disease Probability?</vt:lpstr>
      <vt:lpstr>How can I apply the results to patient care?</vt:lpstr>
      <vt:lpstr>PowerPoint Presentation</vt:lpstr>
      <vt:lpstr>PowerPoint Presentation</vt:lpstr>
      <vt:lpstr>Is it unlikely that the disease possibilities or probabilities have changed since this evidence was gathered?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Jemin Webster</cp:lastModifiedBy>
  <cp:revision>19</cp:revision>
  <dcterms:created xsi:type="dcterms:W3CDTF">2019-01-20T07:46:25Z</dcterms:created>
  <dcterms:modified xsi:type="dcterms:W3CDTF">2019-01-21T10:17:00Z</dcterms:modified>
</cp:coreProperties>
</file>