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8" r:id="rId2"/>
    <p:sldId id="259" r:id="rId3"/>
    <p:sldId id="269" r:id="rId4"/>
    <p:sldId id="270" r:id="rId5"/>
    <p:sldId id="271" r:id="rId6"/>
    <p:sldId id="272" r:id="rId7"/>
    <p:sldId id="260" r:id="rId8"/>
    <p:sldId id="261" r:id="rId9"/>
    <p:sldId id="262" r:id="rId10"/>
    <p:sldId id="263" r:id="rId11"/>
    <p:sldId id="273" r:id="rId12"/>
    <p:sldId id="274" r:id="rId13"/>
    <p:sldId id="275" r:id="rId14"/>
    <p:sldId id="264" r:id="rId15"/>
    <p:sldId id="276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948558-DDA0-4C8C-9C47-E3EC29B13A61}">
          <p14:sldIdLst>
            <p14:sldId id="258"/>
            <p14:sldId id="259"/>
            <p14:sldId id="269"/>
            <p14:sldId id="270"/>
            <p14:sldId id="271"/>
            <p14:sldId id="272"/>
            <p14:sldId id="260"/>
            <p14:sldId id="261"/>
            <p14:sldId id="262"/>
            <p14:sldId id="263"/>
            <p14:sldId id="273"/>
            <p14:sldId id="274"/>
            <p14:sldId id="275"/>
            <p14:sldId id="264"/>
            <p14:sldId id="276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 lang="en-US"/>
              <a:t>1/22/2019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 lang="en-US"/>
              <a:t>1/22/2019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1/22/2019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Diagnostic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Jasper </a:t>
            </a:r>
            <a:r>
              <a:rPr lang="en-US" dirty="0" err="1" smtClean="0"/>
              <a:t>Rathinam</a:t>
            </a:r>
            <a:r>
              <a:rPr lang="en-US" dirty="0" smtClean="0"/>
              <a:t>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07" y="2190749"/>
            <a:ext cx="10441053" cy="357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14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T</a:t>
            </a:r>
            <a:r>
              <a:rPr lang="en-IN" dirty="0" smtClean="0"/>
              <a:t>he </a:t>
            </a:r>
            <a:r>
              <a:rPr lang="en-IN" dirty="0"/>
              <a:t>conventional </a:t>
            </a:r>
            <a:r>
              <a:rPr lang="en-IN" dirty="0" err="1"/>
              <a:t>sonographic</a:t>
            </a:r>
            <a:r>
              <a:rPr lang="en-IN" dirty="0"/>
              <a:t> criteria for </a:t>
            </a:r>
            <a:r>
              <a:rPr lang="en-IN" dirty="0" smtClean="0"/>
              <a:t>metastatic lymph </a:t>
            </a:r>
            <a:r>
              <a:rPr lang="en-IN" dirty="0"/>
              <a:t>nodes are still controversial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Non invasive diagnosis of nature of neck nodes may be vital</a:t>
            </a:r>
          </a:p>
          <a:p>
            <a:r>
              <a:rPr lang="en-IN" dirty="0"/>
              <a:t>Elasticity score and strain ratio </a:t>
            </a:r>
            <a:r>
              <a:rPr lang="en-IN" dirty="0" smtClean="0"/>
              <a:t>are used </a:t>
            </a:r>
            <a:r>
              <a:rPr lang="en-IN" dirty="0"/>
              <a:t>for the interpretation of conventional </a:t>
            </a:r>
            <a:r>
              <a:rPr lang="en-IN" dirty="0" err="1"/>
              <a:t>elastography</a:t>
            </a:r>
            <a:r>
              <a:rPr lang="en-IN" dirty="0"/>
              <a:t> </a:t>
            </a:r>
            <a:r>
              <a:rPr lang="en-IN" dirty="0" smtClean="0"/>
              <a:t>– but are </a:t>
            </a:r>
            <a:r>
              <a:rPr lang="en-IN" dirty="0" err="1" smtClean="0"/>
              <a:t>interobserver</a:t>
            </a:r>
            <a:r>
              <a:rPr lang="en-IN" dirty="0" smtClean="0"/>
              <a:t> variable</a:t>
            </a:r>
          </a:p>
          <a:p>
            <a:r>
              <a:rPr lang="en-IN" dirty="0"/>
              <a:t>Acoustic radiation force impulse (ARFI) imaging is a </a:t>
            </a:r>
            <a:r>
              <a:rPr lang="en-IN" dirty="0" smtClean="0"/>
              <a:t>relatively new </a:t>
            </a:r>
            <a:r>
              <a:rPr lang="en-IN" dirty="0" err="1"/>
              <a:t>elastography</a:t>
            </a:r>
            <a:r>
              <a:rPr lang="en-IN" dirty="0"/>
              <a:t> technique that reduces operator </a:t>
            </a:r>
            <a:r>
              <a:rPr lang="en-IN" dirty="0" smtClean="0"/>
              <a:t>dependency and </a:t>
            </a:r>
            <a:r>
              <a:rPr lang="en-IN" dirty="0"/>
              <a:t>improves reproducibility because of the addition </a:t>
            </a:r>
            <a:r>
              <a:rPr lang="en-IN" dirty="0" smtClean="0"/>
              <a:t>of automated </a:t>
            </a:r>
            <a:r>
              <a:rPr lang="en-IN" dirty="0"/>
              <a:t>acoustic stress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/>
              <a:t>V</a:t>
            </a:r>
            <a:r>
              <a:rPr lang="en-IN" dirty="0" smtClean="0"/>
              <a:t>irtual </a:t>
            </a:r>
            <a:r>
              <a:rPr lang="en-IN" dirty="0"/>
              <a:t>touch </a:t>
            </a:r>
            <a:r>
              <a:rPr lang="en-IN" dirty="0" smtClean="0"/>
              <a:t>tissue imaging </a:t>
            </a:r>
            <a:r>
              <a:rPr lang="en-IN" dirty="0"/>
              <a:t>(VTI) </a:t>
            </a:r>
            <a:r>
              <a:rPr lang="en-IN" dirty="0" smtClean="0"/>
              <a:t>and </a:t>
            </a:r>
            <a:r>
              <a:rPr lang="en-IN" dirty="0"/>
              <a:t>shear wave </a:t>
            </a:r>
            <a:r>
              <a:rPr lang="en-IN" dirty="0" smtClean="0"/>
              <a:t>velocity (SWV</a:t>
            </a:r>
            <a:r>
              <a:rPr lang="en-IN" dirty="0"/>
              <a:t>)</a:t>
            </a:r>
            <a:r>
              <a:rPr lang="en-IN" dirty="0"/>
              <a:t> </a:t>
            </a:r>
            <a:r>
              <a:rPr lang="en-IN" dirty="0" smtClean="0"/>
              <a:t>have been shown to be of some use in previous data and other settings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6447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  : Patients with </a:t>
            </a:r>
            <a:r>
              <a:rPr lang="en-IN" dirty="0"/>
              <a:t>suspicious superficial </a:t>
            </a:r>
            <a:r>
              <a:rPr lang="en-IN" dirty="0" smtClean="0"/>
              <a:t>lymph nodes </a:t>
            </a:r>
            <a:r>
              <a:rPr lang="en-IN" dirty="0"/>
              <a:t>who were detected by conventional </a:t>
            </a:r>
            <a:r>
              <a:rPr lang="en-IN" dirty="0" err="1"/>
              <a:t>sonography</a:t>
            </a:r>
            <a:r>
              <a:rPr lang="en-IN" dirty="0"/>
              <a:t> </a:t>
            </a:r>
            <a:r>
              <a:rPr lang="en-IN" dirty="0" smtClean="0"/>
              <a:t>were recruited </a:t>
            </a:r>
          </a:p>
          <a:p>
            <a:r>
              <a:rPr lang="en-IN" dirty="0" smtClean="0"/>
              <a:t>I : ARFI Imaging findings of VTI and SWV</a:t>
            </a:r>
          </a:p>
          <a:p>
            <a:r>
              <a:rPr lang="en-IN" dirty="0" smtClean="0"/>
              <a:t>G : USG Guided Core biopsy of the same node studies</a:t>
            </a:r>
          </a:p>
          <a:p>
            <a:r>
              <a:rPr lang="en-IN" dirty="0" smtClean="0"/>
              <a:t>O: Comparison with the gold standard</a:t>
            </a:r>
          </a:p>
          <a:p>
            <a:r>
              <a:rPr lang="en-IN" dirty="0" smtClean="0"/>
              <a:t>T : Prospective, consecutive study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630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err="1"/>
              <a:t>Hebei</a:t>
            </a:r>
            <a:r>
              <a:rPr lang="en-IN" dirty="0"/>
              <a:t> Medical University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From October 2015 to </a:t>
            </a:r>
            <a:r>
              <a:rPr lang="en-IN" dirty="0" smtClean="0"/>
              <a:t>March 2016</a:t>
            </a:r>
            <a:r>
              <a:rPr lang="en-IN" dirty="0"/>
              <a:t>, 108 consecutive patients with suspicious superficial </a:t>
            </a:r>
            <a:r>
              <a:rPr lang="en-IN" dirty="0" smtClean="0"/>
              <a:t>lymph nodes </a:t>
            </a:r>
            <a:r>
              <a:rPr lang="en-IN" dirty="0"/>
              <a:t>who were detected by conventional </a:t>
            </a:r>
            <a:r>
              <a:rPr lang="en-IN" dirty="0" err="1"/>
              <a:t>sonography</a:t>
            </a:r>
            <a:r>
              <a:rPr lang="en-IN" dirty="0"/>
              <a:t> were</a:t>
            </a:r>
            <a:br>
              <a:rPr lang="en-IN" dirty="0"/>
            </a:br>
            <a:r>
              <a:rPr lang="en-IN" dirty="0"/>
              <a:t>recruited for ARFI imaging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42 had surgical lymph node biopsy later</a:t>
            </a:r>
          </a:p>
          <a:p>
            <a:r>
              <a:rPr lang="en-IN" dirty="0" smtClean="0"/>
              <a:t>Rest had USG guided core needle biopsy </a:t>
            </a:r>
          </a:p>
          <a:p>
            <a:r>
              <a:rPr lang="en-IN" dirty="0" smtClean="0"/>
              <a:t>Definite Histological diagnosis was established in all</a:t>
            </a:r>
          </a:p>
          <a:p>
            <a:r>
              <a:rPr lang="en-IN" dirty="0"/>
              <a:t>virtual touch tissue quantification (</a:t>
            </a:r>
            <a:r>
              <a:rPr lang="en-IN" dirty="0" smtClean="0"/>
              <a:t>VTQ) , </a:t>
            </a:r>
            <a:r>
              <a:rPr lang="en-IN" dirty="0"/>
              <a:t>Virtual touch tissue imaging (VTI) and shear wave velocity (SWV) </a:t>
            </a:r>
            <a:r>
              <a:rPr lang="en-IN" dirty="0" smtClean="0"/>
              <a:t>were done in ARFI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6481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T</a:t>
            </a:r>
            <a:r>
              <a:rPr lang="en-IN" dirty="0" smtClean="0"/>
              <a:t>he </a:t>
            </a:r>
            <a:r>
              <a:rPr lang="en-IN" dirty="0"/>
              <a:t>cortical thickness of lymph </a:t>
            </a:r>
            <a:r>
              <a:rPr lang="en-IN" dirty="0" smtClean="0"/>
              <a:t>nodes were </a:t>
            </a:r>
            <a:r>
              <a:rPr lang="en-IN" dirty="0"/>
              <a:t>at least 0.5cm; the minimum diameter of lymph nodes </a:t>
            </a:r>
            <a:r>
              <a:rPr lang="en-IN" dirty="0" smtClean="0"/>
              <a:t>was </a:t>
            </a:r>
            <a:r>
              <a:rPr lang="en-IN" dirty="0"/>
              <a:t>greater than or equal to 0.6cm to ensure that the peripheral </a:t>
            </a:r>
            <a:r>
              <a:rPr lang="en-IN" dirty="0" smtClean="0"/>
              <a:t>tissue was </a:t>
            </a:r>
            <a:r>
              <a:rPr lang="en-IN" dirty="0"/>
              <a:t>not included in the sample frame of </a:t>
            </a:r>
            <a:r>
              <a:rPr lang="en-IN" dirty="0" smtClean="0"/>
              <a:t>VTQ</a:t>
            </a:r>
          </a:p>
          <a:p>
            <a:r>
              <a:rPr lang="en-IN" dirty="0" smtClean="0"/>
              <a:t>The </a:t>
            </a:r>
            <a:r>
              <a:rPr lang="en-IN" dirty="0"/>
              <a:t>maximum diameter </a:t>
            </a:r>
            <a:r>
              <a:rPr lang="en-IN" dirty="0" smtClean="0"/>
              <a:t>was less </a:t>
            </a:r>
            <a:r>
              <a:rPr lang="en-IN" dirty="0"/>
              <a:t>than or equal to 2cm to ensure that there was </a:t>
            </a:r>
            <a:r>
              <a:rPr lang="en-IN" dirty="0" smtClean="0"/>
              <a:t>enough peripheral </a:t>
            </a:r>
            <a:r>
              <a:rPr lang="en-IN" dirty="0"/>
              <a:t>tissue in VTI whose maximal region of interest of </a:t>
            </a:r>
            <a:r>
              <a:rPr lang="en-IN" dirty="0" smtClean="0"/>
              <a:t>2 x 3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>cm</a:t>
            </a:r>
          </a:p>
          <a:p>
            <a:r>
              <a:rPr lang="en-IN" dirty="0" smtClean="0"/>
              <a:t>Neither </a:t>
            </a:r>
            <a:r>
              <a:rPr lang="en-IN" dirty="0"/>
              <a:t>clinical treatment nor fine needle aspiration (</a:t>
            </a:r>
            <a:r>
              <a:rPr lang="en-IN" dirty="0" smtClean="0"/>
              <a:t>FNA) biopsy </a:t>
            </a:r>
            <a:r>
              <a:rPr lang="en-IN" dirty="0"/>
              <a:t>nor core needle biopsy of the nodules was </a:t>
            </a:r>
            <a:r>
              <a:rPr lang="en-IN" dirty="0" smtClean="0"/>
              <a:t>performed before </a:t>
            </a:r>
            <a:r>
              <a:rPr lang="en-IN" dirty="0"/>
              <a:t>ultrasound examination.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/>
          </a:p>
          <a:p>
            <a:r>
              <a:rPr lang="en-IN" dirty="0" smtClean="0"/>
              <a:t>Patients who had SWV error values were excluded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014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serious is the risk of bias?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Did participating patients constitute </a:t>
            </a:r>
            <a:r>
              <a:rPr lang="en-IN" dirty="0" smtClean="0"/>
              <a:t>a representative </a:t>
            </a:r>
            <a:r>
              <a:rPr lang="en-IN" dirty="0"/>
              <a:t>sample of </a:t>
            </a:r>
            <a:r>
              <a:rPr lang="en-IN" dirty="0" smtClean="0"/>
              <a:t>those presenting </a:t>
            </a:r>
            <a:r>
              <a:rPr lang="en-IN" dirty="0"/>
              <a:t>with a diagnostic dilemma</a:t>
            </a:r>
            <a:r>
              <a:rPr lang="en-IN" dirty="0" smtClean="0"/>
              <a:t>?</a:t>
            </a:r>
          </a:p>
          <a:p>
            <a:endParaRPr lang="en-IN" dirty="0"/>
          </a:p>
          <a:p>
            <a:r>
              <a:rPr lang="en-IN" dirty="0" smtClean="0"/>
              <a:t>They recruited consecutively, all patients</a:t>
            </a:r>
          </a:p>
          <a:p>
            <a:r>
              <a:rPr lang="en-IN" dirty="0" smtClean="0"/>
              <a:t>Error in SWV patients were excluded from analysis – 10 patients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934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Did investigators compare the test to </a:t>
            </a:r>
            <a:r>
              <a:rPr lang="en-IN" dirty="0" smtClean="0"/>
              <a:t>an appropriate</a:t>
            </a:r>
            <a:r>
              <a:rPr lang="en-IN" dirty="0"/>
              <a:t>, independent </a:t>
            </a:r>
            <a:r>
              <a:rPr lang="en-IN" dirty="0" smtClean="0"/>
              <a:t>reference standard</a:t>
            </a:r>
            <a:r>
              <a:rPr lang="en-IN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Ref Standard was Histopathology</a:t>
            </a:r>
          </a:p>
          <a:p>
            <a:r>
              <a:rPr lang="en-IN" dirty="0" smtClean="0"/>
              <a:t>All </a:t>
            </a:r>
            <a:r>
              <a:rPr lang="en-IN" dirty="0"/>
              <a:t>pathological diagnoses were made by </a:t>
            </a:r>
            <a:r>
              <a:rPr lang="en-IN" dirty="0" smtClean="0"/>
              <a:t>a pathologist </a:t>
            </a:r>
            <a:r>
              <a:rPr lang="en-IN" dirty="0"/>
              <a:t>experienced in lymphatic system disorders pathological examination.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547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Were those interpreting the test </a:t>
            </a:r>
            <a:r>
              <a:rPr lang="en-IN" dirty="0" smtClean="0"/>
              <a:t>and reference </a:t>
            </a:r>
            <a:r>
              <a:rPr lang="en-IN" dirty="0"/>
              <a:t>standard blind to the </a:t>
            </a:r>
            <a:r>
              <a:rPr lang="en-IN" dirty="0" smtClean="0"/>
              <a:t>other results</a:t>
            </a:r>
            <a:r>
              <a:rPr lang="en-IN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Pathologist were not aware of the ARFI Findings</a:t>
            </a:r>
          </a:p>
          <a:p>
            <a:endParaRPr lang="en-IN" dirty="0"/>
          </a:p>
          <a:p>
            <a:r>
              <a:rPr lang="en-IN" dirty="0" smtClean="0"/>
              <a:t>ARFI  findings were machine generated values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3731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Did all patients receive the </a:t>
            </a:r>
            <a:r>
              <a:rPr lang="en-IN" dirty="0" smtClean="0"/>
              <a:t>same reference </a:t>
            </a:r>
            <a:r>
              <a:rPr lang="en-IN" dirty="0"/>
              <a:t>standard irrespective of </a:t>
            </a:r>
            <a:r>
              <a:rPr lang="en-IN" dirty="0" smtClean="0"/>
              <a:t>the results </a:t>
            </a:r>
            <a:r>
              <a:rPr lang="en-IN" dirty="0"/>
              <a:t>of the test results?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 , All of them underwent a biopsy irrespective of the results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5557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The </a:t>
            </a:r>
            <a:r>
              <a:rPr lang="en-IN" dirty="0" err="1"/>
              <a:t>histopathological</a:t>
            </a:r>
            <a:r>
              <a:rPr lang="en-IN" dirty="0"/>
              <a:t> results </a:t>
            </a:r>
            <a:r>
              <a:rPr lang="en-IN" dirty="0" smtClean="0"/>
              <a:t>revealed</a:t>
            </a:r>
          </a:p>
          <a:p>
            <a:r>
              <a:rPr lang="en-IN" dirty="0" smtClean="0"/>
              <a:t> </a:t>
            </a:r>
            <a:r>
              <a:rPr lang="en-IN" dirty="0"/>
              <a:t>23 chronic </a:t>
            </a:r>
            <a:r>
              <a:rPr lang="en-IN" dirty="0" smtClean="0"/>
              <a:t>nonspecific reactive </a:t>
            </a:r>
            <a:r>
              <a:rPr lang="en-IN" dirty="0"/>
              <a:t>lymph nodes (CLNs</a:t>
            </a:r>
            <a:r>
              <a:rPr lang="en-IN" dirty="0" smtClean="0"/>
              <a:t>)</a:t>
            </a:r>
          </a:p>
          <a:p>
            <a:r>
              <a:rPr lang="en-IN" dirty="0" smtClean="0"/>
              <a:t> </a:t>
            </a:r>
            <a:r>
              <a:rPr lang="en-IN" dirty="0"/>
              <a:t>36 malignant blood and </a:t>
            </a:r>
            <a:r>
              <a:rPr lang="en-IN" dirty="0" smtClean="0"/>
              <a:t>lymphatic system </a:t>
            </a:r>
            <a:r>
              <a:rPr lang="en-IN" dirty="0"/>
              <a:t>diseases lymph nodes (BLLNs, 2 chronic </a:t>
            </a:r>
            <a:r>
              <a:rPr lang="en-IN" dirty="0" err="1" smtClean="0"/>
              <a:t>granulocyticleukemia</a:t>
            </a:r>
            <a:r>
              <a:rPr lang="en-IN" dirty="0"/>
              <a:t>, 1 chronic lymphocytic </a:t>
            </a:r>
            <a:r>
              <a:rPr lang="en-IN" dirty="0" err="1"/>
              <a:t>leukemia</a:t>
            </a:r>
            <a:r>
              <a:rPr lang="en-IN" dirty="0"/>
              <a:t>, 15 Hodgkin’s</a:t>
            </a:r>
            <a:br>
              <a:rPr lang="en-IN" dirty="0"/>
            </a:br>
            <a:r>
              <a:rPr lang="en-IN" dirty="0"/>
              <a:t>lymphoma, 18 non-Hodgkin’s lymphoma) </a:t>
            </a:r>
            <a:endParaRPr lang="en-IN" dirty="0" smtClean="0"/>
          </a:p>
          <a:p>
            <a:r>
              <a:rPr lang="en-IN" dirty="0" smtClean="0"/>
              <a:t>38 metastatic lymph </a:t>
            </a:r>
            <a:r>
              <a:rPr lang="en-IN" dirty="0"/>
              <a:t>nodes (MLNs). </a:t>
            </a:r>
            <a:r>
              <a:rPr lang="en-IN" dirty="0" smtClean="0"/>
              <a:t>( </a:t>
            </a:r>
            <a:r>
              <a:rPr lang="en-IN" dirty="0"/>
              <a:t>3 adenocarcinoma of the lung, 3 squamous cell carcinoma of the lung, </a:t>
            </a:r>
            <a:r>
              <a:rPr lang="en-IN" dirty="0" smtClean="0"/>
              <a:t>3 small </a:t>
            </a:r>
            <a:r>
              <a:rPr lang="en-IN" dirty="0"/>
              <a:t>cell carcinoma of the lung, 5 squamous cell carcinoma </a:t>
            </a:r>
            <a:r>
              <a:rPr lang="en-IN" dirty="0" smtClean="0"/>
              <a:t>of the </a:t>
            </a:r>
            <a:r>
              <a:rPr lang="en-IN" dirty="0" err="1"/>
              <a:t>esophagus</a:t>
            </a:r>
            <a:r>
              <a:rPr lang="en-IN" dirty="0"/>
              <a:t>, 1 kidney cancer, 1 small bowel cancer, 3 papillary</a:t>
            </a:r>
            <a:br>
              <a:rPr lang="en-IN" dirty="0"/>
            </a:br>
            <a:r>
              <a:rPr lang="en-IN" dirty="0"/>
              <a:t>thyroid cancer, and 19 breast carcinoma.</a:t>
            </a:r>
            <a:r>
              <a:rPr lang="en-IN" dirty="0"/>
              <a:t> </a:t>
            </a:r>
            <a:r>
              <a:rPr lang="en-IN" dirty="0" smtClean="0"/>
              <a:t>)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2018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Results – VTI Grades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447" y="2325067"/>
            <a:ext cx="7824020" cy="371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67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9" y="1687132"/>
            <a:ext cx="11676506" cy="46062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8171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likelihood ratios were associated with the range </a:t>
            </a:r>
          </a:p>
          <a:p>
            <a:pPr marL="0" indent="0">
              <a:buNone/>
            </a:pPr>
            <a:r>
              <a:rPr lang="en-IN" dirty="0" smtClean="0"/>
              <a:t>of possible test results?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If the </a:t>
            </a:r>
            <a:r>
              <a:rPr lang="en-IN" dirty="0" err="1" smtClean="0"/>
              <a:t>pretest</a:t>
            </a:r>
            <a:r>
              <a:rPr lang="en-IN" dirty="0" smtClean="0"/>
              <a:t> probability of a patient having </a:t>
            </a:r>
          </a:p>
          <a:p>
            <a:pPr marL="0" indent="0">
              <a:buNone/>
            </a:pPr>
            <a:r>
              <a:rPr lang="en-IN" dirty="0" smtClean="0"/>
              <a:t>Metastatic </a:t>
            </a:r>
            <a:r>
              <a:rPr lang="en-IN" dirty="0" err="1" smtClean="0"/>
              <a:t>Lypmh</a:t>
            </a:r>
            <a:r>
              <a:rPr lang="en-IN" dirty="0" smtClean="0"/>
              <a:t> Node is 40% - post test probability of 90% </a:t>
            </a:r>
            <a:endParaRPr lang="en-IN" dirty="0"/>
          </a:p>
          <a:p>
            <a:pPr marL="0" indent="0">
              <a:buNone/>
            </a:pPr>
            <a:r>
              <a:rPr lang="en-IN" dirty="0" smtClean="0"/>
              <a:t>If positive and 10 % if negative ( VTI &gt; Grade 4)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757" y="917042"/>
            <a:ext cx="3337716" cy="564844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9028090" y="2073499"/>
            <a:ext cx="2562896" cy="1854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9028090" y="3928056"/>
            <a:ext cx="2562896" cy="167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569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9" y="1687132"/>
            <a:ext cx="11676506" cy="46062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13680" y="2856062"/>
            <a:ext cx="6697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LR+</a:t>
            </a:r>
          </a:p>
          <a:p>
            <a:r>
              <a:rPr lang="en-IN" dirty="0" smtClean="0"/>
              <a:t>18.5</a:t>
            </a:r>
          </a:p>
          <a:p>
            <a:r>
              <a:rPr lang="en-IN" dirty="0" smtClean="0"/>
              <a:t>4.4</a:t>
            </a:r>
          </a:p>
          <a:p>
            <a:r>
              <a:rPr lang="en-IN" dirty="0" smtClean="0"/>
              <a:t>2.9</a:t>
            </a:r>
          </a:p>
          <a:p>
            <a:r>
              <a:rPr lang="en-IN" dirty="0" smtClean="0"/>
              <a:t>7.03</a:t>
            </a:r>
          </a:p>
          <a:p>
            <a:r>
              <a:rPr lang="en-IN" dirty="0" smtClean="0"/>
              <a:t>6.47</a:t>
            </a:r>
          </a:p>
          <a:p>
            <a:r>
              <a:rPr lang="en-IN" dirty="0" smtClean="0"/>
              <a:t>2.09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8542817" y="2856062"/>
            <a:ext cx="6697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LR-</a:t>
            </a:r>
          </a:p>
          <a:p>
            <a:r>
              <a:rPr lang="en-IN" dirty="0" smtClean="0"/>
              <a:t>0.19</a:t>
            </a:r>
          </a:p>
          <a:p>
            <a:r>
              <a:rPr lang="en-IN" dirty="0" smtClean="0"/>
              <a:t>0.49</a:t>
            </a:r>
          </a:p>
          <a:p>
            <a:r>
              <a:rPr lang="en-IN" dirty="0" smtClean="0"/>
              <a:t>0.26</a:t>
            </a:r>
          </a:p>
          <a:p>
            <a:r>
              <a:rPr lang="en-IN" dirty="0" smtClean="0"/>
              <a:t>0.64</a:t>
            </a:r>
          </a:p>
          <a:p>
            <a:r>
              <a:rPr lang="en-IN" dirty="0" smtClean="0"/>
              <a:t>0.75</a:t>
            </a:r>
          </a:p>
          <a:p>
            <a:r>
              <a:rPr lang="en-IN" dirty="0" smtClean="0"/>
              <a:t>0.52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9748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results to patient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Will the reproducibility of the </a:t>
            </a:r>
            <a:r>
              <a:rPr lang="en-IN" dirty="0" smtClean="0"/>
              <a:t>test results </a:t>
            </a:r>
            <a:r>
              <a:rPr lang="en-IN" dirty="0"/>
              <a:t>and its interpretation </a:t>
            </a:r>
            <a:r>
              <a:rPr lang="en-IN" dirty="0" smtClean="0"/>
              <a:t>be satisfactory </a:t>
            </a:r>
            <a:r>
              <a:rPr lang="en-IN" dirty="0"/>
              <a:t>in my clinical setting</a:t>
            </a:r>
            <a:r>
              <a:rPr lang="en-IN" dirty="0" smtClean="0"/>
              <a:t>?</a:t>
            </a:r>
          </a:p>
          <a:p>
            <a:endParaRPr lang="en-IN" dirty="0"/>
          </a:p>
          <a:p>
            <a:r>
              <a:rPr lang="en-IN" dirty="0" smtClean="0"/>
              <a:t>ARFI is a cheap investigation, with machine generated values</a:t>
            </a:r>
          </a:p>
          <a:p>
            <a:r>
              <a:rPr lang="en-IN" dirty="0" smtClean="0"/>
              <a:t>Easy to train radiologists to do the same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1647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Are the study results applicable </a:t>
            </a:r>
            <a:r>
              <a:rPr lang="en-IN" dirty="0" smtClean="0"/>
              <a:t>to patients </a:t>
            </a:r>
            <a:r>
              <a:rPr lang="en-IN" dirty="0"/>
              <a:t>in my practice</a:t>
            </a:r>
            <a:r>
              <a:rPr lang="en-IN" dirty="0" smtClean="0"/>
              <a:t>?</a:t>
            </a:r>
          </a:p>
          <a:p>
            <a:endParaRPr lang="en-IN" dirty="0"/>
          </a:p>
          <a:p>
            <a:r>
              <a:rPr lang="en-IN" dirty="0" smtClean="0"/>
              <a:t>May be used as a screening tool , but histopathology is needed to confirm diagnosis</a:t>
            </a:r>
          </a:p>
          <a:p>
            <a:endParaRPr lang="en-IN" dirty="0"/>
          </a:p>
          <a:p>
            <a:r>
              <a:rPr lang="en-IN" dirty="0" smtClean="0"/>
              <a:t>No single best factor could differentiate benign </a:t>
            </a:r>
            <a:r>
              <a:rPr lang="en-IN" dirty="0" err="1" smtClean="0"/>
              <a:t>vs</a:t>
            </a:r>
            <a:r>
              <a:rPr lang="en-IN" dirty="0" smtClean="0"/>
              <a:t> malignant </a:t>
            </a:r>
          </a:p>
          <a:p>
            <a:endParaRPr lang="en-IN" dirty="0"/>
          </a:p>
          <a:p>
            <a:r>
              <a:rPr lang="en-IN" dirty="0" smtClean="0"/>
              <a:t>No TB Lymphadenitis in this study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8025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Will the test results change </a:t>
            </a:r>
            <a:r>
              <a:rPr lang="en-IN" dirty="0" smtClean="0"/>
              <a:t>my management </a:t>
            </a:r>
            <a:r>
              <a:rPr lang="en-IN" dirty="0"/>
              <a:t>strategy</a:t>
            </a:r>
            <a:r>
              <a:rPr lang="en-IN" dirty="0" smtClean="0"/>
              <a:t>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 smtClean="0"/>
              <a:t>May not change -  due to the values of Benign diseases lying between BLN and MLN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Will </a:t>
            </a:r>
            <a:r>
              <a:rPr lang="en-IN" dirty="0"/>
              <a:t>patients be better off as a result of the test</a:t>
            </a:r>
            <a:r>
              <a:rPr lang="en-IN" dirty="0" smtClean="0"/>
              <a:t>?</a:t>
            </a:r>
          </a:p>
          <a:p>
            <a:pPr marL="0" indent="0">
              <a:buNone/>
            </a:pPr>
            <a:r>
              <a:rPr lang="en-IN" dirty="0" smtClean="0"/>
              <a:t>May not</a:t>
            </a: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6263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1291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ducational subjects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7.potx" id="{6B18C398-4F76-4BDC-B8A4-D02A96E0AA82}" vid="{FBF1AC64-E511-41D2-AA23-0E693E79CD77}"/>
    </a:ext>
  </a:extLst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Educational subjects presentation, chalkboard illustrations design (widescreen)</Template>
  <TotalTime>310</TotalTime>
  <Words>623</Words>
  <Application>Microsoft Office PowerPoint</Application>
  <PresentationFormat>Widescreen</PresentationFormat>
  <Paragraphs>94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Wingdings</vt:lpstr>
      <vt:lpstr>Educational subjects 16x9</vt:lpstr>
      <vt:lpstr>Critical Appraisal of a Diagnostic Study</vt:lpstr>
      <vt:lpstr>PowerPoint Presentation</vt:lpstr>
      <vt:lpstr>Background</vt:lpstr>
      <vt:lpstr>PICOT</vt:lpstr>
      <vt:lpstr>Methodology</vt:lpstr>
      <vt:lpstr>Inclusion Criteria</vt:lpstr>
      <vt:lpstr>How serious is the risk of bias?</vt:lpstr>
      <vt:lpstr>Did investigators compare the test to an appropriate, independent reference standard?</vt:lpstr>
      <vt:lpstr>Were those interpreting the test and reference standard blind to the other results?</vt:lpstr>
      <vt:lpstr>Did all patients receive the same reference standard irrespective of the results of the test results?</vt:lpstr>
      <vt:lpstr>Results</vt:lpstr>
      <vt:lpstr>Results – VTI Grades</vt:lpstr>
      <vt:lpstr>PowerPoint Presentation</vt:lpstr>
      <vt:lpstr>What are the results?</vt:lpstr>
      <vt:lpstr>PowerPoint Presentation</vt:lpstr>
      <vt:lpstr>How can I apply the results to patient care?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</dc:title>
  <dc:creator>Jasper</dc:creator>
  <cp:lastModifiedBy>Jasper</cp:lastModifiedBy>
  <cp:revision>17</cp:revision>
  <dcterms:created xsi:type="dcterms:W3CDTF">2019-01-22T04:18:11Z</dcterms:created>
  <dcterms:modified xsi:type="dcterms:W3CDTF">2019-01-22T09:28:44Z</dcterms:modified>
</cp:coreProperties>
</file>