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62" r:id="rId5"/>
    <p:sldId id="263" r:id="rId6"/>
    <p:sldId id="259" r:id="rId7"/>
    <p:sldId id="260" r:id="rId8"/>
    <p:sldId id="264" r:id="rId9"/>
    <p:sldId id="265" r:id="rId10"/>
    <p:sldId id="261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390" autoAdjust="0"/>
  </p:normalViewPr>
  <p:slideViewPr>
    <p:cSldViewPr snapToGrid="0">
      <p:cViewPr varScale="1">
        <p:scale>
          <a:sx n="46" d="100"/>
          <a:sy n="46" d="100"/>
        </p:scale>
        <p:origin x="163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13A77-2CE6-4D4B-942B-1ED09BDFC87D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7B3E5-CB0E-4DAE-B43C-B5E5607B2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20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Among patients randomized to the screening arm, 28.9% of type II tumors were screen-detected compared to 53.7% of other tumors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remaining type II tumors were diagnosed post screening (45.9%)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majority of screen-detected type II tumors (84.8%) were diagnosed at advanced stages (III/IV)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Between the two study arms, ovarian-specific survival did not significantly differ by arm for type II </a:t>
            </a:r>
            <a:r>
              <a:rPr lang="en-US" dirty="0" err="1"/>
              <a:t>tumours</a:t>
            </a:r>
            <a:r>
              <a:rPr lang="en-US" dirty="0"/>
              <a:t> (p Z 0.74) or for the other </a:t>
            </a:r>
            <a:r>
              <a:rPr lang="en-US" dirty="0" err="1"/>
              <a:t>tumours</a:t>
            </a:r>
            <a:r>
              <a:rPr lang="en-US" dirty="0"/>
              <a:t> (p Z 0.32)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IN" dirty="0"/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7B3E5-CB0E-4DAE-B43C-B5E5607B2E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57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49B68-522F-4668-8772-5C409BE29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72B37-872E-41DB-814B-782043727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2BC59-3B44-441E-ABE6-80ED5E32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15A5B-DE3B-4EFB-AAEE-4E601167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C96FE-86E8-4C35-BCE7-860064BE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370F-A880-4F43-AF6D-F754EDEC6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B3159-C80E-4D75-8D0B-A0CD32ED4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C062-E462-448B-A2E6-5471F7730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5AC64-96C3-4633-B52F-AF1E9A2C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C5E9E-FF17-4F30-8EC6-11BD4CD9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0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725B-55F7-4C3C-9BF4-9CE887F89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C4300-210B-4691-98E6-4B72D89D7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3BB67-6FAC-4F15-91F9-6BADE605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55000-6707-43EF-9800-8F8878A66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8EFEB-9497-4FBC-8B17-BAC92F92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9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1782-7025-4863-BCC7-C4211F05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94E5B-2CEE-4A70-9B32-1D90E42E9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646F-0F03-4F11-8030-2299BD097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A3487-5BC9-4E74-92FB-A307930A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0BBEC-AB49-4830-B946-5148D5464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FD1F1-2770-484C-BF9E-AEA180E7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1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C028-AF36-4595-8500-DFA5FCB6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AE26A-1471-4F08-8E3C-7FB2C9C9F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95863E-18B2-4596-83DA-460C6B67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22F16B-45F6-44E5-8501-AB07AEC85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37104F-5709-43DE-8196-087E6CB69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9D023F-58E9-400D-912D-48503A74B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F3A3AB-35DB-447B-A706-82558B44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42934A-C0D2-4EE3-8EE8-B447A7DC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1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9FD2-6FA2-4F08-B6B9-EFC48031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E3A956-CF85-4632-84AF-05CF7D444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936AF-0B13-49A5-B391-67569028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672ACF-AC83-49FA-9CDC-F9F8E57B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4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738F7-E451-4CB4-9559-3EFB8C75C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9D512-94E3-4C8E-AD7B-F610438A3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76C0B-8236-42B2-B3B6-EBA05F40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4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282C9-8338-4104-868F-CA3E98DD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0FB62-2621-45CC-8A21-43E3AA5AD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99AAB-ECE9-4255-ABBE-02AB5B0BD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6CD2A-3420-4213-BD81-28B3B8631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A8314-5151-490C-A696-D4C4135F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A82F-A537-4EBC-B570-C31BEE26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9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A2EE-AAF9-43CA-B81F-BF5E8E86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FBF0D-DFC2-4615-A6E3-FB17DD342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30EB3-4815-4C70-B290-2B50A87B9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74544-D709-45EA-B26C-36D256F9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4797A-CBC7-41E1-A860-0E4724E9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FDD8E-44EC-4497-9757-7C5AD5BF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033E9-BF98-4D70-B99C-00C4CBD9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3F618-4FA3-4F73-8BC4-94F3EEB54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1854C-A2FE-4C5A-875D-6654C869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51843-AFDC-49BC-8D46-AA77B485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17ABB-284B-4E29-AC61-F2E83A0E1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8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CFD952-DA0A-4897-990F-D83B55F15E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38FDD-9582-471D-88E3-268CCB77A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C9C30-C18B-406A-9DFA-DE534931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3025F-2584-4C30-8F58-0ED47C95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E8C0-0994-4BCE-8895-AD3EC35D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4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FC2AEF-520F-4507-BE87-9B0605F9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E25A3-0BB8-4F42-AED3-120087BC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9D2A3-C627-474D-9B8C-4C3444E4C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AAA2F-6E3D-4C6A-BF90-5619D8E9B614}" type="datetimeFigureOut">
              <a:rPr lang="en-US" smtClean="0"/>
              <a:t>30/01/2019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573D8-C6B0-4228-95AE-7A8BF9264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C59B5-4964-42EF-9717-76669E868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6CF0-4249-4F9C-A464-CE59B381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3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7FD91-DC88-4E2D-BED4-435FBAB64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Critical appraisal of a </a:t>
            </a:r>
            <a:r>
              <a:rPr lang="en-IN"/>
              <a:t>screening test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0B539-394F-4C7C-830E-0D26D4811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4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4BA89-BFF1-4674-834F-CE89A25E8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3E6B5-DFB9-4871-8FB5-85396F3E4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03492-555E-4FB9-B399-93F4CEBA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0" y="1687203"/>
            <a:ext cx="11187760" cy="39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7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63A0-5708-4C52-A8A3-A30BC28C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29111-FAB5-49A0-B8AF-BF70AA5FF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majority of women with ovarian cancer present with advanced stage disease where long-term survival is rare</a:t>
            </a:r>
          </a:p>
          <a:p>
            <a:endParaRPr lang="en-IN" dirty="0"/>
          </a:p>
          <a:p>
            <a:r>
              <a:rPr lang="en-US" dirty="0"/>
              <a:t>Early-stage ovarian cancer has significantly higher survival rates</a:t>
            </a:r>
          </a:p>
          <a:p>
            <a:endParaRPr lang="en-IN" dirty="0"/>
          </a:p>
          <a:p>
            <a:r>
              <a:rPr lang="en-US" dirty="0"/>
              <a:t>Despite several large prospective trials, a mortality benefit of screening was not identified. </a:t>
            </a:r>
          </a:p>
          <a:p>
            <a:endParaRPr lang="en-US" dirty="0"/>
          </a:p>
          <a:p>
            <a:r>
              <a:rPr lang="en-US" dirty="0"/>
              <a:t>Significant harms from ovarian cancer screening included the high rate of false positive screens, 9.6%, of which 33% were followed by surgery</a:t>
            </a:r>
          </a:p>
        </p:txBody>
      </p:sp>
    </p:spTree>
    <p:extLst>
      <p:ext uri="{BB962C8B-B14F-4D97-AF65-F5344CB8AC3E}">
        <p14:creationId xmlns:p14="http://schemas.microsoft.com/office/powerpoint/2010/main" val="324511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2408-A5D7-4A4A-B50A-F631F670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0BA9E-7203-4BF1-A763-D53DB53FE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the last decade, the emergence of robust clinicopathologic, molecular, and genetic data have enabled a more accurate, modern characterization of ovarian cancer subtypes. </a:t>
            </a:r>
          </a:p>
          <a:p>
            <a:endParaRPr lang="en-US" dirty="0"/>
          </a:p>
          <a:p>
            <a:r>
              <a:rPr lang="en-US" dirty="0"/>
              <a:t>The majority of epithelial ovarian cancers, which can be further subdivided into two main histological categories: Type I and type II tumors</a:t>
            </a:r>
          </a:p>
          <a:p>
            <a:endParaRPr lang="en-IN" dirty="0"/>
          </a:p>
          <a:p>
            <a:r>
              <a:rPr lang="en-US" dirty="0"/>
              <a:t>Type II ovarian cancers are defined by TP53 mutations and are the most common and most aggressive of the ovarian cancers</a:t>
            </a:r>
          </a:p>
        </p:txBody>
      </p:sp>
    </p:spTree>
    <p:extLst>
      <p:ext uri="{BB962C8B-B14F-4D97-AF65-F5344CB8AC3E}">
        <p14:creationId xmlns:p14="http://schemas.microsoft.com/office/powerpoint/2010/main" val="4149711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7A3D-5AC0-448B-948B-0811E684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F3013-7431-4998-8783-B350842DA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study used data from the PLCO trial to examine screening outcomes by tumor type.</a:t>
            </a:r>
          </a:p>
          <a:p>
            <a:endParaRPr lang="en-IN" dirty="0"/>
          </a:p>
          <a:p>
            <a:r>
              <a:rPr lang="en-US" dirty="0"/>
              <a:t>This study to determine how screening impacts the detection and</a:t>
            </a:r>
          </a:p>
          <a:p>
            <a:pPr marL="0" indent="0">
              <a:buNone/>
            </a:pPr>
            <a:r>
              <a:rPr lang="en-US" dirty="0"/>
              <a:t>overdiagnosis of type II ovarian tumors differentially from other types of ovarian cancers</a:t>
            </a:r>
          </a:p>
        </p:txBody>
      </p:sp>
    </p:spTree>
    <p:extLst>
      <p:ext uri="{BB962C8B-B14F-4D97-AF65-F5344CB8AC3E}">
        <p14:creationId xmlns:p14="http://schemas.microsoft.com/office/powerpoint/2010/main" val="3899942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8118-89FC-48A3-A86F-7602BDCC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854B6-428D-4617-89F3-E09F01A5B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 aim of this study was to evaluate the screening outcomes for different histologic subtypes of ovarian cancers</a:t>
            </a:r>
          </a:p>
        </p:txBody>
      </p:sp>
    </p:spTree>
    <p:extLst>
      <p:ext uri="{BB962C8B-B14F-4D97-AF65-F5344CB8AC3E}">
        <p14:creationId xmlns:p14="http://schemas.microsoft.com/office/powerpoint/2010/main" val="359364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04D8-AEA0-4A1E-8F13-FBC9EA696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PICOT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3285A-F11C-4264-B09E-835448284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Population:</a:t>
            </a:r>
          </a:p>
          <a:p>
            <a:endParaRPr lang="en-IN" dirty="0"/>
          </a:p>
          <a:p>
            <a:r>
              <a:rPr lang="en-IN" dirty="0"/>
              <a:t>Intervention: </a:t>
            </a:r>
            <a:r>
              <a:rPr lang="en-US" dirty="0"/>
              <a:t>CA-125 and transvaginal ultrasound annually for 3e5</a:t>
            </a:r>
          </a:p>
          <a:p>
            <a:pPr marL="0" indent="0">
              <a:buNone/>
            </a:pPr>
            <a:r>
              <a:rPr lang="en-US" dirty="0"/>
              <a:t>Years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C</a:t>
            </a:r>
            <a:r>
              <a:rPr lang="en-US" dirty="0" err="1"/>
              <a:t>ontrol</a:t>
            </a:r>
            <a:r>
              <a:rPr lang="en-US" dirty="0"/>
              <a:t>: Usual care</a:t>
            </a:r>
          </a:p>
          <a:p>
            <a:endParaRPr lang="en-IN" dirty="0"/>
          </a:p>
          <a:p>
            <a:r>
              <a:rPr lang="en-IN" dirty="0"/>
              <a:t>O</a:t>
            </a:r>
            <a:r>
              <a:rPr lang="en-US" dirty="0" err="1"/>
              <a:t>utcome</a:t>
            </a:r>
            <a:r>
              <a:rPr lang="en-US" dirty="0"/>
              <a:t>: screening outcomes for different histologic subtypes of ovarian cancers</a:t>
            </a:r>
          </a:p>
        </p:txBody>
      </p:sp>
    </p:spTree>
    <p:extLst>
      <p:ext uri="{BB962C8B-B14F-4D97-AF65-F5344CB8AC3E}">
        <p14:creationId xmlns:p14="http://schemas.microsoft.com/office/powerpoint/2010/main" val="265354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7BFB-B21F-4746-AE04-411BD5E1C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0916"/>
            <a:ext cx="10515600" cy="1325563"/>
          </a:xfrm>
        </p:spPr>
        <p:txBody>
          <a:bodyPr>
            <a:noAutofit/>
          </a:bodyPr>
          <a:lstStyle/>
          <a:p>
            <a:pPr algn="ctr"/>
            <a:br>
              <a:rPr lang="en-US" sz="3200" dirty="0"/>
            </a:br>
            <a:r>
              <a:rPr lang="en-US" b="1" dirty="0"/>
              <a:t>How serious is the risk of bias?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2269E-F0AC-4488-987A-E67958FC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6479"/>
            <a:ext cx="10515600" cy="386048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Is there randomized control trial evidence addressing the impact of the intervention in asymptomatic people?</a:t>
            </a:r>
            <a:endParaRPr lang="en-IN" dirty="0"/>
          </a:p>
          <a:p>
            <a:endParaRPr lang="en-IN" dirty="0"/>
          </a:p>
          <a:p>
            <a:r>
              <a:rPr lang="en-IN" dirty="0"/>
              <a:t>Yes, the RCT shows there is a significant number of over diagnosed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168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EBA07-9042-4AD9-980F-1A0B71F2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the recommendations, and will they help you in caring for patients?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70DEE-7260-4B90-8884-1DF369C78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Were the data identified, selected, and combined in an unbiased fashion?</a:t>
            </a:r>
          </a:p>
          <a:p>
            <a:pPr marL="0" indent="0">
              <a:buNone/>
            </a:pPr>
            <a:endParaRPr lang="en-I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N" dirty="0"/>
              <a:t>Yes, the RCT from which the guideline was done was done well and was unbiased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Large sample size, generalizable,  blinded study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02B3B-6D07-4243-ADA1-5D195282D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59680"/>
            <a:ext cx="9708473" cy="16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6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BBCB-9FAC-46BB-9E3E-4A5535238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" y="681037"/>
            <a:ext cx="306324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What are 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the benefits?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8392F5-63DA-45C3-BE4F-013A3DBCC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140" y="105224"/>
            <a:ext cx="9668180" cy="6752776"/>
          </a:xfrm>
        </p:spPr>
      </p:pic>
    </p:spTree>
    <p:extLst>
      <p:ext uri="{BB962C8B-B14F-4D97-AF65-F5344CB8AC3E}">
        <p14:creationId xmlns:p14="http://schemas.microsoft.com/office/powerpoint/2010/main" val="291660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4F9AC-2F1A-4D44-9CB0-CDF66C36D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A8A258-EF5D-4681-B036-6A1024D3E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7133"/>
            <a:ext cx="5684520" cy="33060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0441DE-9125-40C4-A197-001A71109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32347"/>
            <a:ext cx="6172200" cy="336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76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C2C1A-3BD5-4B03-B1D5-98797A54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What are the harms?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5B371-85F0-436F-B4A1-36AD278EC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Overdiagnosis is a potential harm of screening when disease is diagnosed that will never cause symptoms or death during a patient’s lifetime </a:t>
            </a:r>
          </a:p>
          <a:p>
            <a:endParaRPr lang="en-US" dirty="0"/>
          </a:p>
          <a:p>
            <a:r>
              <a:rPr lang="en-US" dirty="0"/>
              <a:t>As expected, substantially higher overdiagnosis of the slower growing tumors were diagnosed. </a:t>
            </a:r>
          </a:p>
          <a:p>
            <a:endParaRPr lang="en-US" dirty="0"/>
          </a:p>
          <a:p>
            <a:r>
              <a:rPr lang="en-US" dirty="0"/>
              <a:t>15-year follow-up from the PLCO trial demonstrated no mortality difference between participants randomized to the screened arm compared to those in the usual care arm.</a:t>
            </a:r>
          </a:p>
        </p:txBody>
      </p:sp>
    </p:spTree>
    <p:extLst>
      <p:ext uri="{BB962C8B-B14F-4D97-AF65-F5344CB8AC3E}">
        <p14:creationId xmlns:p14="http://schemas.microsoft.com/office/powerpoint/2010/main" val="328286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0787-1310-45F0-AE3A-F0BEB848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How do benefits and harms compare in different people and with different screening strategies?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C4A10-DDFE-4F58-8AC2-BD6E0061F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3981"/>
            <a:ext cx="10515600" cy="3412981"/>
          </a:xfrm>
        </p:spPr>
        <p:txBody>
          <a:bodyPr/>
          <a:lstStyle/>
          <a:p>
            <a:r>
              <a:rPr lang="en-IN" dirty="0"/>
              <a:t>Screening for ovarian cancer has no benefit in any subset or group of people and with any screening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99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73373-8A11-4D39-B051-74340007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What is the effect of individuals’ values and preferences?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E58BC-87C6-4954-B41B-21B85FD7D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2417"/>
            <a:ext cx="10515600" cy="3454545"/>
          </a:xfrm>
        </p:spPr>
        <p:txBody>
          <a:bodyPr>
            <a:normAutofit/>
          </a:bodyPr>
          <a:lstStyle/>
          <a:p>
            <a:r>
              <a:rPr lang="en-IN" sz="3200" dirty="0"/>
              <a:t>Individuals in our practice would not prefer screening as it does not have survival benefit  and the screening cost has to be borne by the patient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0338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3E34-78FF-423F-8D7C-D4F5CA34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What is the cost effectiveness??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60B7-F67F-4C8A-9054-6EAF93A77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2255"/>
            <a:ext cx="10515600" cy="3724708"/>
          </a:xfrm>
        </p:spPr>
        <p:txBody>
          <a:bodyPr>
            <a:normAutofit/>
          </a:bodyPr>
          <a:lstStyle/>
          <a:p>
            <a:r>
              <a:rPr lang="en-IN" sz="3200" dirty="0"/>
              <a:t>Not calculated as there is no benefit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99972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736A-3CEB-4C38-B64E-513B84C1E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B3A8-A926-4B97-9E88-7350C7C7B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Thank you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06764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562</Words>
  <Application>Microsoft Office PowerPoint</Application>
  <PresentationFormat>Widescreen</PresentationFormat>
  <Paragraphs>67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Critical appraisal of a screening test</vt:lpstr>
      <vt:lpstr>PowerPoint Presentation</vt:lpstr>
      <vt:lpstr>Introduction</vt:lpstr>
      <vt:lpstr>PowerPoint Presentation</vt:lpstr>
      <vt:lpstr>PowerPoint Presentation</vt:lpstr>
      <vt:lpstr>AIM</vt:lpstr>
      <vt:lpstr>PICOT</vt:lpstr>
      <vt:lpstr> How serious is the risk of bias?  </vt:lpstr>
      <vt:lpstr>What are the recommendations, and will they help you in caring for patients?</vt:lpstr>
      <vt:lpstr>What are  the benefits?</vt:lpstr>
      <vt:lpstr>PowerPoint Presentation</vt:lpstr>
      <vt:lpstr>What are the harms?</vt:lpstr>
      <vt:lpstr>How do benefits and harms compare in different people and with different screening strategies?</vt:lpstr>
      <vt:lpstr>What is the effect of individuals’ values and preferences? </vt:lpstr>
      <vt:lpstr>What is the cost effectiveness??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Johnson</dc:creator>
  <cp:lastModifiedBy>Jacob Johnson</cp:lastModifiedBy>
  <cp:revision>17</cp:revision>
  <dcterms:created xsi:type="dcterms:W3CDTF">2019-01-30T04:29:06Z</dcterms:created>
  <dcterms:modified xsi:type="dcterms:W3CDTF">2019-01-30T07:19:08Z</dcterms:modified>
</cp:coreProperties>
</file>