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81" r:id="rId8"/>
    <p:sldId id="282" r:id="rId9"/>
    <p:sldId id="265" r:id="rId10"/>
    <p:sldId id="266" r:id="rId11"/>
    <p:sldId id="267" r:id="rId12"/>
    <p:sldId id="268" r:id="rId13"/>
    <p:sldId id="263" r:id="rId14"/>
    <p:sldId id="270" r:id="rId15"/>
    <p:sldId id="271" r:id="rId16"/>
    <p:sldId id="269" r:id="rId17"/>
    <p:sldId id="272" r:id="rId18"/>
    <p:sldId id="274" r:id="rId19"/>
    <p:sldId id="27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t>19/12/2018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1DB5-481E-4037-BA3B-292E07DCFE2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24467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t>19/12/2018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1DB5-481E-4037-BA3B-292E07DCFE2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02636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t>19/12/2018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1DB5-481E-4037-BA3B-292E07DCFE2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73034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t>19/12/2018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1DB5-481E-4037-BA3B-292E07DCFE2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94250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t>19/12/2018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1DB5-481E-4037-BA3B-292E07DCFE2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34239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t>19/12/2018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1DB5-481E-4037-BA3B-292E07DCFE2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49160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t>19/12/2018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1DB5-481E-4037-BA3B-292E07DCFE2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87605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t>19/12/2018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1DB5-481E-4037-BA3B-292E07DCFE2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21821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t>19/12/2018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1DB5-481E-4037-BA3B-292E07DCFE2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02120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t>19/12/2018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1DB5-481E-4037-BA3B-292E07DCFE2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73135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E9AB-1739-437A-BDB6-711928B4E1F2}" type="datetimeFigureOut">
              <a:rPr lang="en-IN" smtClean="0"/>
              <a:t>19/12/2018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1DB5-481E-4037-BA3B-292E07DCFE2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6546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FEE9AB-1739-437A-BDB6-711928B4E1F2}" type="datetimeFigureOut">
              <a:rPr lang="en-IN" smtClean="0"/>
              <a:t>19/12/2018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821DB5-481E-4037-BA3B-292E07DCFE2F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3633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7262" y="2167731"/>
            <a:ext cx="10277475" cy="366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819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086" y="1404938"/>
            <a:ext cx="8562975" cy="21050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 smtClean="0"/>
              <a:t>19/12/2018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99275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Background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Large observational studies suggest that in  patients above 45 years of age, undergoing non cardiac surgery, 1% die in hospital or within 30 days of surgery.</a:t>
            </a:r>
          </a:p>
          <a:p>
            <a:r>
              <a:rPr lang="en-IN" dirty="0" smtClean="0"/>
              <a:t>Defined as myocardial injury caused by ischemia that occurs during or within 30 days after surgery and is independently associated with mortality.</a:t>
            </a:r>
          </a:p>
          <a:p>
            <a:r>
              <a:rPr lang="en-IN" dirty="0" smtClean="0"/>
              <a:t>Diagnostic criteria based on non high sensitivity troponin T assay has been identified, but high sensitivity troponin T has recently been approved for use.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14772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Prospective cohort of adults who underwent non cardiac surgery.</a:t>
            </a:r>
          </a:p>
          <a:p>
            <a:pPr lvl="1"/>
            <a:r>
              <a:rPr lang="en-IN" dirty="0" smtClean="0"/>
              <a:t>First 15000 patients non-hsTnT was measured</a:t>
            </a:r>
          </a:p>
          <a:p>
            <a:pPr lvl="1"/>
            <a:r>
              <a:rPr lang="en-IN" dirty="0" smtClean="0"/>
              <a:t>Second 21000 patients hsTnT was measured</a:t>
            </a:r>
          </a:p>
          <a:p>
            <a:endParaRPr lang="en-IN" dirty="0"/>
          </a:p>
          <a:p>
            <a:r>
              <a:rPr lang="en-IN" dirty="0" smtClean="0"/>
              <a:t>23 centres in 13 countries</a:t>
            </a:r>
          </a:p>
          <a:p>
            <a:pPr lvl="1"/>
            <a:r>
              <a:rPr lang="en-IN" dirty="0" smtClean="0"/>
              <a:t>North America, Africa, South America, Asia , Australia and Europe</a:t>
            </a:r>
          </a:p>
          <a:p>
            <a:pPr lvl="1"/>
            <a:endParaRPr lang="en-IN" dirty="0" smtClean="0"/>
          </a:p>
          <a:p>
            <a:pPr lvl="1"/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8278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P: Patients above 45 years of age, undergoing major non cardiac surgery</a:t>
            </a:r>
          </a:p>
          <a:p>
            <a:r>
              <a:rPr lang="en-IN" dirty="0" smtClean="0"/>
              <a:t>T: October 2008 to November 2013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84401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Primary Outcome:</a:t>
            </a:r>
          </a:p>
          <a:p>
            <a:pPr lvl="1"/>
            <a:r>
              <a:rPr lang="en-IN" dirty="0" smtClean="0"/>
              <a:t>Association between perioperative hsTnT measurements and 30 day morality</a:t>
            </a:r>
          </a:p>
          <a:p>
            <a:pPr lvl="1"/>
            <a:r>
              <a:rPr lang="en-IN" dirty="0" smtClean="0"/>
              <a:t>And potential diagnostic criteria for MINS based on hsTnT</a:t>
            </a:r>
          </a:p>
          <a:p>
            <a:pPr lvl="1"/>
            <a:endParaRPr lang="en-IN" dirty="0"/>
          </a:p>
          <a:p>
            <a:r>
              <a:rPr lang="en-IN" dirty="0" smtClean="0"/>
              <a:t>Secondary outcomes:</a:t>
            </a:r>
          </a:p>
          <a:p>
            <a:pPr lvl="1"/>
            <a:r>
              <a:rPr lang="en-IN" dirty="0" smtClean="0"/>
              <a:t>Determine if there was an interaction between the lowest prognostically important post operative hsTnT threshold and estimated eGFR or sex</a:t>
            </a:r>
          </a:p>
          <a:p>
            <a:pPr lvl="1"/>
            <a:r>
              <a:rPr lang="en-IN" dirty="0" smtClean="0"/>
              <a:t>Describe characteristics of patients experiencing MINS an their </a:t>
            </a:r>
            <a:r>
              <a:rPr lang="en-IN" dirty="0"/>
              <a:t>o</a:t>
            </a:r>
            <a:r>
              <a:rPr lang="en-IN" dirty="0" smtClean="0"/>
              <a:t>utcomes</a:t>
            </a:r>
          </a:p>
          <a:p>
            <a:pPr lvl="1"/>
            <a:r>
              <a:rPr lang="en-IN" dirty="0" smtClean="0"/>
              <a:t>Determine the proportion od MINS that might go undetected without troponin monitoring</a:t>
            </a:r>
          </a:p>
          <a:p>
            <a:pPr lvl="1"/>
            <a:endParaRPr lang="en-IN" dirty="0" smtClean="0"/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79192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Inclusion criteria:</a:t>
            </a:r>
          </a:p>
          <a:p>
            <a:pPr lvl="1"/>
            <a:r>
              <a:rPr lang="en-IN" dirty="0" smtClean="0"/>
              <a:t>Age &gt;45 years</a:t>
            </a:r>
          </a:p>
          <a:p>
            <a:pPr lvl="1"/>
            <a:r>
              <a:rPr lang="en-IN" dirty="0" smtClean="0"/>
              <a:t>Major non cardiac surgery : general or regional anaesthesia</a:t>
            </a:r>
          </a:p>
          <a:p>
            <a:pPr lvl="1"/>
            <a:r>
              <a:rPr lang="en-IN" dirty="0" smtClean="0"/>
              <a:t>Hospitalisation for at least 24 hours post surgery</a:t>
            </a:r>
          </a:p>
          <a:p>
            <a:r>
              <a:rPr lang="en-IN" dirty="0" smtClean="0"/>
              <a:t>Exclusion:</a:t>
            </a:r>
          </a:p>
          <a:p>
            <a:pPr lvl="1"/>
            <a:r>
              <a:rPr lang="en-IN" dirty="0" smtClean="0"/>
              <a:t>Previously enrolled in VISION</a:t>
            </a:r>
          </a:p>
          <a:p>
            <a:pPr lvl="1"/>
            <a:r>
              <a:rPr lang="en-IN" dirty="0" smtClean="0"/>
              <a:t>Did not give informed consent</a:t>
            </a:r>
          </a:p>
        </p:txBody>
      </p:sp>
    </p:spTree>
    <p:extLst>
      <p:ext uri="{BB962C8B-B14F-4D97-AF65-F5344CB8AC3E}">
        <p14:creationId xmlns:p14="http://schemas.microsoft.com/office/powerpoint/2010/main" val="3544219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Statistical Analysis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For the primary outcome, a Cox proportional hazards model was undertaken.</a:t>
            </a:r>
          </a:p>
          <a:p>
            <a:pPr lvl="1"/>
            <a:r>
              <a:rPr lang="en-IN" dirty="0" smtClean="0"/>
              <a:t>Dependant variable: mortality up to 30 days post surgery</a:t>
            </a:r>
          </a:p>
          <a:p>
            <a:pPr lvl="1"/>
            <a:r>
              <a:rPr lang="en-IN" dirty="0" smtClean="0"/>
              <a:t>Independent variable: preoperative and surgical variables previously associated with 30 day mortality</a:t>
            </a:r>
          </a:p>
          <a:p>
            <a:r>
              <a:rPr lang="en-IN" dirty="0" smtClean="0"/>
              <a:t>Modified Mazumdar approach : used to determine if there were prognostically important post operative hsTnT thresholds that were associated with risk of 30 day mortality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24142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How serious was</a:t>
            </a:r>
            <a:br>
              <a:rPr lang="en-IN" dirty="0" smtClean="0"/>
            </a:br>
            <a:r>
              <a:rPr lang="en-IN" dirty="0" smtClean="0"/>
              <a:t> the risk of bias?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Was the sample of  patients representative?</a:t>
            </a:r>
          </a:p>
          <a:p>
            <a:pPr lvl="1"/>
            <a:r>
              <a:rPr lang="en-IN" dirty="0" smtClean="0"/>
              <a:t>Yes, had patients across the globe, included numerous types of surgeries.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02200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3600" dirty="0" smtClean="0"/>
              <a:t>Were patients </a:t>
            </a:r>
            <a:br>
              <a:rPr lang="en-IN" sz="3600" dirty="0" smtClean="0"/>
            </a:br>
            <a:r>
              <a:rPr lang="en-IN" sz="3600" dirty="0" smtClean="0"/>
              <a:t>classified into </a:t>
            </a:r>
            <a:br>
              <a:rPr lang="en-IN" sz="3600" dirty="0" smtClean="0"/>
            </a:br>
            <a:r>
              <a:rPr lang="en-IN" sz="3600" dirty="0" smtClean="0"/>
              <a:t>prognostically</a:t>
            </a:r>
            <a:br>
              <a:rPr lang="en-IN" sz="3600" dirty="0" smtClean="0"/>
            </a:br>
            <a:r>
              <a:rPr lang="en-IN" sz="3600" dirty="0" smtClean="0"/>
              <a:t> similar group?</a:t>
            </a:r>
            <a:endParaRPr lang="en-IN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66694" y="128789"/>
            <a:ext cx="8126568" cy="648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58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3600" dirty="0" smtClean="0"/>
              <a:t>Was follow up </a:t>
            </a:r>
            <a:br>
              <a:rPr lang="en-IN" sz="3600" dirty="0" smtClean="0"/>
            </a:br>
            <a:r>
              <a:rPr lang="en-IN" sz="3600" dirty="0" smtClean="0"/>
              <a:t>sufficiently complete</a:t>
            </a:r>
            <a:r>
              <a:rPr lang="en-IN" dirty="0" smtClean="0"/>
              <a:t>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Yes</a:t>
            </a:r>
          </a:p>
          <a:p>
            <a:r>
              <a:rPr lang="en-IN" dirty="0" smtClean="0"/>
              <a:t>96.4%  completed follow up</a:t>
            </a:r>
          </a:p>
          <a:p>
            <a:r>
              <a:rPr lang="en-IN" dirty="0" smtClean="0"/>
              <a:t>Remaining patients were </a:t>
            </a:r>
          </a:p>
          <a:p>
            <a:pPr marL="0" indent="0">
              <a:buNone/>
            </a:pPr>
            <a:r>
              <a:rPr lang="en-IN" dirty="0" smtClean="0"/>
              <a:t>Censored at the time of </a:t>
            </a:r>
          </a:p>
          <a:p>
            <a:pPr marL="0" indent="0">
              <a:buNone/>
            </a:pPr>
            <a:r>
              <a:rPr lang="en-IN" dirty="0" smtClean="0"/>
              <a:t>discharge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6141" y="-103031"/>
            <a:ext cx="7401881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6725" y="2497294"/>
            <a:ext cx="4105275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323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Were outcome criteria objective and unbiased?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yes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438500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What are the results?</a:t>
            </a:r>
            <a:br>
              <a:rPr lang="en-IN" dirty="0" smtClean="0"/>
            </a:br>
            <a:r>
              <a:rPr lang="en-IN" dirty="0" smtClean="0"/>
              <a:t>How likely are the results over time?</a:t>
            </a:r>
            <a:endParaRPr lang="en-IN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132451"/>
            <a:ext cx="10793422" cy="316939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180563" y="208840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dirty="0" smtClean="0"/>
              <a:t>Death within 30 days after surgery occurred in 266 patients: </a:t>
            </a:r>
          </a:p>
          <a:p>
            <a:pPr lvl="1"/>
            <a:r>
              <a:rPr lang="en-IN" dirty="0" smtClean="0"/>
              <a:t> 1.2%, 95% CI , 1.1% -1.4%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818815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29" y="1344314"/>
            <a:ext cx="11372151" cy="44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6471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How precise are the estimates of likelihood?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86665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6823" y="199622"/>
            <a:ext cx="11140225" cy="6658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7933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How can I apply the results to patient care?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Were the study patients and their management similar to those in my practice?</a:t>
            </a:r>
          </a:p>
          <a:p>
            <a:pPr lvl="1"/>
            <a:r>
              <a:rPr lang="en-IN" dirty="0" smtClean="0"/>
              <a:t>Yes</a:t>
            </a:r>
          </a:p>
          <a:p>
            <a:r>
              <a:rPr lang="en-IN" dirty="0" smtClean="0"/>
              <a:t>Was follow up sufficiently long?</a:t>
            </a:r>
          </a:p>
          <a:p>
            <a:pPr lvl="1"/>
            <a:r>
              <a:rPr lang="en-IN" dirty="0" smtClean="0"/>
              <a:t>yes</a:t>
            </a:r>
          </a:p>
          <a:p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39243591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In patients undergoing major non cardiac surgery, peak post operative hsTnT was associated with increased risk of cardiac mortality.</a:t>
            </a:r>
          </a:p>
          <a:p>
            <a:r>
              <a:rPr lang="en-IN" dirty="0" smtClean="0"/>
              <a:t>Elevated post operative hsTnT without ischemic features was also associated with 30 day mortality</a:t>
            </a:r>
          </a:p>
          <a:p>
            <a:r>
              <a:rPr lang="en-IN" dirty="0" smtClean="0"/>
              <a:t>Limited by the arbitrary criteria for prognostically important hsTnT elevation</a:t>
            </a:r>
          </a:p>
          <a:p>
            <a:r>
              <a:rPr lang="en-IN" dirty="0" smtClean="0"/>
              <a:t>Adjusted CI for peak post operative hsTnT were wide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012561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Can I use the results in management of patients in management of patients in my practice?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Yes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00547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</TotalTime>
  <Words>497</Words>
  <Application>Microsoft Office PowerPoint</Application>
  <PresentationFormat>Widescreen</PresentationFormat>
  <Paragraphs>62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Background</vt:lpstr>
      <vt:lpstr>PowerPoint Presentation</vt:lpstr>
      <vt:lpstr>PowerPoint Presentation</vt:lpstr>
      <vt:lpstr>PowerPoint Presentation</vt:lpstr>
      <vt:lpstr>PowerPoint Presentation</vt:lpstr>
      <vt:lpstr>Statistical Analysis</vt:lpstr>
      <vt:lpstr>How serious was  the risk of bias?</vt:lpstr>
      <vt:lpstr>Were patients  classified into  prognostically  similar group?</vt:lpstr>
      <vt:lpstr>Was follow up  sufficiently complete?</vt:lpstr>
      <vt:lpstr>Were outcome criteria objective and unbiased?</vt:lpstr>
      <vt:lpstr>What are the results? How likely are the results over time?</vt:lpstr>
      <vt:lpstr>PowerPoint Presentation</vt:lpstr>
      <vt:lpstr>How precise are the estimates of likelihood?</vt:lpstr>
      <vt:lpstr> </vt:lpstr>
      <vt:lpstr>How can I apply the results to patient care?</vt:lpstr>
      <vt:lpstr>PowerPoint Presentation</vt:lpstr>
      <vt:lpstr>Can I use the results in management of patients in management of patients in my practice?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 Newbigging</dc:creator>
  <cp:lastModifiedBy>Philip Newbigging</cp:lastModifiedBy>
  <cp:revision>25</cp:revision>
  <dcterms:created xsi:type="dcterms:W3CDTF">2018-12-19T03:37:23Z</dcterms:created>
  <dcterms:modified xsi:type="dcterms:W3CDTF">2018-12-19T10:18:17Z</dcterms:modified>
</cp:coreProperties>
</file>