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72" r:id="rId14"/>
    <p:sldId id="271" r:id="rId15"/>
    <p:sldId id="273" r:id="rId16"/>
    <p:sldId id="281" r:id="rId17"/>
    <p:sldId id="275" r:id="rId18"/>
    <p:sldId id="280" r:id="rId19"/>
    <p:sldId id="277" r:id="rId20"/>
    <p:sldId id="283" r:id="rId21"/>
    <p:sldId id="284" r:id="rId22"/>
    <p:sldId id="278" r:id="rId23"/>
    <p:sldId id="276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440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0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4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7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4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02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48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4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7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87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0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EFB9B-FB08-1E4A-A056-FDC354287312}" type="datetimeFigureOut">
              <a:rPr lang="en-US" smtClean="0"/>
              <a:t>23/01/19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95633-FF5C-6B4F-A45F-E282DE17B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4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Systematic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6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3 at 9.08.05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12" b="1503"/>
          <a:stretch/>
        </p:blipFill>
        <p:spPr>
          <a:xfrm>
            <a:off x="155439" y="1747902"/>
            <a:ext cx="8802550" cy="2125147"/>
          </a:xfrm>
        </p:spPr>
      </p:pic>
    </p:spTree>
    <p:extLst>
      <p:ext uri="{BB962C8B-B14F-4D97-AF65-F5344CB8AC3E}">
        <p14:creationId xmlns:p14="http://schemas.microsoft.com/office/powerpoint/2010/main" val="406503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Approximately 40% </a:t>
            </a:r>
            <a:r>
              <a:rPr lang="en-US" sz="2800" dirty="0"/>
              <a:t>of 50-year-</a:t>
            </a:r>
            <a:r>
              <a:rPr lang="en-US" sz="2800" dirty="0" smtClean="0"/>
              <a:t>old women will have major osteoporotic </a:t>
            </a:r>
            <a:r>
              <a:rPr lang="en-US" sz="2800" dirty="0"/>
              <a:t>fractures during the remainder of </a:t>
            </a:r>
            <a:r>
              <a:rPr lang="en-US" sz="2800" dirty="0" smtClean="0"/>
              <a:t>their life times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More </a:t>
            </a:r>
            <a:r>
              <a:rPr lang="en-US" sz="2800" dirty="0"/>
              <a:t>than </a:t>
            </a:r>
            <a:r>
              <a:rPr lang="en-US" sz="2800" dirty="0" smtClean="0"/>
              <a:t>one fifth of </a:t>
            </a:r>
            <a:r>
              <a:rPr lang="en-US" sz="2800" dirty="0"/>
              <a:t>patients died within 1 year after hip </a:t>
            </a:r>
            <a:r>
              <a:rPr lang="en-US" sz="2800" dirty="0" smtClean="0"/>
              <a:t>fracture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The increased social </a:t>
            </a:r>
            <a:r>
              <a:rPr lang="en-US" sz="2800" dirty="0"/>
              <a:t>and economic burdens associated with </a:t>
            </a:r>
            <a:r>
              <a:rPr lang="en-US" sz="2800" dirty="0" smtClean="0"/>
              <a:t>osteoporosis related fractures worldwide make their </a:t>
            </a:r>
            <a:r>
              <a:rPr lang="en-US" sz="2800" dirty="0"/>
              <a:t>prevention </a:t>
            </a:r>
            <a:r>
              <a:rPr lang="en-US" sz="2800" dirty="0" smtClean="0"/>
              <a:t>a major public health </a:t>
            </a:r>
            <a:r>
              <a:rPr lang="en-US" sz="2800" dirty="0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228429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Meta</a:t>
            </a:r>
            <a:r>
              <a:rPr lang="en-US" sz="2800" dirty="0"/>
              <a:t>-analyses published to </a:t>
            </a:r>
            <a:r>
              <a:rPr lang="en-US" sz="2800" dirty="0" smtClean="0"/>
              <a:t>date have </a:t>
            </a:r>
            <a:r>
              <a:rPr lang="en-US" sz="2800" dirty="0"/>
              <a:t>not reached consistent conclusions regarding the </a:t>
            </a:r>
            <a:r>
              <a:rPr lang="en-US" sz="2800" dirty="0" smtClean="0"/>
              <a:t>association between </a:t>
            </a:r>
            <a:r>
              <a:rPr lang="en-US" sz="2800" dirty="0"/>
              <a:t>calcium, </a:t>
            </a:r>
            <a:r>
              <a:rPr lang="en-US" sz="2800" dirty="0" smtClean="0"/>
              <a:t>vitamin D</a:t>
            </a:r>
            <a:r>
              <a:rPr lang="en-US" sz="2800" dirty="0"/>
              <a:t>, or combined calcium </a:t>
            </a:r>
            <a:r>
              <a:rPr lang="en-US" sz="2800" dirty="0" smtClean="0"/>
              <a:t>and vitamin </a:t>
            </a:r>
            <a:r>
              <a:rPr lang="en-US" sz="2800" dirty="0"/>
              <a:t>D supplements and fracture </a:t>
            </a:r>
            <a:r>
              <a:rPr lang="en-US" sz="2800" dirty="0" smtClean="0"/>
              <a:t>risk</a:t>
            </a:r>
            <a:endParaRPr lang="en-US" sz="2800" dirty="0"/>
          </a:p>
          <a:p>
            <a:pPr>
              <a:lnSpc>
                <a:spcPct val="120000"/>
              </a:lnSpc>
            </a:pPr>
            <a:r>
              <a:rPr lang="en-US" sz="2800" dirty="0"/>
              <a:t>Older people living in institutions such as nursing </a:t>
            </a:r>
            <a:r>
              <a:rPr lang="en-US" sz="2800" dirty="0" smtClean="0"/>
              <a:t>homes and </a:t>
            </a:r>
            <a:r>
              <a:rPr lang="en-US" sz="2800" dirty="0"/>
              <a:t>residential care facilities have a higher risk of </a:t>
            </a:r>
            <a:r>
              <a:rPr lang="en-US" sz="2800" dirty="0" smtClean="0"/>
              <a:t>fracture compared with </a:t>
            </a:r>
            <a:r>
              <a:rPr lang="en-US" sz="2800" dirty="0"/>
              <a:t>people living in the </a:t>
            </a:r>
            <a:r>
              <a:rPr lang="en-US" sz="2800" dirty="0" smtClean="0"/>
              <a:t>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143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</a:t>
            </a:r>
            <a:r>
              <a:rPr lang="en-US" dirty="0"/>
              <a:t>separately compare calcium, </a:t>
            </a:r>
            <a:r>
              <a:rPr lang="en-US" dirty="0" smtClean="0"/>
              <a:t>vitamin D, and combined calcium and vitamin D supplements with a </a:t>
            </a:r>
            <a:r>
              <a:rPr lang="en-US" dirty="0"/>
              <a:t>placebo </a:t>
            </a:r>
            <a:r>
              <a:rPr lang="en-US" dirty="0" smtClean="0"/>
              <a:t>or no treatment </a:t>
            </a:r>
            <a:r>
              <a:rPr lang="en-US" dirty="0"/>
              <a:t>for fracture incidence </a:t>
            </a:r>
            <a:r>
              <a:rPr lang="en-US" dirty="0" smtClean="0"/>
              <a:t>in </a:t>
            </a:r>
            <a:r>
              <a:rPr lang="en-US" b="1" dirty="0" smtClean="0"/>
              <a:t>community dwelling </a:t>
            </a:r>
            <a:r>
              <a:rPr lang="en-US" dirty="0" smtClean="0"/>
              <a:t>older </a:t>
            </a:r>
            <a:r>
              <a:rPr lang="en-US" dirty="0"/>
              <a:t>adults</a:t>
            </a:r>
          </a:p>
        </p:txBody>
      </p:sp>
    </p:spTree>
    <p:extLst>
      <p:ext uri="{BB962C8B-B14F-4D97-AF65-F5344CB8AC3E}">
        <p14:creationId xmlns:p14="http://schemas.microsoft.com/office/powerpoint/2010/main" val="2715107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b="1" u="sng" dirty="0" smtClean="0"/>
              <a:t>Population: </a:t>
            </a:r>
            <a:r>
              <a:rPr lang="en-US" sz="2400" dirty="0" smtClean="0"/>
              <a:t>Adults over 50 years of age, living in their communities</a:t>
            </a:r>
          </a:p>
          <a:p>
            <a:pPr>
              <a:lnSpc>
                <a:spcPct val="120000"/>
              </a:lnSpc>
            </a:pPr>
            <a:r>
              <a:rPr lang="en-US" sz="2400" b="1" u="sng" dirty="0" smtClean="0"/>
              <a:t>Intervention: </a:t>
            </a:r>
            <a:r>
              <a:rPr lang="en-US" sz="2400" dirty="0" smtClean="0"/>
              <a:t>Vitamin D and Calcium supplements/ Combined supplements</a:t>
            </a:r>
          </a:p>
          <a:p>
            <a:pPr>
              <a:lnSpc>
                <a:spcPct val="120000"/>
              </a:lnSpc>
            </a:pPr>
            <a:r>
              <a:rPr lang="en-US" sz="2400" b="1" u="sng" dirty="0" smtClean="0"/>
              <a:t>Control: </a:t>
            </a:r>
            <a:r>
              <a:rPr lang="en-US" sz="2400" dirty="0" smtClean="0"/>
              <a:t>Placebo</a:t>
            </a:r>
          </a:p>
          <a:p>
            <a:pPr>
              <a:lnSpc>
                <a:spcPct val="120000"/>
              </a:lnSpc>
            </a:pPr>
            <a:r>
              <a:rPr lang="en-US" sz="2400" b="1" u="sng" dirty="0" err="1" smtClean="0"/>
              <a:t>Outome</a:t>
            </a:r>
            <a:r>
              <a:rPr lang="en-US" sz="2400" b="1" u="sng" dirty="0" smtClean="0"/>
              <a:t>: </a:t>
            </a:r>
            <a:r>
              <a:rPr lang="en-US" sz="2400" dirty="0" smtClean="0"/>
              <a:t>Primary Outcome- Hip fracture, Secondary outcome-non vertebral fracture, vertebral fracture and total fractures</a:t>
            </a:r>
            <a:endParaRPr lang="en-US" sz="2400" b="1" u="sng" dirty="0" smtClean="0"/>
          </a:p>
          <a:p>
            <a:pPr>
              <a:lnSpc>
                <a:spcPct val="120000"/>
              </a:lnSpc>
            </a:pPr>
            <a:r>
              <a:rPr lang="en-US" sz="2400" b="1" u="sng" dirty="0" smtClean="0"/>
              <a:t>Timeline: </a:t>
            </a:r>
            <a:r>
              <a:rPr lang="en-US" sz="2400" dirty="0" smtClean="0"/>
              <a:t>10 years data, from 24 Dec 2006 to 24 Dec 2016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98574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u="sng" dirty="0" smtClean="0"/>
              <a:t>Inclusion Criteria: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RCTs </a:t>
            </a:r>
            <a:r>
              <a:rPr lang="en-US" sz="2800" dirty="0"/>
              <a:t>comparing calcium, vitamin D, or combined </a:t>
            </a:r>
            <a:r>
              <a:rPr lang="en-US" sz="2800" dirty="0" smtClean="0"/>
              <a:t>calcium and </a:t>
            </a:r>
            <a:r>
              <a:rPr lang="en-US" sz="2800" dirty="0"/>
              <a:t>vitamin D supplements with a placebo or no </a:t>
            </a:r>
            <a:r>
              <a:rPr lang="en-US" sz="2800" dirty="0" smtClean="0"/>
              <a:t>treatment group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T</a:t>
            </a:r>
            <a:r>
              <a:rPr lang="en-US" sz="2800" dirty="0" smtClean="0"/>
              <a:t>rials </a:t>
            </a:r>
            <a:r>
              <a:rPr lang="en-US" sz="2800" dirty="0"/>
              <a:t>enrolling adults older than 50 years and </a:t>
            </a:r>
            <a:r>
              <a:rPr lang="en-US" sz="2800" dirty="0" smtClean="0"/>
              <a:t>living in </a:t>
            </a:r>
            <a:r>
              <a:rPr lang="en-US" sz="2800" dirty="0"/>
              <a:t>their </a:t>
            </a:r>
            <a:r>
              <a:rPr lang="en-US" sz="2800" dirty="0" smtClean="0"/>
              <a:t>communities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Trials </a:t>
            </a:r>
            <a:r>
              <a:rPr lang="en-US" sz="2800" dirty="0"/>
              <a:t>providing </a:t>
            </a:r>
            <a:r>
              <a:rPr lang="en-US" sz="2800" dirty="0" smtClean="0"/>
              <a:t>fracture </a:t>
            </a:r>
            <a:r>
              <a:rPr lang="it-IT" sz="2800" dirty="0" smtClean="0"/>
              <a:t>data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16511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1868"/>
            <a:ext cx="8229600" cy="558429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u="sng" dirty="0" smtClean="0"/>
              <a:t>Exclusion Criteria: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R</a:t>
            </a:r>
            <a:r>
              <a:rPr lang="en-US" sz="2400" dirty="0" smtClean="0"/>
              <a:t>andomized </a:t>
            </a:r>
            <a:r>
              <a:rPr lang="en-US" sz="2400" dirty="0"/>
              <a:t>trials without </a:t>
            </a:r>
            <a:r>
              <a:rPr lang="en-US" sz="2400" dirty="0" smtClean="0"/>
              <a:t>a placebo </a:t>
            </a:r>
            <a:r>
              <a:rPr lang="en-US" sz="2400" dirty="0"/>
              <a:t>or no treatment </a:t>
            </a:r>
            <a:r>
              <a:rPr lang="en-US" sz="2400" dirty="0" smtClean="0"/>
              <a:t>group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Corticosteroid</a:t>
            </a:r>
            <a:r>
              <a:rPr lang="en-US" sz="2400" dirty="0"/>
              <a:t>-induced secondary </a:t>
            </a:r>
            <a:r>
              <a:rPr lang="en-US" sz="2400" dirty="0" smtClean="0"/>
              <a:t>osteoporosis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Use of </a:t>
            </a:r>
            <a:r>
              <a:rPr lang="en-US" sz="2400" dirty="0"/>
              <a:t>other </a:t>
            </a:r>
            <a:r>
              <a:rPr lang="en-US" sz="2400" dirty="0" smtClean="0"/>
              <a:t>treatments(</a:t>
            </a:r>
            <a:r>
              <a:rPr lang="en-US" sz="2400" dirty="0" err="1" smtClean="0"/>
              <a:t>eg</a:t>
            </a:r>
            <a:r>
              <a:rPr lang="en-US" sz="2400" dirty="0" smtClean="0"/>
              <a:t>. </a:t>
            </a:r>
            <a:r>
              <a:rPr lang="en-US" sz="2400" dirty="0"/>
              <a:t>an </a:t>
            </a:r>
            <a:r>
              <a:rPr lang="en-US" sz="2400" dirty="0" smtClean="0"/>
              <a:t>anti osteoporotic </a:t>
            </a:r>
            <a:r>
              <a:rPr lang="en-US" sz="2400" dirty="0"/>
              <a:t>drug</a:t>
            </a:r>
            <a:r>
              <a:rPr lang="en-US" sz="24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Vitamin D </a:t>
            </a:r>
            <a:r>
              <a:rPr lang="en-US" sz="2400" dirty="0"/>
              <a:t>analogues (</a:t>
            </a:r>
            <a:r>
              <a:rPr lang="en-US" sz="2400" dirty="0" err="1" smtClean="0"/>
              <a:t>eg</a:t>
            </a:r>
            <a:r>
              <a:rPr lang="en-US" sz="2400" dirty="0" smtClean="0"/>
              <a:t>. </a:t>
            </a:r>
            <a:r>
              <a:rPr lang="en-US" sz="2400" dirty="0" err="1"/>
              <a:t>calcitriol</a:t>
            </a:r>
            <a:r>
              <a:rPr lang="en-US" sz="2400" dirty="0"/>
              <a:t>) or </a:t>
            </a:r>
            <a:r>
              <a:rPr lang="en-US" sz="2400" dirty="0" err="1"/>
              <a:t>hydroxylated</a:t>
            </a:r>
            <a:r>
              <a:rPr lang="en-US" sz="2400" dirty="0"/>
              <a:t> vitamin </a:t>
            </a:r>
            <a:r>
              <a:rPr lang="en-US" sz="2400" dirty="0" smtClean="0"/>
              <a:t>D use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Dietary </a:t>
            </a:r>
            <a:r>
              <a:rPr lang="en-US" sz="2400" dirty="0"/>
              <a:t>intake of </a:t>
            </a:r>
            <a:r>
              <a:rPr lang="en-US" sz="2400" dirty="0" smtClean="0"/>
              <a:t>calcium or </a:t>
            </a:r>
            <a:r>
              <a:rPr lang="en-US" sz="2400" dirty="0"/>
              <a:t>vitamin D (</a:t>
            </a:r>
            <a:r>
              <a:rPr lang="en-US" sz="2400" dirty="0" err="1" smtClean="0"/>
              <a:t>eg</a:t>
            </a:r>
            <a:r>
              <a:rPr lang="en-US" sz="2400" dirty="0" smtClean="0"/>
              <a:t>. </a:t>
            </a:r>
            <a:r>
              <a:rPr lang="en-US" sz="2400" dirty="0"/>
              <a:t>from milk) was </a:t>
            </a:r>
            <a:r>
              <a:rPr lang="en-US" sz="2400" dirty="0" smtClean="0"/>
              <a:t>evaluation studies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769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Assessing the Credibility of the Systematic Review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b="1" dirty="0" smtClean="0"/>
              <a:t>Did </a:t>
            </a:r>
            <a:r>
              <a:rPr lang="en-US" b="1" dirty="0"/>
              <a:t>the review explicitly address </a:t>
            </a:r>
            <a:r>
              <a:rPr lang="en-US" b="1" dirty="0" smtClean="0"/>
              <a:t>a sensible </a:t>
            </a:r>
            <a:r>
              <a:rPr lang="en-US" b="1" dirty="0"/>
              <a:t>clinical question</a:t>
            </a:r>
            <a:r>
              <a:rPr lang="en-US" b="1" dirty="0" smtClean="0"/>
              <a:t>?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Yes, previous studies have been done in patients in nursing homes and in patients, this is a community based study, looking at fracture incidence in these patients</a:t>
            </a:r>
          </a:p>
        </p:txBody>
      </p:sp>
    </p:spTree>
    <p:extLst>
      <p:ext uri="{BB962C8B-B14F-4D97-AF65-F5344CB8AC3E}">
        <p14:creationId xmlns:p14="http://schemas.microsoft.com/office/powerpoint/2010/main" val="1477949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2. </a:t>
            </a:r>
            <a:r>
              <a:rPr lang="en-US" b="1" dirty="0"/>
              <a:t>Was the search for relevant </a:t>
            </a:r>
            <a:r>
              <a:rPr lang="en-US" b="1" dirty="0" smtClean="0"/>
              <a:t>studies exhaustive?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They have gone through PubMed, Cochrane Library and EMBASE databases looking at trials from Systematic Reviews and individual RCT’s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925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3 at 10.50.59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0" r="983"/>
          <a:stretch/>
        </p:blipFill>
        <p:spPr>
          <a:xfrm>
            <a:off x="1185333" y="127000"/>
            <a:ext cx="5909734" cy="6664814"/>
          </a:xfrm>
        </p:spPr>
      </p:pic>
    </p:spTree>
    <p:extLst>
      <p:ext uri="{BB962C8B-B14F-4D97-AF65-F5344CB8AC3E}">
        <p14:creationId xmlns:p14="http://schemas.microsoft.com/office/powerpoint/2010/main" val="3028172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3. </a:t>
            </a:r>
            <a:r>
              <a:rPr lang="en-US" b="1" dirty="0"/>
              <a:t>Were selection and assessment </a:t>
            </a:r>
            <a:r>
              <a:rPr lang="en-US" b="1" dirty="0" smtClean="0"/>
              <a:t>of s</a:t>
            </a:r>
            <a:r>
              <a:rPr lang="de-DE" b="1" dirty="0" err="1" smtClean="0"/>
              <a:t>tudies</a:t>
            </a:r>
            <a:r>
              <a:rPr lang="de-DE" b="1" dirty="0" smtClean="0"/>
              <a:t> </a:t>
            </a:r>
            <a:r>
              <a:rPr lang="es-ES_tradnl" b="1" dirty="0" smtClean="0"/>
              <a:t>reproducible?</a:t>
            </a:r>
          </a:p>
          <a:p>
            <a:pPr marL="0" indent="0">
              <a:lnSpc>
                <a:spcPct val="120000"/>
              </a:lnSpc>
              <a:buNone/>
            </a:pPr>
            <a:endParaRPr lang="es-ES_tradnl" sz="2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/>
              <a:t>Two </a:t>
            </a:r>
            <a:r>
              <a:rPr lang="en-US" sz="2800" dirty="0" smtClean="0"/>
              <a:t>researchers </a:t>
            </a:r>
            <a:r>
              <a:rPr lang="en-US" sz="2800" dirty="0"/>
              <a:t>independently </a:t>
            </a:r>
            <a:r>
              <a:rPr lang="en-US" sz="2800" dirty="0" smtClean="0"/>
              <a:t>extracted information </a:t>
            </a:r>
            <a:r>
              <a:rPr lang="en-US" sz="2800" dirty="0"/>
              <a:t>from each </a:t>
            </a:r>
            <a:r>
              <a:rPr lang="en-US" sz="2800" dirty="0" smtClean="0"/>
              <a:t>study and have included studies which have met the inclusion criteria and have pooled the data from other meta analysis and individual studies.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Disagreements were reviewed by a third reviewer.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84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Rating the Quality of Evidence (the confidence in the estimates)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What </a:t>
            </a:r>
            <a:r>
              <a:rPr lang="en-US" b="1" dirty="0"/>
              <a:t>is the risk of bias across all </a:t>
            </a:r>
            <a:r>
              <a:rPr lang="en-US" b="1" dirty="0" smtClean="0"/>
              <a:t>the studies </a:t>
            </a:r>
            <a:r>
              <a:rPr lang="fr-FR" b="1" dirty="0" smtClean="0"/>
              <a:t>?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Screenshot 2019-01-23 at 11.42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0" y="2765642"/>
            <a:ext cx="8284625" cy="397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12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3 at 11.43.12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" b="136"/>
          <a:stretch/>
        </p:blipFill>
        <p:spPr>
          <a:xfrm>
            <a:off x="135464" y="1659466"/>
            <a:ext cx="8831766" cy="3725333"/>
          </a:xfrm>
        </p:spPr>
      </p:pic>
      <p:sp>
        <p:nvSpPr>
          <p:cNvPr id="5" name="TextBox 4"/>
          <p:cNvSpPr txBox="1"/>
          <p:nvPr/>
        </p:nvSpPr>
        <p:spPr>
          <a:xfrm>
            <a:off x="457200" y="5514810"/>
            <a:ext cx="8064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26 </a:t>
            </a:r>
            <a:r>
              <a:rPr lang="mr-IN" sz="2400" dirty="0" smtClean="0"/>
              <a:t>–</a:t>
            </a:r>
            <a:r>
              <a:rPr lang="en-US" sz="2400" dirty="0" smtClean="0"/>
              <a:t> Medium Risk, 6- High Risk, 1- Low Risk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731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Do </a:t>
            </a:r>
            <a:r>
              <a:rPr lang="en-US" b="1" dirty="0"/>
              <a:t>the systematic review population</a:t>
            </a:r>
            <a:r>
              <a:rPr lang="en-US" b="1" dirty="0" smtClean="0"/>
              <a:t>, intervention</a:t>
            </a:r>
            <a:r>
              <a:rPr lang="en-US" b="1" dirty="0"/>
              <a:t>, comparison, and </a:t>
            </a:r>
            <a:r>
              <a:rPr lang="en-US" b="1" dirty="0" smtClean="0"/>
              <a:t>outcomes fit </a:t>
            </a:r>
            <a:r>
              <a:rPr lang="en-US" b="1" dirty="0"/>
              <a:t>the patient at hand (i.e.</a:t>
            </a:r>
            <a:r>
              <a:rPr lang="en-US" b="1" dirty="0" smtClean="0"/>
              <a:t>, indirectness)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3000" dirty="0" smtClean="0"/>
              <a:t>Baseline characteristics compared shows similar Age groups: 59-81, mean 62, all studies had </a:t>
            </a:r>
            <a:r>
              <a:rPr lang="en-US" sz="3000" dirty="0" err="1" smtClean="0"/>
              <a:t>Vit</a:t>
            </a:r>
            <a:r>
              <a:rPr lang="en-US" sz="3000" dirty="0" smtClean="0"/>
              <a:t> D less than 30,</a:t>
            </a:r>
          </a:p>
          <a:p>
            <a:pPr marL="0" indent="0">
              <a:buNone/>
            </a:pPr>
            <a:r>
              <a:rPr lang="en-US" sz="3000" dirty="0" smtClean="0"/>
              <a:t>There is a mixed population, studies taken from around the world, but mostly European studies included. </a:t>
            </a:r>
          </a:p>
          <a:p>
            <a:pPr marL="0" indent="0">
              <a:buNone/>
            </a:pPr>
            <a:r>
              <a:rPr lang="en-US" sz="3000" dirty="0" smtClean="0"/>
              <a:t>They have looked at clinically relevant outcomes.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0263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Did the review present results that are ready for publication?</a:t>
            </a:r>
          </a:p>
          <a:p>
            <a:pPr marL="0" indent="0">
              <a:buNone/>
            </a:pPr>
            <a:r>
              <a:rPr lang="en-US" sz="2800" dirty="0" smtClean="0"/>
              <a:t>Yes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smtClean="0"/>
              <a:t>Did the review provide a rating for confidence in effect estimates or provide information I need to evaluate confidence(risk of bias in included studies)?</a:t>
            </a:r>
          </a:p>
          <a:p>
            <a:pPr marL="0" indent="0">
              <a:buNone/>
            </a:pPr>
            <a:r>
              <a:rPr lang="en-US" sz="2800" dirty="0" smtClean="0"/>
              <a:t>Yes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872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479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Are </a:t>
            </a:r>
            <a:r>
              <a:rPr lang="en-US" b="1" dirty="0"/>
              <a:t>the results inconsistent </a:t>
            </a:r>
            <a:r>
              <a:rPr lang="en-US" b="1" dirty="0" smtClean="0"/>
              <a:t>across studies </a:t>
            </a:r>
            <a:r>
              <a:rPr lang="en-US" b="1" dirty="0"/>
              <a:t>(i.e., inconsistency)?</a:t>
            </a:r>
          </a:p>
        </p:txBody>
      </p:sp>
      <p:pic>
        <p:nvPicPr>
          <p:cNvPr id="7" name="Picture 6" descr="Screenshot 2019-01-23 at 12.45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14" y="2924260"/>
            <a:ext cx="8733890" cy="28389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46665" y="5416324"/>
            <a:ext cx="554735" cy="16059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85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3 at 12.44.2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9" r="-2159"/>
          <a:stretch>
            <a:fillRect/>
          </a:stretch>
        </p:blipFill>
        <p:spPr>
          <a:xfrm>
            <a:off x="0" y="274638"/>
            <a:ext cx="9298980" cy="5114081"/>
          </a:xfrm>
        </p:spPr>
      </p:pic>
      <p:sp>
        <p:nvSpPr>
          <p:cNvPr id="6" name="Rectangle 5"/>
          <p:cNvSpPr/>
          <p:nvPr/>
        </p:nvSpPr>
        <p:spPr>
          <a:xfrm>
            <a:off x="2802870" y="2511072"/>
            <a:ext cx="496342" cy="18979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02870" y="4686361"/>
            <a:ext cx="496342" cy="21898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9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Do </a:t>
            </a:r>
            <a:r>
              <a:rPr lang="en-US" b="1" dirty="0"/>
              <a:t>you consider the magnitude </a:t>
            </a:r>
            <a:r>
              <a:rPr lang="en-US" b="1" dirty="0" smtClean="0"/>
              <a:t>of treatment </a:t>
            </a:r>
            <a:r>
              <a:rPr lang="en-US" b="1" dirty="0"/>
              <a:t>effect large (e.g. RR&gt; 2.0 </a:t>
            </a:r>
            <a:r>
              <a:rPr lang="en-US" b="1" dirty="0" smtClean="0"/>
              <a:t>or &lt;0.5)?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4" name="Picture 3" descr="Screenshot 2019-01-23 at 2.26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104672"/>
            <a:ext cx="8890000" cy="2705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000" y="5108222"/>
            <a:ext cx="805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ER= 1.5%  CER=1.3%</a:t>
            </a:r>
          </a:p>
          <a:p>
            <a:r>
              <a:rPr lang="en-US" dirty="0" smtClean="0"/>
              <a:t>ARR= 1.5 -1.3 = 0.2</a:t>
            </a:r>
          </a:p>
          <a:p>
            <a:r>
              <a:rPr lang="en-US" dirty="0" smtClean="0"/>
              <a:t>NNT= 500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23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creenshot 2019-01-23 at 2.33.41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19" b="161"/>
          <a:stretch/>
        </p:blipFill>
        <p:spPr>
          <a:xfrm>
            <a:off x="457200" y="733778"/>
            <a:ext cx="8229600" cy="2737555"/>
          </a:xfrm>
        </p:spPr>
      </p:pic>
      <p:sp>
        <p:nvSpPr>
          <p:cNvPr id="5" name="TextBox 4"/>
          <p:cNvSpPr txBox="1"/>
          <p:nvPr/>
        </p:nvSpPr>
        <p:spPr>
          <a:xfrm>
            <a:off x="663222" y="3937000"/>
            <a:ext cx="7182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ER=2.3% CER=1.63%</a:t>
            </a:r>
          </a:p>
          <a:p>
            <a:r>
              <a:rPr lang="en-US" dirty="0" smtClean="0"/>
              <a:t>ARR=0.67</a:t>
            </a:r>
          </a:p>
          <a:p>
            <a:r>
              <a:rPr lang="en-US" dirty="0" smtClean="0"/>
              <a:t>NNT= 149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92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19-01-23 at 2.36.09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5" b="-712"/>
          <a:stretch/>
        </p:blipFill>
        <p:spPr>
          <a:xfrm>
            <a:off x="457200" y="762002"/>
            <a:ext cx="8229600" cy="2949222"/>
          </a:xfrm>
        </p:spPr>
      </p:pic>
      <p:sp>
        <p:nvSpPr>
          <p:cNvPr id="5" name="TextBox 4"/>
          <p:cNvSpPr txBox="1"/>
          <p:nvPr/>
        </p:nvSpPr>
        <p:spPr>
          <a:xfrm>
            <a:off x="804333" y="4078111"/>
            <a:ext cx="6801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EER=2.05% CER= 1.69%</a:t>
            </a:r>
          </a:p>
          <a:p>
            <a:r>
              <a:rPr lang="en-US" dirty="0" smtClean="0"/>
              <a:t>ARR= 0.36%</a:t>
            </a:r>
          </a:p>
          <a:p>
            <a:r>
              <a:rPr lang="en-US" dirty="0" smtClean="0"/>
              <a:t>NNT= 277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696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99039" y="317519"/>
            <a:ext cx="2944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Overall confidence in the estimates? </a:t>
            </a:r>
            <a:endParaRPr lang="en-US" dirty="0"/>
          </a:p>
        </p:txBody>
      </p:sp>
      <p:pic>
        <p:nvPicPr>
          <p:cNvPr id="9" name="Picture 8" descr="Screenshot 2019-01-23 at 2.26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452"/>
            <a:ext cx="6207232" cy="1888772"/>
          </a:xfrm>
          <a:prstGeom prst="rect">
            <a:avLst/>
          </a:prstGeom>
        </p:spPr>
      </p:pic>
      <p:pic>
        <p:nvPicPr>
          <p:cNvPr id="10" name="Picture 9" descr="Screenshot 2019-01-23 at 2.33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73304"/>
            <a:ext cx="6207232" cy="1905564"/>
          </a:xfrm>
          <a:prstGeom prst="rect">
            <a:avLst/>
          </a:prstGeom>
        </p:spPr>
      </p:pic>
      <p:pic>
        <p:nvPicPr>
          <p:cNvPr id="11" name="Picture 10" descr="Screenshot 2019-01-23 at 2.36.0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" y="4261556"/>
            <a:ext cx="6162128" cy="217167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3273778" y="1989667"/>
            <a:ext cx="7196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45556" y="3937000"/>
            <a:ext cx="7196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73778" y="6208889"/>
            <a:ext cx="7196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52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Is </a:t>
            </a:r>
            <a:r>
              <a:rPr lang="en-US" b="1" dirty="0"/>
              <a:t>there a high likelihood of </a:t>
            </a:r>
            <a:r>
              <a:rPr lang="en-US" b="1" dirty="0" smtClean="0"/>
              <a:t>publication bias?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They have taken both negative an positive studies, hence likelihood of publication bias is low.</a:t>
            </a:r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3321206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Would I use the results of this study for my patients?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From this meta analysis, we can conclude that there is no benefit from supplementation to patients in community without increased risk of fracture.</a:t>
            </a:r>
          </a:p>
          <a:p>
            <a:pPr marL="0" indent="0">
              <a:buNone/>
            </a:pPr>
            <a:r>
              <a:rPr lang="en-US" dirty="0" smtClean="0"/>
              <a:t>Hence for this select group I would not prescribe supplement calcium/</a:t>
            </a:r>
            <a:r>
              <a:rPr lang="en-US" dirty="0" err="1"/>
              <a:t>V</a:t>
            </a:r>
            <a:r>
              <a:rPr lang="en-US" dirty="0" err="1" smtClean="0"/>
              <a:t>it</a:t>
            </a:r>
            <a:r>
              <a:rPr lang="en-US" dirty="0" smtClean="0"/>
              <a:t> 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67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756</Words>
  <Application>Microsoft Macintosh PowerPoint</Application>
  <PresentationFormat>On-screen Show (4:3)</PresentationFormat>
  <Paragraphs>72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Critical Appraisal of a Systematic Review</vt:lpstr>
      <vt:lpstr>PowerPoint Presentation</vt:lpstr>
      <vt:lpstr>Background</vt:lpstr>
      <vt:lpstr>PowerPoint Presentation</vt:lpstr>
      <vt:lpstr>Aim</vt:lpstr>
      <vt:lpstr>PICOT </vt:lpstr>
      <vt:lpstr>PowerPoint Presentation</vt:lpstr>
      <vt:lpstr>PowerPoint Presentation</vt:lpstr>
      <vt:lpstr>Assessing the Credibility of the Systematic Review Process</vt:lpstr>
      <vt:lpstr>PowerPoint Presentation</vt:lpstr>
      <vt:lpstr>PowerPoint Presentation</vt:lpstr>
      <vt:lpstr>PowerPoint Presentation</vt:lpstr>
      <vt:lpstr>Rating the Quality of Evidence (the confidence in the estimates)</vt:lpstr>
      <vt:lpstr>PowerPoint Presentation</vt:lpstr>
      <vt:lpstr>PowerPoint Presentation</vt:lpstr>
      <vt:lpstr>What are the results?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Would I use the results of this study for my patients?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Systematic Review</dc:title>
  <dc:creator>Anil Mathew  Philip</dc:creator>
  <cp:lastModifiedBy>Anil Mathew  Philip</cp:lastModifiedBy>
  <cp:revision>28</cp:revision>
  <dcterms:created xsi:type="dcterms:W3CDTF">2019-01-23T03:36:55Z</dcterms:created>
  <dcterms:modified xsi:type="dcterms:W3CDTF">2019-01-23T09:15:45Z</dcterms:modified>
</cp:coreProperties>
</file>