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8" r:id="rId13"/>
    <p:sldId id="290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85" r:id="rId24"/>
    <p:sldId id="279" r:id="rId25"/>
    <p:sldId id="280" r:id="rId26"/>
    <p:sldId id="281" r:id="rId27"/>
    <p:sldId id="289" r:id="rId28"/>
    <p:sldId id="286" r:id="rId29"/>
    <p:sldId id="282" r:id="rId30"/>
    <p:sldId id="287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8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2A95E-7012-4A49-AEA5-D939197377A5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DFC0C-3BEC-F145-B8C2-C247E04B0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18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DFC0C-3BEC-F145-B8C2-C247E04B04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33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4292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1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27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88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3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262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9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07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69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014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893700" y="274650"/>
            <a:ext cx="6462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893625" y="1600200"/>
            <a:ext cx="31368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219455" y="1600200"/>
            <a:ext cx="31368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2707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43725-6415-514F-A1FB-9CA103F32A1F}" type="datetimeFigureOut">
              <a:rPr lang="en-US" smtClean="0"/>
              <a:t>17/01/19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516E2-5A57-584D-8C40-13FC1F362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7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 RCT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Anil Mathew Philip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812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17 at 6.34.18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174" b="-191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5513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IHD </a:t>
            </a:r>
            <a:r>
              <a:rPr lang="en-US" dirty="0"/>
              <a:t>is the leading cause of </a:t>
            </a:r>
            <a:r>
              <a:rPr lang="en-US" dirty="0" smtClean="0"/>
              <a:t>disability and death worldwide</a:t>
            </a:r>
          </a:p>
          <a:p>
            <a:r>
              <a:rPr lang="en-US" dirty="0" smtClean="0"/>
              <a:t>Primary PCI </a:t>
            </a:r>
            <a:r>
              <a:rPr lang="en-US" dirty="0"/>
              <a:t>to </a:t>
            </a:r>
            <a:r>
              <a:rPr lang="en-US" dirty="0" smtClean="0"/>
              <a:t>emergently reopen the occluded </a:t>
            </a:r>
            <a:r>
              <a:rPr lang="en-US" dirty="0"/>
              <a:t>coronary artery and secure vessel </a:t>
            </a:r>
            <a:r>
              <a:rPr lang="en-US" dirty="0" smtClean="0"/>
              <a:t>patency with </a:t>
            </a:r>
            <a:r>
              <a:rPr lang="en-US" dirty="0"/>
              <a:t>a stent is the </a:t>
            </a:r>
            <a:r>
              <a:rPr lang="en-US" dirty="0" smtClean="0"/>
              <a:t>standard </a:t>
            </a:r>
            <a:r>
              <a:rPr lang="en-US" dirty="0"/>
              <a:t>of </a:t>
            </a:r>
            <a:r>
              <a:rPr lang="en-US" dirty="0" smtClean="0"/>
              <a:t>care for a STEMI</a:t>
            </a:r>
          </a:p>
          <a:p>
            <a:r>
              <a:rPr lang="en-US" dirty="0" smtClean="0"/>
              <a:t>Normalized coronary blood </a:t>
            </a:r>
            <a:r>
              <a:rPr lang="en-US" dirty="0"/>
              <a:t>flow is typically achieved in 91%of </a:t>
            </a:r>
            <a:r>
              <a:rPr lang="en-US" dirty="0" smtClean="0"/>
              <a:t>patients, however, failed </a:t>
            </a:r>
            <a:r>
              <a:rPr lang="en-US" dirty="0" err="1"/>
              <a:t>microvascular</a:t>
            </a:r>
            <a:r>
              <a:rPr lang="en-US" dirty="0"/>
              <a:t> reperfusion has been estimated to </a:t>
            </a:r>
            <a:r>
              <a:rPr lang="en-US" dirty="0" smtClean="0"/>
              <a:t>occur in </a:t>
            </a:r>
            <a:r>
              <a:rPr lang="en-US" dirty="0"/>
              <a:t>45% of all treated </a:t>
            </a:r>
            <a:r>
              <a:rPr lang="en-US" dirty="0" smtClean="0"/>
              <a:t>patients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/>
              <a:t>microvascular</a:t>
            </a:r>
            <a:r>
              <a:rPr lang="en-US" dirty="0" smtClean="0"/>
              <a:t> obstruction</a:t>
            </a:r>
            <a:endParaRPr lang="en-US" dirty="0" smtClean="0"/>
          </a:p>
          <a:p>
            <a:r>
              <a:rPr lang="en-US" dirty="0" smtClean="0"/>
              <a:t>This is </a:t>
            </a:r>
            <a:r>
              <a:rPr lang="en-US" dirty="0"/>
              <a:t>independently predictive </a:t>
            </a:r>
            <a:r>
              <a:rPr lang="en-US" dirty="0" smtClean="0"/>
              <a:t>of an </a:t>
            </a:r>
            <a:r>
              <a:rPr lang="en-US" dirty="0"/>
              <a:t>unfavorable cardiac prognosis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15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During Primary PCI there is d</a:t>
            </a:r>
            <a:r>
              <a:rPr lang="it-IT" dirty="0" err="1" smtClean="0"/>
              <a:t>istal</a:t>
            </a:r>
            <a:r>
              <a:rPr lang="it-IT" dirty="0" smtClean="0"/>
              <a:t> </a:t>
            </a:r>
            <a:r>
              <a:rPr lang="en-US" dirty="0" smtClean="0"/>
              <a:t>embolization </a:t>
            </a:r>
            <a:r>
              <a:rPr lang="en-US" dirty="0"/>
              <a:t>of thrombus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</a:t>
            </a:r>
            <a:r>
              <a:rPr lang="en-US" dirty="0" err="1"/>
              <a:t>microvascular</a:t>
            </a:r>
            <a:r>
              <a:rPr lang="en-US" dirty="0"/>
              <a:t> </a:t>
            </a:r>
            <a:r>
              <a:rPr lang="en-US" dirty="0" smtClean="0"/>
              <a:t>thrombosis with fibrin</a:t>
            </a:r>
            <a:r>
              <a:rPr lang="en-US" dirty="0"/>
              <a:t>-rich </a:t>
            </a:r>
            <a:r>
              <a:rPr lang="en-US" dirty="0" err="1" smtClean="0"/>
              <a:t>microthrombi</a:t>
            </a:r>
            <a:r>
              <a:rPr lang="en-US" dirty="0" smtClean="0"/>
              <a:t>, contribute </a:t>
            </a:r>
            <a:r>
              <a:rPr lang="en-US" dirty="0"/>
              <a:t>to </a:t>
            </a:r>
            <a:r>
              <a:rPr lang="en-US" dirty="0" err="1" smtClean="0"/>
              <a:t>microvascular</a:t>
            </a:r>
            <a:r>
              <a:rPr lang="en-US" dirty="0" smtClean="0"/>
              <a:t> </a:t>
            </a:r>
            <a:r>
              <a:rPr lang="fr-FR" dirty="0" smtClean="0"/>
              <a:t>obstruction</a:t>
            </a:r>
          </a:p>
          <a:p>
            <a:r>
              <a:rPr lang="en-US" dirty="0" smtClean="0"/>
              <a:t>Addition of a </a:t>
            </a:r>
            <a:r>
              <a:rPr lang="en-US" dirty="0" err="1" smtClean="0"/>
              <a:t>fibrinolytic</a:t>
            </a:r>
            <a:r>
              <a:rPr lang="en-US" dirty="0" smtClean="0"/>
              <a:t> agent prior to PCI showed improvement in coronary flow acutely, but causes paradoxical activation of thrombin, clot formation and bleeding</a:t>
            </a:r>
          </a:p>
          <a:p>
            <a:r>
              <a:rPr lang="en-US" dirty="0" smtClean="0"/>
              <a:t>This study is to see if there is reduction of </a:t>
            </a:r>
            <a:r>
              <a:rPr lang="en-US" dirty="0" err="1" smtClean="0"/>
              <a:t>microvascular</a:t>
            </a:r>
            <a:r>
              <a:rPr lang="en-US" dirty="0" smtClean="0"/>
              <a:t> obstruction with </a:t>
            </a:r>
            <a:r>
              <a:rPr lang="en-US" dirty="0"/>
              <a:t>low-dose intracoronary </a:t>
            </a:r>
            <a:r>
              <a:rPr lang="en-US" dirty="0" err="1"/>
              <a:t>fibrinolytic</a:t>
            </a:r>
            <a:r>
              <a:rPr lang="en-US" dirty="0"/>
              <a:t> therapy with </a:t>
            </a:r>
            <a:r>
              <a:rPr lang="en-US" dirty="0" err="1" smtClean="0"/>
              <a:t>alteplase</a:t>
            </a:r>
            <a:r>
              <a:rPr lang="en-US" dirty="0" smtClean="0"/>
              <a:t> infused </a:t>
            </a:r>
            <a:r>
              <a:rPr lang="en-US" dirty="0"/>
              <a:t>early after coronary reperfusion</a:t>
            </a:r>
          </a:p>
        </p:txBody>
      </p:sp>
    </p:spTree>
    <p:extLst>
      <p:ext uri="{BB962C8B-B14F-4D97-AF65-F5344CB8AC3E}">
        <p14:creationId xmlns:p14="http://schemas.microsoft.com/office/powerpoint/2010/main" val="261270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patients undergoing primary </a:t>
            </a:r>
            <a:r>
              <a:rPr lang="en-US" dirty="0" smtClean="0"/>
              <a:t>PCI </a:t>
            </a:r>
            <a:r>
              <a:rPr lang="en-US" dirty="0"/>
              <a:t>for acute </a:t>
            </a:r>
            <a:r>
              <a:rPr lang="en-US" dirty="0" smtClean="0"/>
              <a:t>STEMI, adjunctive </a:t>
            </a:r>
            <a:r>
              <a:rPr lang="en-US" dirty="0" err="1"/>
              <a:t>fibrinolytic</a:t>
            </a:r>
            <a:r>
              <a:rPr lang="en-US" dirty="0"/>
              <a:t> therapy with low-</a:t>
            </a:r>
            <a:r>
              <a:rPr lang="en-US" dirty="0" smtClean="0"/>
              <a:t>dose intracoronary </a:t>
            </a:r>
            <a:r>
              <a:rPr lang="en-US" dirty="0" err="1"/>
              <a:t>alteplase</a:t>
            </a:r>
            <a:r>
              <a:rPr lang="en-US" dirty="0"/>
              <a:t> given after reperfusion and before </a:t>
            </a:r>
            <a:r>
              <a:rPr lang="en-US" dirty="0" smtClean="0"/>
              <a:t>stent implant </a:t>
            </a:r>
            <a:r>
              <a:rPr lang="en-US" dirty="0"/>
              <a:t>reduce </a:t>
            </a:r>
            <a:r>
              <a:rPr lang="en-US" dirty="0" err="1"/>
              <a:t>microvascular</a:t>
            </a:r>
            <a:r>
              <a:rPr lang="en-US" dirty="0"/>
              <a:t> </a:t>
            </a:r>
            <a:r>
              <a:rPr lang="en-US" dirty="0" smtClean="0"/>
              <a:t>obstruction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189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Population</a:t>
            </a:r>
            <a:r>
              <a:rPr lang="en-US" dirty="0" smtClean="0"/>
              <a:t>: </a:t>
            </a:r>
            <a:r>
              <a:rPr lang="en-US" dirty="0"/>
              <a:t>Patients with a clinical diagnosis of acute STEMI </a:t>
            </a:r>
            <a:r>
              <a:rPr lang="en-US" dirty="0" smtClean="0"/>
              <a:t>with </a:t>
            </a:r>
            <a:r>
              <a:rPr lang="en-US" dirty="0"/>
              <a:t>a symptom onset to reperfusion time of 6 hours or </a:t>
            </a:r>
            <a:r>
              <a:rPr lang="en-US" dirty="0" smtClean="0"/>
              <a:t>less</a:t>
            </a:r>
          </a:p>
          <a:p>
            <a:r>
              <a:rPr lang="en-US" b="1" u="sng" dirty="0" smtClean="0"/>
              <a:t>Intervention</a:t>
            </a:r>
            <a:r>
              <a:rPr lang="en-US" dirty="0" smtClean="0"/>
              <a:t>: after successful reperfusion patients rec</a:t>
            </a:r>
            <a:r>
              <a:rPr lang="de-DE" dirty="0" smtClean="0"/>
              <a:t>ei</a:t>
            </a:r>
            <a:r>
              <a:rPr lang="en-US" dirty="0" err="1" smtClean="0"/>
              <a:t>ved</a:t>
            </a:r>
            <a:r>
              <a:rPr lang="en-US" dirty="0" smtClean="0"/>
              <a:t> either 10mg or 20mg of intracoronary </a:t>
            </a:r>
            <a:r>
              <a:rPr lang="en-US" dirty="0" err="1" smtClean="0"/>
              <a:t>alteplase</a:t>
            </a:r>
            <a:endParaRPr lang="en-US" dirty="0" smtClean="0"/>
          </a:p>
          <a:p>
            <a:r>
              <a:rPr lang="en-US" b="1" u="sng" dirty="0" smtClean="0"/>
              <a:t>Control</a:t>
            </a:r>
            <a:r>
              <a:rPr lang="en-US" dirty="0" smtClean="0"/>
              <a:t>: placebo</a:t>
            </a:r>
          </a:p>
        </p:txBody>
      </p:sp>
    </p:spTree>
    <p:extLst>
      <p:ext uri="{BB962C8B-B14F-4D97-AF65-F5344CB8AC3E}">
        <p14:creationId xmlns:p14="http://schemas.microsoft.com/office/powerpoint/2010/main" val="2555619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u="sng" dirty="0" smtClean="0"/>
              <a:t>Outcomes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r>
              <a:rPr lang="en-US" b="1" dirty="0" smtClean="0"/>
              <a:t>Primary</a:t>
            </a:r>
            <a:r>
              <a:rPr lang="en-US" dirty="0" smtClean="0"/>
              <a:t>: amount of </a:t>
            </a:r>
            <a:r>
              <a:rPr lang="en-US" dirty="0" err="1" smtClean="0"/>
              <a:t>microvascular</a:t>
            </a:r>
            <a:r>
              <a:rPr lang="en-US" dirty="0" smtClean="0"/>
              <a:t> obstruction demonstrated by contrast enhanced MRI from days 2-7</a:t>
            </a:r>
          </a:p>
          <a:p>
            <a:pPr marL="0" indent="0">
              <a:buNone/>
            </a:pPr>
            <a:r>
              <a:rPr lang="en-US" b="1" dirty="0" smtClean="0"/>
              <a:t>Secondary</a:t>
            </a:r>
            <a:r>
              <a:rPr lang="en-US" dirty="0" smtClean="0"/>
              <a:t>: MRI outcomes were: -presence of </a:t>
            </a:r>
            <a:r>
              <a:rPr lang="en-US" dirty="0" err="1" smtClean="0"/>
              <a:t>microvascular</a:t>
            </a:r>
            <a:r>
              <a:rPr lang="en-US" dirty="0" smtClean="0"/>
              <a:t> obstruction </a:t>
            </a:r>
          </a:p>
          <a:p>
            <a:pPr marL="0" indent="0">
              <a:buNone/>
            </a:pPr>
            <a:r>
              <a:rPr lang="mr-IN" dirty="0" smtClean="0"/>
              <a:t>–</a:t>
            </a:r>
            <a:r>
              <a:rPr lang="en-US" dirty="0" smtClean="0"/>
              <a:t>amount of myocardial </a:t>
            </a:r>
            <a:r>
              <a:rPr lang="en-US" dirty="0" err="1" smtClean="0"/>
              <a:t>hge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mr-IN" dirty="0" smtClean="0"/>
              <a:t>–</a:t>
            </a:r>
            <a:r>
              <a:rPr lang="en-US" dirty="0" smtClean="0"/>
              <a:t>infarct size </a:t>
            </a:r>
          </a:p>
          <a:p>
            <a:pPr marL="0" indent="0">
              <a:buNone/>
            </a:pPr>
            <a:r>
              <a:rPr lang="mr-IN" dirty="0" smtClean="0"/>
              <a:t>–</a:t>
            </a:r>
            <a:r>
              <a:rPr lang="en-US" dirty="0" smtClean="0"/>
              <a:t>myocardial salvage index  </a:t>
            </a:r>
          </a:p>
          <a:p>
            <a:pPr marL="0" indent="0">
              <a:buNone/>
            </a:pPr>
            <a:r>
              <a:rPr lang="en-US" dirty="0" smtClean="0"/>
              <a:t>-LVEF obtained on days 2-7, and 3 months</a:t>
            </a:r>
          </a:p>
          <a:p>
            <a:pPr marL="0" indent="0">
              <a:buNone/>
            </a:pPr>
            <a:r>
              <a:rPr lang="en-US" b="1" dirty="0" smtClean="0"/>
              <a:t>Angiographic measures of reperfusion</a:t>
            </a:r>
          </a:p>
          <a:p>
            <a:pPr marL="0" indent="0">
              <a:buNone/>
            </a:pPr>
            <a:r>
              <a:rPr lang="en-US" b="1" dirty="0" smtClean="0"/>
              <a:t>Health status</a:t>
            </a:r>
          </a:p>
          <a:p>
            <a:pPr marL="0" indent="0">
              <a:buNone/>
            </a:pPr>
            <a:r>
              <a:rPr lang="en-US" b="1" dirty="0" smtClean="0"/>
              <a:t>Adverse events</a:t>
            </a:r>
            <a:r>
              <a:rPr lang="en-US" dirty="0" smtClean="0"/>
              <a:t>: - MACE</a:t>
            </a:r>
          </a:p>
          <a:p>
            <a:pPr marL="0" indent="0">
              <a:buNone/>
            </a:pPr>
            <a:r>
              <a:rPr lang="en-US" dirty="0" smtClean="0"/>
              <a:t>- Acute CVA and systemic bleeds  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5202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Timeline: Planned for 2 year study, enrollment starting on 17 March 2016, planned for 12 month follow up.</a:t>
            </a:r>
          </a:p>
          <a:p>
            <a:pPr marL="0" indent="0">
              <a:buNone/>
            </a:pPr>
            <a:r>
              <a:rPr lang="en-US" dirty="0" smtClean="0"/>
              <a:t>But on recommendation of data and </a:t>
            </a:r>
            <a:r>
              <a:rPr lang="en-US" dirty="0" err="1" smtClean="0"/>
              <a:t>saftey</a:t>
            </a:r>
            <a:r>
              <a:rPr lang="en-US" dirty="0" smtClean="0"/>
              <a:t> monitoring committee recruitment was </a:t>
            </a:r>
            <a:r>
              <a:rPr lang="en-US" dirty="0" err="1" smtClean="0"/>
              <a:t>dicontinued</a:t>
            </a:r>
            <a:r>
              <a:rPr lang="en-US" dirty="0" smtClean="0"/>
              <a:t> on December 21, 2017 due to futility criterion for efficacy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890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Multicenter done in 11 hospitals across UK</a:t>
            </a:r>
          </a:p>
          <a:p>
            <a:r>
              <a:rPr lang="en-US" dirty="0" smtClean="0"/>
              <a:t>Randomized</a:t>
            </a:r>
            <a:r>
              <a:rPr lang="en-US" dirty="0"/>
              <a:t>, double-blind, parallel-group phase </a:t>
            </a:r>
            <a:r>
              <a:rPr lang="en-US" dirty="0" smtClean="0"/>
              <a:t>2 clinical trial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646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Adults aged &gt;18 years</a:t>
            </a:r>
          </a:p>
          <a:p>
            <a:r>
              <a:rPr lang="en-US" dirty="0" smtClean="0"/>
              <a:t>STEMI with symptom onset &lt;6 hours</a:t>
            </a:r>
          </a:p>
          <a:p>
            <a:r>
              <a:rPr lang="en-US" dirty="0" smtClean="0"/>
              <a:t>Radial artery access</a:t>
            </a:r>
            <a:endParaRPr lang="mr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673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Shock</a:t>
            </a:r>
          </a:p>
          <a:p>
            <a:r>
              <a:rPr lang="en-US" dirty="0" smtClean="0"/>
              <a:t>Normal coronary flow</a:t>
            </a:r>
          </a:p>
          <a:p>
            <a:r>
              <a:rPr lang="en-US" dirty="0" smtClean="0"/>
              <a:t>Contraindication to MRI</a:t>
            </a:r>
          </a:p>
          <a:p>
            <a:r>
              <a:rPr lang="en-US" dirty="0" smtClean="0"/>
              <a:t>Implantable defibrillator</a:t>
            </a:r>
          </a:p>
          <a:p>
            <a:r>
              <a:rPr lang="en-US" dirty="0" err="1" smtClean="0"/>
              <a:t>eGFR</a:t>
            </a:r>
            <a:r>
              <a:rPr lang="en-US" dirty="0" smtClean="0"/>
              <a:t> &lt;30</a:t>
            </a:r>
          </a:p>
          <a:p>
            <a:r>
              <a:rPr lang="en-US" dirty="0" smtClean="0"/>
              <a:t>Significant bleeding problem</a:t>
            </a:r>
          </a:p>
          <a:p>
            <a:r>
              <a:rPr lang="en-US" dirty="0" smtClean="0"/>
              <a:t>Patients on concomitant anticoagulation</a:t>
            </a:r>
          </a:p>
          <a:p>
            <a:r>
              <a:rPr lang="en-US" dirty="0" smtClean="0"/>
              <a:t>Severe hypertension uncontrolled </a:t>
            </a:r>
          </a:p>
          <a:p>
            <a:r>
              <a:rPr lang="en-US" dirty="0" smtClean="0"/>
              <a:t>Major surgery/blunt trauma within the last 2 months</a:t>
            </a:r>
          </a:p>
          <a:p>
            <a:r>
              <a:rPr lang="en-US" dirty="0" smtClean="0"/>
              <a:t>Known case of CVA within the </a:t>
            </a:r>
            <a:r>
              <a:rPr lang="en-US" dirty="0" err="1" smtClean="0"/>
              <a:t>ast</a:t>
            </a:r>
            <a:r>
              <a:rPr lang="en-US" dirty="0" smtClean="0"/>
              <a:t> 6 months</a:t>
            </a:r>
          </a:p>
          <a:p>
            <a:r>
              <a:rPr lang="en-US" dirty="0" smtClean="0"/>
              <a:t>Pregnancy and lactation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311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573" y="12328"/>
            <a:ext cx="8229600" cy="406661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Consort figure</a:t>
            </a:r>
            <a:endParaRPr lang="en-US" sz="2000" dirty="0"/>
          </a:p>
        </p:txBody>
      </p:sp>
      <p:pic>
        <p:nvPicPr>
          <p:cNvPr id="4" name="Content Placeholder 3" descr="Screenshot 2019-01-17 at 8.00.51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" r="8660"/>
          <a:stretch/>
        </p:blipFill>
        <p:spPr>
          <a:xfrm>
            <a:off x="893727" y="572513"/>
            <a:ext cx="7953730" cy="5916518"/>
          </a:xfrm>
        </p:spPr>
      </p:pic>
    </p:spTree>
    <p:extLst>
      <p:ext uri="{BB962C8B-B14F-4D97-AF65-F5344CB8AC3E}">
        <p14:creationId xmlns:p14="http://schemas.microsoft.com/office/powerpoint/2010/main" val="3111106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size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target sample size was 618, based on obtaining 186 </a:t>
            </a:r>
            <a:r>
              <a:rPr lang="en-US" dirty="0" smtClean="0"/>
              <a:t>per group </a:t>
            </a:r>
            <a:r>
              <a:rPr lang="en-US" dirty="0"/>
              <a:t>who had undergone an </a:t>
            </a:r>
            <a:r>
              <a:rPr lang="en-US" dirty="0" smtClean="0"/>
              <a:t>MRI within </a:t>
            </a:r>
            <a:r>
              <a:rPr lang="en-US" dirty="0"/>
              <a:t>days 2 through 7 </a:t>
            </a:r>
            <a:r>
              <a:rPr lang="en-US" dirty="0" smtClean="0"/>
              <a:t>after enrollment</a:t>
            </a:r>
            <a:r>
              <a:rPr lang="en-US" dirty="0"/>
              <a:t>, allowing for approximately 10% missing </a:t>
            </a:r>
            <a:r>
              <a:rPr lang="en-US" dirty="0" smtClean="0"/>
              <a:t>data. This was designed </a:t>
            </a:r>
            <a:r>
              <a:rPr lang="en-US" dirty="0"/>
              <a:t>to give90%power at a 5%significance level</a:t>
            </a:r>
            <a:r>
              <a:rPr lang="en-US" dirty="0" smtClean="0"/>
              <a:t>, to </a:t>
            </a:r>
            <a:r>
              <a:rPr lang="en-US" dirty="0"/>
              <a:t>detect a difference between 2 groups of 1.72%, assuming </a:t>
            </a:r>
            <a:r>
              <a:rPr lang="en-US" dirty="0" smtClean="0"/>
              <a:t>a mean </a:t>
            </a:r>
            <a:r>
              <a:rPr lang="en-US" dirty="0"/>
              <a:t>(SD) of 3.2% (5.1%) for the extent </a:t>
            </a:r>
            <a:r>
              <a:rPr lang="en-US" dirty="0" smtClean="0"/>
              <a:t>of </a:t>
            </a:r>
            <a:r>
              <a:rPr lang="en-US" dirty="0" err="1" smtClean="0"/>
              <a:t>microvascular</a:t>
            </a:r>
            <a:r>
              <a:rPr lang="en-US" dirty="0" smtClean="0"/>
              <a:t> obstruction in </a:t>
            </a:r>
            <a:r>
              <a:rPr lang="en-US" dirty="0"/>
              <a:t>the comparator </a:t>
            </a:r>
            <a:r>
              <a:rPr lang="en-US" dirty="0" smtClean="0"/>
              <a:t>group.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951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I. How serious was the risk of bias?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43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1.Did the intervention and control groups begin the study with similar prognosis?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a</a:t>
            </a:r>
            <a:r>
              <a:rPr lang="en-US" b="1" dirty="0" smtClean="0"/>
              <a:t>. Were patients </a:t>
            </a:r>
            <a:r>
              <a:rPr lang="en-US" b="1" dirty="0" err="1" smtClean="0"/>
              <a:t>randomised</a:t>
            </a:r>
            <a:r>
              <a:rPr lang="en-US" b="1" dirty="0" smtClean="0"/>
              <a:t>?</a:t>
            </a:r>
          </a:p>
          <a:p>
            <a:r>
              <a:rPr lang="en-US" dirty="0"/>
              <a:t>Participants were randomized by staff in the catheter </a:t>
            </a:r>
            <a:r>
              <a:rPr lang="en-US" dirty="0" smtClean="0"/>
              <a:t>laboratory using </a:t>
            </a:r>
            <a:r>
              <a:rPr lang="en-US" dirty="0"/>
              <a:t>an interactive voice response–based </a:t>
            </a:r>
            <a:r>
              <a:rPr lang="en-US" dirty="0" smtClean="0"/>
              <a:t>randomization system</a:t>
            </a:r>
            <a:r>
              <a:rPr lang="en-US" dirty="0"/>
              <a:t>. The randomization sequence was computer </a:t>
            </a:r>
            <a:r>
              <a:rPr lang="en-US" dirty="0" smtClean="0"/>
              <a:t>generated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allocation </a:t>
            </a:r>
            <a:r>
              <a:rPr lang="en-US" dirty="0" smtClean="0"/>
              <a:t>sequence was </a:t>
            </a:r>
            <a:r>
              <a:rPr lang="en-US" dirty="0"/>
              <a:t>on a 1:1:1 basis between the placebo and </a:t>
            </a:r>
            <a:r>
              <a:rPr lang="en-US" dirty="0" err="1"/>
              <a:t>alteplase</a:t>
            </a:r>
            <a:r>
              <a:rPr lang="en-US" dirty="0"/>
              <a:t> (10mg</a:t>
            </a:r>
            <a:r>
              <a:rPr lang="en-US" dirty="0" smtClean="0"/>
              <a:t>, 20 </a:t>
            </a:r>
            <a:r>
              <a:rPr lang="en-US" dirty="0"/>
              <a:t>mg) groups and the sequence was concealed </a:t>
            </a:r>
            <a:r>
              <a:rPr lang="en-US" dirty="0" smtClean="0"/>
              <a:t>electronically</a:t>
            </a:r>
            <a:endParaRPr lang="en-US" dirty="0"/>
          </a:p>
          <a:p>
            <a:r>
              <a:rPr lang="en-US" dirty="0"/>
              <a:t>The participants, staff, and </a:t>
            </a:r>
            <a:r>
              <a:rPr lang="en-US" dirty="0" smtClean="0"/>
              <a:t>researchers were </a:t>
            </a:r>
            <a:r>
              <a:rPr lang="en-US" dirty="0"/>
              <a:t>blinded </a:t>
            </a:r>
            <a:r>
              <a:rPr lang="en-US" dirty="0" smtClean="0"/>
              <a:t>to the </a:t>
            </a:r>
            <a:r>
              <a:rPr lang="en-US" dirty="0"/>
              <a:t>treatment group </a:t>
            </a:r>
            <a:r>
              <a:rPr lang="en-US" dirty="0" smtClean="0"/>
              <a:t>allocation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314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</a:t>
            </a:r>
            <a:r>
              <a:rPr lang="en-US" b="1" dirty="0" smtClean="0"/>
              <a:t>. Was the </a:t>
            </a:r>
            <a:r>
              <a:rPr lang="en-US" b="1" dirty="0" err="1" smtClean="0"/>
              <a:t>randomisation</a:t>
            </a:r>
            <a:r>
              <a:rPr lang="en-US" b="1" dirty="0" smtClean="0"/>
              <a:t> concealed?</a:t>
            </a:r>
          </a:p>
          <a:p>
            <a:pPr marL="0" indent="0">
              <a:buNone/>
            </a:pPr>
            <a:r>
              <a:rPr lang="en-US" dirty="0" smtClean="0"/>
              <a:t>Not mentioned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364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631"/>
            <a:ext cx="8229600" cy="623786"/>
          </a:xfrm>
        </p:spPr>
        <p:txBody>
          <a:bodyPr>
            <a:normAutofit/>
          </a:bodyPr>
          <a:lstStyle/>
          <a:p>
            <a:r>
              <a:rPr lang="en-US" sz="2000" dirty="0"/>
              <a:t>c</a:t>
            </a:r>
            <a:r>
              <a:rPr lang="en-US" sz="2000" dirty="0" smtClean="0"/>
              <a:t>. Were </a:t>
            </a:r>
            <a:r>
              <a:rPr lang="en-US" sz="2000" dirty="0"/>
              <a:t>patients at baseline with respect </a:t>
            </a:r>
            <a:r>
              <a:rPr lang="en-US" sz="2000" dirty="0" smtClean="0"/>
              <a:t>to known </a:t>
            </a:r>
            <a:r>
              <a:rPr lang="en-US" sz="2000" dirty="0"/>
              <a:t>prognostic factors?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4" name="Content Placeholder 3" descr="Screenshot 2019-01-17 at 7.54.26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r="455"/>
          <a:stretch/>
        </p:blipFill>
        <p:spPr>
          <a:xfrm>
            <a:off x="1199502" y="864416"/>
            <a:ext cx="5732915" cy="5791095"/>
          </a:xfrm>
        </p:spPr>
      </p:pic>
      <p:cxnSp>
        <p:nvCxnSpPr>
          <p:cNvPr id="6" name="Straight Connector 5"/>
          <p:cNvCxnSpPr/>
          <p:nvPr/>
        </p:nvCxnSpPr>
        <p:spPr>
          <a:xfrm flipV="1">
            <a:off x="1417913" y="2515114"/>
            <a:ext cx="5079829" cy="123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476970" y="6226139"/>
            <a:ext cx="1689167" cy="123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597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17 at 7.54.37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" r="982"/>
          <a:stretch/>
        </p:blipFill>
        <p:spPr>
          <a:xfrm>
            <a:off x="1375900" y="274638"/>
            <a:ext cx="6819626" cy="5793920"/>
          </a:xfrm>
        </p:spPr>
      </p:pic>
    </p:spTree>
    <p:extLst>
      <p:ext uri="{BB962C8B-B14F-4D97-AF65-F5344CB8AC3E}">
        <p14:creationId xmlns:p14="http://schemas.microsoft.com/office/powerpoint/2010/main" val="373351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 smtClean="0"/>
              <a:t>2. Was prognostic balance maintained as the study progressed?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/>
              <a:t>a</a:t>
            </a:r>
            <a:r>
              <a:rPr lang="en-US" sz="2800" b="1" dirty="0" smtClean="0"/>
              <a:t>. Were patients, caregivers, collectors of outcome data, adjudicators of outcome, and data analysts aware of group allocation?</a:t>
            </a:r>
          </a:p>
          <a:p>
            <a:r>
              <a:rPr lang="en-US" sz="2800" dirty="0" smtClean="0"/>
              <a:t>The participants, staff, and researchers were blinded to the treatment group allocation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875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Were the groups </a:t>
            </a:r>
            <a:r>
              <a:rPr lang="en-US" dirty="0" err="1" smtClean="0"/>
              <a:t>prognostically</a:t>
            </a:r>
            <a:r>
              <a:rPr lang="en-US" dirty="0" smtClean="0"/>
              <a:t> balanced at the </a:t>
            </a:r>
            <a:r>
              <a:rPr lang="en-US" dirty="0" err="1" smtClean="0"/>
              <a:t>conculsion</a:t>
            </a:r>
            <a:r>
              <a:rPr lang="en-US" dirty="0" smtClean="0"/>
              <a:t> of study?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a. Was the follow- up complete?</a:t>
            </a:r>
          </a:p>
          <a:p>
            <a:pPr marL="0" indent="0">
              <a:buNone/>
            </a:pPr>
            <a:r>
              <a:rPr lang="en-US" dirty="0" smtClean="0"/>
              <a:t>The follow up planned was a 12 month follow up which was not completed as the study was prematurely stopped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36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b. Was the trial stopped early for benefit?</a:t>
            </a:r>
          </a:p>
          <a:p>
            <a:r>
              <a:rPr lang="en-US" dirty="0"/>
              <a:t>On the recommendation of the data and safety </a:t>
            </a:r>
            <a:r>
              <a:rPr lang="en-US" dirty="0" smtClean="0"/>
              <a:t>monitoring committee</a:t>
            </a:r>
            <a:r>
              <a:rPr lang="en-US" dirty="0"/>
              <a:t>, recruitment was discontinued on December </a:t>
            </a:r>
            <a:r>
              <a:rPr lang="en-US" dirty="0" smtClean="0"/>
              <a:t>21, 2017</a:t>
            </a:r>
            <a:r>
              <a:rPr lang="en-US" dirty="0"/>
              <a:t>, because a </a:t>
            </a:r>
            <a:r>
              <a:rPr lang="en-US" dirty="0" smtClean="0"/>
              <a:t>pre specified </a:t>
            </a:r>
            <a:r>
              <a:rPr lang="en-US" dirty="0"/>
              <a:t>futility criterion for efficacy </a:t>
            </a:r>
            <a:r>
              <a:rPr lang="en-US" dirty="0" smtClean="0"/>
              <a:t>was met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Specifically</a:t>
            </a:r>
            <a:r>
              <a:rPr lang="en-US" dirty="0"/>
              <a:t>, the conditional power for an analysis on </a:t>
            </a:r>
            <a:r>
              <a:rPr lang="en-US" dirty="0" smtClean="0"/>
              <a:t>the primary </a:t>
            </a:r>
            <a:r>
              <a:rPr lang="en-US" dirty="0"/>
              <a:t>efficacy outcome based on 40% of the </a:t>
            </a:r>
            <a:r>
              <a:rPr lang="en-US" dirty="0" smtClean="0"/>
              <a:t>randomized population </a:t>
            </a:r>
            <a:r>
              <a:rPr lang="en-US" dirty="0"/>
              <a:t>(n = 267</a:t>
            </a:r>
            <a:r>
              <a:rPr lang="en-US" dirty="0" smtClean="0"/>
              <a:t>) with </a:t>
            </a:r>
            <a:r>
              <a:rPr lang="en-US" dirty="0"/>
              <a:t>follow-up to </a:t>
            </a:r>
            <a:r>
              <a:rPr lang="en-US" dirty="0" smtClean="0"/>
              <a:t>3 months </a:t>
            </a:r>
            <a:r>
              <a:rPr lang="en-US" dirty="0"/>
              <a:t>was less </a:t>
            </a:r>
            <a:r>
              <a:rPr lang="en-US" dirty="0" smtClean="0"/>
              <a:t>than 30</a:t>
            </a:r>
            <a:r>
              <a:rPr lang="en-US" dirty="0"/>
              <a:t>% in both treatment groups.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8217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c. Were the patients analyzed to the group that they were randomized to?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708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893700" y="579450"/>
            <a:ext cx="76281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n-US" sz="3200" dirty="0" smtClean="0"/>
              <a:t>Validity of the study</a:t>
            </a:r>
            <a:endParaRPr lang="en" sz="3200" dirty="0"/>
          </a:p>
        </p:txBody>
      </p:sp>
      <p:sp>
        <p:nvSpPr>
          <p:cNvPr id="84" name="Shape 84"/>
          <p:cNvSpPr txBox="1"/>
          <p:nvPr/>
        </p:nvSpPr>
        <p:spPr>
          <a:xfrm>
            <a:off x="728700" y="1722450"/>
            <a:ext cx="7793100" cy="42198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Study population: </a:t>
            </a:r>
            <a:r>
              <a:rPr lang="en-US" sz="2000" dirty="0"/>
              <a:t>well defined 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Outcomes: </a:t>
            </a:r>
            <a:r>
              <a:rPr lang="en-US" sz="2000" dirty="0"/>
              <a:t>clearly </a:t>
            </a:r>
            <a:r>
              <a:rPr lang="en-US" sz="2000" dirty="0" smtClean="0"/>
              <a:t>defined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Randomization: </a:t>
            </a:r>
            <a:r>
              <a:rPr lang="en-US" sz="2000" dirty="0" smtClean="0"/>
              <a:t>adequate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Allocation </a:t>
            </a:r>
            <a:r>
              <a:rPr lang="en-US" sz="2000" b="1" dirty="0" err="1"/>
              <a:t>concealement</a:t>
            </a:r>
            <a:r>
              <a:rPr lang="en-US" sz="2000" b="1" dirty="0"/>
              <a:t>: </a:t>
            </a:r>
            <a:r>
              <a:rPr lang="en-US" sz="2000" dirty="0" smtClean="0"/>
              <a:t>not</a:t>
            </a:r>
            <a:r>
              <a:rPr lang="en-US" sz="2000" b="1" dirty="0" smtClean="0"/>
              <a:t> </a:t>
            </a:r>
            <a:r>
              <a:rPr lang="en-US" sz="2000" dirty="0" smtClean="0"/>
              <a:t>mentioned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Blinding: </a:t>
            </a:r>
            <a:r>
              <a:rPr lang="en-US" sz="2000" dirty="0"/>
              <a:t> </a:t>
            </a:r>
            <a:r>
              <a:rPr lang="en-US" sz="2000" dirty="0" smtClean="0"/>
              <a:t>Blinded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Sample size calculation:</a:t>
            </a:r>
            <a:r>
              <a:rPr lang="en-US" sz="2000" dirty="0"/>
              <a:t> </a:t>
            </a:r>
            <a:r>
              <a:rPr lang="en-US" sz="2000" dirty="0" smtClean="0"/>
              <a:t>adequate</a:t>
            </a:r>
          </a:p>
          <a:p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Baseline characteristics: </a:t>
            </a:r>
            <a:r>
              <a:rPr lang="en-US" sz="2000" dirty="0"/>
              <a:t>well matched</a:t>
            </a:r>
          </a:p>
        </p:txBody>
      </p:sp>
    </p:spTree>
    <p:extLst>
      <p:ext uri="{BB962C8B-B14F-4D97-AF65-F5344CB8AC3E}">
        <p14:creationId xmlns:p14="http://schemas.microsoft.com/office/powerpoint/2010/main" val="343300120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Content Placeholder 3" descr="Screenshot 2019-01-17 at 8.20.32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32" b="411"/>
          <a:stretch/>
        </p:blipFill>
        <p:spPr>
          <a:xfrm>
            <a:off x="-1" y="1618468"/>
            <a:ext cx="9171921" cy="2991091"/>
          </a:xfrm>
        </p:spPr>
      </p:pic>
      <p:cxnSp>
        <p:nvCxnSpPr>
          <p:cNvPr id="8" name="Straight Connector 7"/>
          <p:cNvCxnSpPr/>
          <p:nvPr/>
        </p:nvCxnSpPr>
        <p:spPr>
          <a:xfrm flipV="1">
            <a:off x="2168132" y="3245404"/>
            <a:ext cx="2694128" cy="1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063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Screenshot 2019-01-17 at 8.25.35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" r="-52"/>
          <a:stretch/>
        </p:blipFill>
        <p:spPr>
          <a:xfrm>
            <a:off x="457200" y="274638"/>
            <a:ext cx="7671208" cy="6174914"/>
          </a:xfrm>
        </p:spPr>
      </p:pic>
      <p:cxnSp>
        <p:nvCxnSpPr>
          <p:cNvPr id="10" name="Straight Connector 9"/>
          <p:cNvCxnSpPr/>
          <p:nvPr/>
        </p:nvCxnSpPr>
        <p:spPr>
          <a:xfrm flipV="1">
            <a:off x="2368949" y="6306863"/>
            <a:ext cx="2525927" cy="142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569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9-01-17 at 8.25.53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" r="-388"/>
          <a:stretch/>
        </p:blipFill>
        <p:spPr>
          <a:xfrm>
            <a:off x="457200" y="274638"/>
            <a:ext cx="6192982" cy="6418621"/>
          </a:xfrm>
        </p:spPr>
      </p:pic>
      <p:sp>
        <p:nvSpPr>
          <p:cNvPr id="6" name="Rectangle 5"/>
          <p:cNvSpPr/>
          <p:nvPr/>
        </p:nvSpPr>
        <p:spPr>
          <a:xfrm>
            <a:off x="599373" y="1055900"/>
            <a:ext cx="4809251" cy="51368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38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921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III. How can I apply these results to my patients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340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b="1" dirty="0" smtClean="0"/>
              <a:t>Were the patients similar to my patients?</a:t>
            </a:r>
          </a:p>
          <a:p>
            <a:pPr marL="0" indent="0">
              <a:buNone/>
            </a:pPr>
            <a:r>
              <a:rPr lang="en-US" dirty="0" smtClean="0"/>
              <a:t>The study was done in a predominantly white population. The % of diabetes is much higher in this population and is a major risk factor for MI’s.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022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b. Were all patient- important outcomes considered?</a:t>
            </a:r>
          </a:p>
          <a:p>
            <a:pPr marL="0" indent="0">
              <a:buNone/>
            </a:pPr>
            <a:r>
              <a:rPr lang="en-US" dirty="0" smtClean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93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c. </a:t>
            </a:r>
            <a:r>
              <a:rPr lang="en-US" b="1" dirty="0"/>
              <a:t>Are the likely advantages of the </a:t>
            </a:r>
            <a:r>
              <a:rPr lang="en-US" b="1" dirty="0" smtClean="0"/>
              <a:t>novel treatment </a:t>
            </a:r>
            <a:r>
              <a:rPr lang="en-US" b="1" dirty="0"/>
              <a:t>worth the potential harms </a:t>
            </a:r>
            <a:r>
              <a:rPr lang="en-US" b="1" dirty="0" smtClean="0"/>
              <a:t>and costs?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study was prematurely stopped and looking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6847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947</Words>
  <Application>Microsoft Macintosh PowerPoint</Application>
  <PresentationFormat>On-screen Show (4:3)</PresentationFormat>
  <Paragraphs>96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Critical Appraisal of a RCT</vt:lpstr>
      <vt:lpstr>PowerPoint Presentation</vt:lpstr>
      <vt:lpstr>Background</vt:lpstr>
      <vt:lpstr>PowerPoint Presentation</vt:lpstr>
      <vt:lpstr>Hypothesis</vt:lpstr>
      <vt:lpstr>PowerPoint Presentation</vt:lpstr>
      <vt:lpstr>PowerPoint Presentation</vt:lpstr>
      <vt:lpstr>PowerPoint Presentation</vt:lpstr>
      <vt:lpstr>Study design</vt:lpstr>
      <vt:lpstr>Inclusion criteria</vt:lpstr>
      <vt:lpstr>Exclusion Criteria</vt:lpstr>
      <vt:lpstr>Consort figure</vt:lpstr>
      <vt:lpstr>Sample size </vt:lpstr>
      <vt:lpstr>I. How serious was the risk of bias?</vt:lpstr>
      <vt:lpstr>1.Did the intervention and control groups begin the study with similar prognosis?</vt:lpstr>
      <vt:lpstr>PowerPoint Presentation</vt:lpstr>
      <vt:lpstr>c. Were patients at baseline with respect to known prognostic factors? </vt:lpstr>
      <vt:lpstr>PowerPoint Presentation</vt:lpstr>
      <vt:lpstr>2. Was prognostic balance maintained as the study progressed?</vt:lpstr>
      <vt:lpstr>3. Were the groups prognostically balanced at the conculsion of study?</vt:lpstr>
      <vt:lpstr>PowerPoint Presentation</vt:lpstr>
      <vt:lpstr>PowerPoint Presentation</vt:lpstr>
      <vt:lpstr>Validity of the study</vt:lpstr>
      <vt:lpstr>Results</vt:lpstr>
      <vt:lpstr>PowerPoint Presentation</vt:lpstr>
      <vt:lpstr>PowerPoint Presentation</vt:lpstr>
      <vt:lpstr>PowerPoint Presentation</vt:lpstr>
      <vt:lpstr>III. How can I apply these results to my patients</vt:lpstr>
      <vt:lpstr>PowerPoint Presentation</vt:lpstr>
      <vt:lpstr>PowerPoint Presentation</vt:lpstr>
      <vt:lpstr>PowerPoint Presentation</vt:lpstr>
    </vt:vector>
  </TitlesOfParts>
  <Company>Valuthundil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 RCT</dc:title>
  <dc:creator>Anil Mathew  Philip</dc:creator>
  <cp:lastModifiedBy>Anil Mathew  Philip</cp:lastModifiedBy>
  <cp:revision>18</cp:revision>
  <dcterms:created xsi:type="dcterms:W3CDTF">2019-01-17T01:03:15Z</dcterms:created>
  <dcterms:modified xsi:type="dcterms:W3CDTF">2019-01-17T08:28:39Z</dcterms:modified>
</cp:coreProperties>
</file>