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948558-DDA0-4C8C-9C47-E3EC29B13A61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1/24/2019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1/24/2019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1/24/2019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1/24/2019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Case Control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Jasper </a:t>
            </a:r>
            <a:r>
              <a:rPr lang="en-US" dirty="0" err="1" smtClean="0"/>
              <a:t>Rathinam</a:t>
            </a:r>
            <a:r>
              <a:rPr lang="en-US" dirty="0" smtClean="0"/>
              <a:t>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76" y="2019300"/>
            <a:ext cx="11139800" cy="315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4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Increasing trend of in incidence of </a:t>
            </a:r>
            <a:r>
              <a:rPr lang="en-IN" dirty="0" err="1" smtClean="0"/>
              <a:t>hepatobiliary</a:t>
            </a:r>
            <a:r>
              <a:rPr lang="en-IN" dirty="0" smtClean="0"/>
              <a:t> cancers , GB and cancers.</a:t>
            </a:r>
          </a:p>
          <a:p>
            <a:r>
              <a:rPr lang="en-IN" dirty="0" smtClean="0"/>
              <a:t>IS this an association to increasing </a:t>
            </a:r>
            <a:r>
              <a:rPr lang="en-IN" dirty="0" err="1" smtClean="0"/>
              <a:t>noncommunicable</a:t>
            </a:r>
            <a:r>
              <a:rPr lang="en-IN" dirty="0" smtClean="0"/>
              <a:t> diseases? DM, HTN, Obesity</a:t>
            </a:r>
          </a:p>
          <a:p>
            <a:r>
              <a:rPr lang="en-IN" dirty="0" smtClean="0"/>
              <a:t>Previous data showed association of metabolic syndrome with Liver Cancer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00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To assess the association between metabolic syndrome and HPB cancers using a case  control design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7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 :  Patients from the THIN Database (</a:t>
            </a:r>
            <a:r>
              <a:rPr lang="en-IN" dirty="0"/>
              <a:t>the Health Improvement Network (THIN) </a:t>
            </a:r>
            <a:r>
              <a:rPr lang="en-IN" dirty="0" smtClean="0"/>
              <a:t>) in UK</a:t>
            </a:r>
          </a:p>
          <a:p>
            <a:r>
              <a:rPr lang="en-IN" dirty="0" smtClean="0"/>
              <a:t>Cases : Those who developed HPB Cancers</a:t>
            </a:r>
          </a:p>
          <a:p>
            <a:r>
              <a:rPr lang="en-IN" dirty="0" smtClean="0"/>
              <a:t>Controls : Age and Sex matched controls from the THIN Database</a:t>
            </a:r>
          </a:p>
          <a:p>
            <a:r>
              <a:rPr lang="en-IN" dirty="0" smtClean="0"/>
              <a:t>Outcome : Association of HPB malignancy and Metabolic Syndrome</a:t>
            </a:r>
          </a:p>
          <a:p>
            <a:r>
              <a:rPr lang="en-IN" dirty="0" smtClean="0"/>
              <a:t>Time Period : Database data from 1980 - 2015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431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Size Calculation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Assuming a population prevalence of </a:t>
            </a:r>
            <a:r>
              <a:rPr lang="en-IN" dirty="0" err="1"/>
              <a:t>hepatobiliary</a:t>
            </a:r>
            <a:r>
              <a:rPr lang="en-IN" dirty="0"/>
              <a:t> cancer</a:t>
            </a:r>
            <a:br>
              <a:rPr lang="en-IN" dirty="0"/>
            </a:br>
            <a:r>
              <a:rPr lang="en-IN" dirty="0"/>
              <a:t>of 8 per 100,000 and a relative risk of mortality of 1.52 (95%</a:t>
            </a:r>
            <a:br>
              <a:rPr lang="en-IN" dirty="0"/>
            </a:br>
            <a:r>
              <a:rPr lang="en-IN" dirty="0"/>
              <a:t>CI 1.13–2.05) in men and 1.62 (1.40–1.87) in women with</a:t>
            </a:r>
            <a:br>
              <a:rPr lang="en-IN" dirty="0"/>
            </a:br>
            <a:r>
              <a:rPr lang="en-IN" dirty="0"/>
              <a:t>increasing BMI </a:t>
            </a:r>
            <a:r>
              <a:rPr lang="en-IN" dirty="0" smtClean="0"/>
              <a:t>levels</a:t>
            </a:r>
          </a:p>
          <a:p>
            <a:r>
              <a:rPr lang="en-IN" dirty="0" smtClean="0"/>
              <a:t>Sample </a:t>
            </a:r>
            <a:r>
              <a:rPr lang="en-IN" dirty="0"/>
              <a:t>size </a:t>
            </a:r>
            <a:r>
              <a:rPr lang="en-IN" dirty="0" smtClean="0"/>
              <a:t> was determined as </a:t>
            </a:r>
            <a:r>
              <a:rPr lang="en-IN" dirty="0" err="1" smtClean="0"/>
              <a:t>atleast</a:t>
            </a:r>
            <a:r>
              <a:rPr lang="en-IN" dirty="0" smtClean="0"/>
              <a:t> </a:t>
            </a:r>
            <a:r>
              <a:rPr lang="en-IN" dirty="0"/>
              <a:t>10,023 patients would provide sufficient power at type </a:t>
            </a:r>
            <a:r>
              <a:rPr lang="en-IN" dirty="0" smtClean="0"/>
              <a:t>I (α</a:t>
            </a:r>
            <a:r>
              <a:rPr lang="en-IN" dirty="0"/>
              <a:t>) error rate of 0.05 and a type II (β) error rate of 0.1 to</a:t>
            </a:r>
            <a:br>
              <a:rPr lang="en-IN" dirty="0"/>
            </a:br>
            <a:r>
              <a:rPr lang="en-IN" dirty="0"/>
              <a:t>examine the association between </a:t>
            </a:r>
            <a:r>
              <a:rPr lang="en-IN" dirty="0" err="1"/>
              <a:t>hepatobiliary</a:t>
            </a:r>
            <a:r>
              <a:rPr lang="en-IN" dirty="0"/>
              <a:t> cancer </a:t>
            </a:r>
            <a:r>
              <a:rPr lang="en-IN" dirty="0" smtClean="0"/>
              <a:t>and metabolic </a:t>
            </a:r>
            <a:r>
              <a:rPr lang="en-IN" dirty="0"/>
              <a:t>syndrome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523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Cases – 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Age &gt; 20</a:t>
            </a:r>
          </a:p>
          <a:p>
            <a:r>
              <a:rPr lang="en-IN" dirty="0" smtClean="0"/>
              <a:t>With the diagnosis of Liver ,Biliary , Gall Bladder Cancers</a:t>
            </a:r>
          </a:p>
          <a:p>
            <a:r>
              <a:rPr lang="en-IN" dirty="0" err="1" smtClean="0"/>
              <a:t>Minimun</a:t>
            </a:r>
            <a:r>
              <a:rPr lang="en-IN" dirty="0" smtClean="0"/>
              <a:t> follow up data available for </a:t>
            </a:r>
            <a:r>
              <a:rPr lang="en-IN" dirty="0" err="1" smtClean="0"/>
              <a:t>atleast</a:t>
            </a:r>
            <a:r>
              <a:rPr lang="en-IN" dirty="0" smtClean="0"/>
              <a:t> 1 year.( or death)</a:t>
            </a:r>
          </a:p>
          <a:p>
            <a:r>
              <a:rPr lang="en-IN" dirty="0" smtClean="0"/>
              <a:t>Type 1 Diabetics were excluded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288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Control Selection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These cases were matched with </a:t>
            </a:r>
            <a:r>
              <a:rPr lang="en-IN" dirty="0" smtClean="0"/>
              <a:t> controls  </a:t>
            </a:r>
            <a:r>
              <a:rPr lang="en-IN" dirty="0"/>
              <a:t>in </a:t>
            </a:r>
            <a:r>
              <a:rPr lang="en-IN" dirty="0" smtClean="0"/>
              <a:t>a  1:2 </a:t>
            </a:r>
            <a:r>
              <a:rPr lang="en-IN" dirty="0"/>
              <a:t>fashion, by age, practice (e.g. general practitioner [GP</a:t>
            </a:r>
            <a:r>
              <a:rPr lang="en-IN" dirty="0" smtClean="0"/>
              <a:t>]), and </a:t>
            </a:r>
            <a:r>
              <a:rPr lang="en-IN" dirty="0"/>
              <a:t>gender, with at least 1 year of follow up on the database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/>
              <a:t>Data on co-morbidities, drug history (medication for diabetes, aspirin and statin use), anthropometric data (weight, </a:t>
            </a:r>
            <a:r>
              <a:rPr lang="en-IN" dirty="0" smtClean="0"/>
              <a:t>body mass </a:t>
            </a:r>
            <a:r>
              <a:rPr lang="en-IN" dirty="0"/>
              <a:t>index [BMI]), and data on smoking and alcohol consumption were extracted from the database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6013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40" y="422030"/>
            <a:ext cx="8317522" cy="1946031"/>
          </a:xfrm>
        </p:spPr>
        <p:txBody>
          <a:bodyPr>
            <a:normAutofit/>
          </a:bodyPr>
          <a:lstStyle/>
          <a:p>
            <a:pPr algn="l"/>
            <a:r>
              <a:rPr lang="en-IN" dirty="0" smtClean="0"/>
              <a:t>Are the </a:t>
            </a:r>
            <a:r>
              <a:rPr lang="en-IN" dirty="0" smtClean="0"/>
              <a:t>results valid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546252"/>
            <a:ext cx="3437206" cy="3986108"/>
          </a:xfrm>
        </p:spPr>
        <p:txBody>
          <a:bodyPr>
            <a:normAutofit/>
          </a:bodyPr>
          <a:lstStyle/>
          <a:p>
            <a:r>
              <a:rPr lang="en-IN" sz="2800" b="1" dirty="0"/>
              <a:t>Did the cases and control group have the same risk (chance) for being exposed in</a:t>
            </a:r>
            <a:br>
              <a:rPr lang="en-IN" sz="2800" b="1" dirty="0"/>
            </a:br>
            <a:r>
              <a:rPr lang="en-IN" sz="2800" b="1" dirty="0"/>
              <a:t>the past?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122" y="1237958"/>
            <a:ext cx="7785600" cy="53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3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cases and controls </a:t>
            </a:r>
            <a:r>
              <a:rPr lang="en-IN" dirty="0" smtClean="0"/>
              <a:t>similar with </a:t>
            </a:r>
            <a:r>
              <a:rPr lang="en-IN" dirty="0"/>
              <a:t>respect to the indication </a:t>
            </a:r>
            <a:r>
              <a:rPr lang="en-IN" dirty="0" smtClean="0"/>
              <a:t>or circumstances </a:t>
            </a:r>
            <a:r>
              <a:rPr lang="en-IN" dirty="0"/>
              <a:t>that would lead </a:t>
            </a:r>
            <a:r>
              <a:rPr lang="en-IN" dirty="0" smtClean="0"/>
              <a:t>to exposure?</a:t>
            </a:r>
          </a:p>
          <a:p>
            <a:r>
              <a:rPr lang="en-IN" dirty="0" smtClean="0"/>
              <a:t>Yes ,Similar baseline characters</a:t>
            </a:r>
          </a:p>
          <a:p>
            <a:endParaRPr lang="en-IN" dirty="0"/>
          </a:p>
          <a:p>
            <a:r>
              <a:rPr lang="en-IN" dirty="0"/>
              <a:t>Were the circumstances </a:t>
            </a:r>
            <a:r>
              <a:rPr lang="en-IN" dirty="0" smtClean="0"/>
              <a:t>and methods </a:t>
            </a:r>
            <a:r>
              <a:rPr lang="en-IN" dirty="0"/>
              <a:t>for </a:t>
            </a:r>
            <a:r>
              <a:rPr lang="en-IN" dirty="0" smtClean="0"/>
              <a:t>determining exposure </a:t>
            </a:r>
            <a:r>
              <a:rPr lang="en-IN" dirty="0"/>
              <a:t>similar for cases </a:t>
            </a:r>
            <a:r>
              <a:rPr lang="en-IN" dirty="0" smtClean="0"/>
              <a:t>and controls?</a:t>
            </a:r>
          </a:p>
          <a:p>
            <a:r>
              <a:rPr lang="en-IN" dirty="0" smtClean="0"/>
              <a:t>Similar retrospective data which were recorded was used.</a:t>
            </a:r>
          </a:p>
          <a:p>
            <a:r>
              <a:rPr lang="en-IN" dirty="0" smtClean="0"/>
              <a:t>Minor variations of Weight, Height scales possible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2536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are the Results?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240" y="1828456"/>
            <a:ext cx="10809166" cy="477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47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695" y="1420837"/>
            <a:ext cx="5091562" cy="531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97" y="1603717"/>
            <a:ext cx="10462390" cy="488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18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85" y="1828457"/>
            <a:ext cx="5581988" cy="502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67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How strong is the </a:t>
            </a:r>
            <a:r>
              <a:rPr lang="en-IN" dirty="0" smtClean="0"/>
              <a:t>association between </a:t>
            </a:r>
            <a:r>
              <a:rPr lang="en-IN" dirty="0"/>
              <a:t>exposure and outcome</a:t>
            </a:r>
            <a:r>
              <a:rPr lang="en-IN" dirty="0" smtClean="0"/>
              <a:t>?</a:t>
            </a:r>
          </a:p>
          <a:p>
            <a:r>
              <a:rPr lang="en-IN" dirty="0" smtClean="0"/>
              <a:t>Odds Ratio of 2 ( 1.99) for BMI</a:t>
            </a:r>
          </a:p>
          <a:p>
            <a:endParaRPr lang="en-IN" dirty="0"/>
          </a:p>
          <a:p>
            <a:r>
              <a:rPr lang="en-IN" dirty="0"/>
              <a:t>How precise is the estimate </a:t>
            </a:r>
            <a:r>
              <a:rPr lang="en-IN" dirty="0" smtClean="0"/>
              <a:t>of risk?</a:t>
            </a:r>
          </a:p>
          <a:p>
            <a:r>
              <a:rPr lang="en-IN" dirty="0" smtClean="0"/>
              <a:t>Confidence Interval was 1.57 – 2.52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140751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How can I apply the results to my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the study patients similar </a:t>
            </a:r>
            <a:r>
              <a:rPr lang="en-IN" dirty="0" smtClean="0"/>
              <a:t>to patients </a:t>
            </a:r>
            <a:r>
              <a:rPr lang="en-IN" dirty="0"/>
              <a:t>in my practice</a:t>
            </a:r>
            <a:r>
              <a:rPr lang="en-IN" dirty="0" smtClean="0"/>
              <a:t>?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UK population included</a:t>
            </a:r>
          </a:p>
          <a:p>
            <a:pPr marL="0" indent="0">
              <a:buNone/>
            </a:pPr>
            <a:r>
              <a:rPr lang="en-IN" dirty="0" smtClean="0"/>
              <a:t>Epidemiological variations would be there</a:t>
            </a:r>
          </a:p>
          <a:p>
            <a:pPr marL="0" indent="0">
              <a:buNone/>
            </a:pPr>
            <a:r>
              <a:rPr lang="en-IN" dirty="0" smtClean="0"/>
              <a:t>Mean Age was 75 among study participants.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8986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duration of follow-up adequate?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It was a case control , </a:t>
            </a:r>
            <a:r>
              <a:rPr lang="en-IN" dirty="0" err="1" smtClean="0"/>
              <a:t>restrospective</a:t>
            </a:r>
            <a:r>
              <a:rPr lang="en-IN" dirty="0" smtClean="0"/>
              <a:t> study</a:t>
            </a:r>
          </a:p>
          <a:p>
            <a:pPr marL="0" indent="0">
              <a:buNone/>
            </a:pPr>
            <a:r>
              <a:rPr lang="en-IN" dirty="0" smtClean="0"/>
              <a:t>Minimum follow up of 1 year</a:t>
            </a:r>
          </a:p>
          <a:p>
            <a:pPr marL="0" indent="0">
              <a:buNone/>
            </a:pPr>
            <a:r>
              <a:rPr lang="en-IN" dirty="0" smtClean="0"/>
              <a:t>Exact follow up details and duration – not mentioned.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0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 the exposure similar to </a:t>
            </a:r>
            <a:r>
              <a:rPr lang="en-IN" dirty="0" smtClean="0"/>
              <a:t>what might </a:t>
            </a:r>
            <a:r>
              <a:rPr lang="en-IN" dirty="0"/>
              <a:t>occur in my patient?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 </a:t>
            </a:r>
          </a:p>
          <a:p>
            <a:r>
              <a:rPr lang="en-IN" dirty="0" smtClean="0"/>
              <a:t>Increasing incidence of Obesity ,DM ,HTN in our community as well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726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magnitude of </a:t>
            </a:r>
            <a:r>
              <a:rPr lang="en-IN" dirty="0" smtClean="0"/>
              <a:t>the risk</a:t>
            </a:r>
            <a:r>
              <a:rPr lang="en-IN" dirty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prevalence of </a:t>
            </a:r>
            <a:r>
              <a:rPr lang="en-IN" dirty="0" err="1"/>
              <a:t>hepatobiliary</a:t>
            </a:r>
            <a:r>
              <a:rPr lang="en-IN" dirty="0"/>
              <a:t> </a:t>
            </a:r>
            <a:r>
              <a:rPr lang="en-IN" dirty="0" smtClean="0"/>
              <a:t>cancer of </a:t>
            </a:r>
            <a:r>
              <a:rPr lang="en-IN" dirty="0"/>
              <a:t>8 per </a:t>
            </a:r>
            <a:r>
              <a:rPr lang="en-IN" dirty="0" smtClean="0"/>
              <a:t>100,000 – Risk of general Public</a:t>
            </a:r>
          </a:p>
          <a:p>
            <a:r>
              <a:rPr lang="en-IN" dirty="0" smtClean="0"/>
              <a:t>CER – 8/100000 – 0.008%</a:t>
            </a:r>
            <a:endParaRPr lang="en-IN" dirty="0"/>
          </a:p>
          <a:p>
            <a:r>
              <a:rPr lang="en-IN" dirty="0" smtClean="0"/>
              <a:t>EER – 0.016%</a:t>
            </a:r>
          </a:p>
          <a:p>
            <a:r>
              <a:rPr lang="en-IN" dirty="0" smtClean="0"/>
              <a:t>ARR – 0.008%</a:t>
            </a:r>
          </a:p>
          <a:p>
            <a:r>
              <a:rPr lang="en-IN" dirty="0" smtClean="0"/>
              <a:t>NN cause one extra case of HPB Malignancy – 12,500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6319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there benefits that offset </a:t>
            </a:r>
            <a:r>
              <a:rPr lang="en-IN" dirty="0" smtClean="0"/>
              <a:t>the risks </a:t>
            </a:r>
            <a:r>
              <a:rPr lang="en-IN" dirty="0"/>
              <a:t>of the exposure?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Dietary modification and lifestyle modification have been shown to have multiple other benefits and no risks</a:t>
            </a:r>
          </a:p>
          <a:p>
            <a:r>
              <a:rPr lang="en-IN" dirty="0" smtClean="0"/>
              <a:t> No other loss of benefit identified.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808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1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3072</TotalTime>
  <Words>549</Words>
  <Application>Microsoft Office PowerPoint</Application>
  <PresentationFormat>Widescreen</PresentationFormat>
  <Paragraphs>65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Educational subjects 16x9</vt:lpstr>
      <vt:lpstr>Critical Appraisal of a Case Control Study</vt:lpstr>
      <vt:lpstr>PowerPoint Presentation</vt:lpstr>
      <vt:lpstr>Background</vt:lpstr>
      <vt:lpstr>OBJECTIVE</vt:lpstr>
      <vt:lpstr>Study Design</vt:lpstr>
      <vt:lpstr>Sample Size Calculation</vt:lpstr>
      <vt:lpstr>Cases – Inclusion Criteria</vt:lpstr>
      <vt:lpstr>Control Selection</vt:lpstr>
      <vt:lpstr>Are the results valid?</vt:lpstr>
      <vt:lpstr>PowerPoint Presentation</vt:lpstr>
      <vt:lpstr>What are the Results?</vt:lpstr>
      <vt:lpstr>What are the Results?</vt:lpstr>
      <vt:lpstr>What are the Results?</vt:lpstr>
      <vt:lpstr>What are the Results?</vt:lpstr>
      <vt:lpstr>PowerPoint Presentation</vt:lpstr>
      <vt:lpstr>How can I apply the results to my patient care?</vt:lpstr>
      <vt:lpstr>Was the duration of follow-up adequate? </vt:lpstr>
      <vt:lpstr>Is the exposure similar to what might occur in my patient?</vt:lpstr>
      <vt:lpstr>What is the magnitude of the risk?</vt:lpstr>
      <vt:lpstr>Are there benefits that offset the risks of the exposure?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</dc:title>
  <dc:creator>Jasper</dc:creator>
  <cp:lastModifiedBy>Jasper</cp:lastModifiedBy>
  <cp:revision>48</cp:revision>
  <dcterms:created xsi:type="dcterms:W3CDTF">2019-01-22T04:18:11Z</dcterms:created>
  <dcterms:modified xsi:type="dcterms:W3CDTF">2019-01-24T07:41:38Z</dcterms:modified>
</cp:coreProperties>
</file>