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82" r:id="rId4"/>
    <p:sldId id="258" r:id="rId5"/>
    <p:sldId id="259" r:id="rId6"/>
    <p:sldId id="263" r:id="rId7"/>
    <p:sldId id="264" r:id="rId8"/>
    <p:sldId id="262" r:id="rId9"/>
    <p:sldId id="260" r:id="rId10"/>
    <p:sldId id="265" r:id="rId11"/>
    <p:sldId id="261" r:id="rId12"/>
    <p:sldId id="266" r:id="rId13"/>
    <p:sldId id="267" r:id="rId14"/>
    <p:sldId id="268" r:id="rId15"/>
    <p:sldId id="269" r:id="rId16"/>
    <p:sldId id="271" r:id="rId17"/>
    <p:sldId id="270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9583" autoAdjust="0"/>
  </p:normalViewPr>
  <p:slideViewPr>
    <p:cSldViewPr snapToGrid="0">
      <p:cViewPr varScale="1">
        <p:scale>
          <a:sx n="47" d="100"/>
          <a:sy n="47" d="100"/>
        </p:scale>
        <p:origin x="72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68AD0E-EFC0-4A3D-A6D2-74C56E79D9AD}" type="datetimeFigureOut">
              <a:rPr lang="en-US" smtClean="0"/>
              <a:t>31/01/2019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0508C-55C8-48D2-AD16-A6FB12B00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187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90508C-55C8-48D2-AD16-A6FB12B00A1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814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purpose of these Guidelines is to review the published techniques of ultrasound in labor and their practical applications,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summarize the level of evidence regarding the use of ultrasound in labor and to provide guidance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practitioners on when ultrasound in labor is clinically indicated and how the sonographic findings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may affect labor management.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90508C-55C8-48D2-AD16-A6FB12B00A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344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90508C-55C8-48D2-AD16-A6FB12B00A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863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90508C-55C8-48D2-AD16-A6FB12B00A1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317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CA528-C16E-46B1-8691-F2BB1F1240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D28630-5482-42F7-A686-2E5E062C90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4D176-05A0-4BEA-AD56-CF7404D9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C457C-31AD-4A26-8EDC-587F162CF95E}" type="datetimeFigureOut">
              <a:rPr lang="en-US" smtClean="0"/>
              <a:t>31/01/2019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5BAE29-3258-4FC6-A8AD-C011C980E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A6087-8744-4C6B-9EDE-E910C3AA3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96986-81F1-4008-85B5-85CC1830A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864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222C6-B70B-4730-875E-9EE0333A9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B0ADDE-C150-4D81-8B2D-911F7CB55A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6B72DA-91A2-4917-ABFF-728B4122F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C457C-31AD-4A26-8EDC-587F162CF95E}" type="datetimeFigureOut">
              <a:rPr lang="en-US" smtClean="0"/>
              <a:t>31/01/2019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5B8E1-3BBD-475E-B939-69D1513F0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B50D76-A97B-437D-9EA3-3B0902FD0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96986-81F1-4008-85B5-85CC1830A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052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E3BF1-7AA7-4530-B789-E9B1D88C9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FBADBA-8A1E-4F69-8E90-900CEB93E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D609C-FA77-4973-9070-BCAF3A8D9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C457C-31AD-4A26-8EDC-587F162CF95E}" type="datetimeFigureOut">
              <a:rPr lang="en-US" smtClean="0"/>
              <a:t>31/01/2019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9A407-A441-4E47-AFE3-83A056978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DF0FB-3E69-4FEA-B98D-EDBA6CF5E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96986-81F1-4008-85B5-85CC1830A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251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69938-2B2D-4C37-AEFF-AE66ACF97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442E7-5525-491B-941D-807DBB3EAD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3BAAA4-3086-4830-A995-F216E5E2F9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1BF5C7-0E9C-4008-8FAB-C4C144BDF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C457C-31AD-4A26-8EDC-587F162CF95E}" type="datetimeFigureOut">
              <a:rPr lang="en-US" smtClean="0"/>
              <a:t>31/01/2019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31D215-EFCC-42EC-8972-867178103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152F4-734D-48C0-9691-7DE35E17C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96986-81F1-4008-85B5-85CC1830A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630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9C942-ED98-4E05-9384-F7B908EBC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32CC8F-41E6-4922-ACBD-E34A379CE0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34975D-D62F-4661-82B2-DDF44429D2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057517-504D-4DD8-AE52-6D16C17288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7ABCF2-CA07-43F6-977C-B811361276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5FEC40-4876-4B9E-A284-D448C22EF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C457C-31AD-4A26-8EDC-587F162CF95E}" type="datetimeFigureOut">
              <a:rPr lang="en-US" smtClean="0"/>
              <a:t>31/01/2019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FDC4AB-E7EE-424B-A621-C2BCB9C61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A6E4D-96B0-46B2-BAC3-A74A00F68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96986-81F1-4008-85B5-85CC1830A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920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D83D1-DAA0-4B1A-8B6C-04214EE38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9867B8-3225-4E57-9359-72DBF82D6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C457C-31AD-4A26-8EDC-587F162CF95E}" type="datetimeFigureOut">
              <a:rPr lang="en-US" smtClean="0"/>
              <a:t>31/01/2019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486474-B5B9-4325-8733-548B4A64D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ECEAA3-A7E0-491E-9BA6-EBC352866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96986-81F1-4008-85B5-85CC1830A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10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520CF9-3124-4B02-BC64-6EC2729CE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C457C-31AD-4A26-8EDC-587F162CF95E}" type="datetimeFigureOut">
              <a:rPr lang="en-US" smtClean="0"/>
              <a:t>31/01/2019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835582-10D8-45ED-88E1-C0A2427A0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4762D-D41C-4E37-B355-88E522CF9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96986-81F1-4008-85B5-85CC1830A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271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82F51-0DA7-4F58-8493-AFEB68CA8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C04E8-4024-4792-98EA-A0C0A0D2E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721D1-7123-4EA7-9356-A316A4B4E2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93D1D4-5289-4923-B5C0-0562C9C99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C457C-31AD-4A26-8EDC-587F162CF95E}" type="datetimeFigureOut">
              <a:rPr lang="en-US" smtClean="0"/>
              <a:t>31/01/2019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07FDAA-7687-4C20-A0FC-B3EE42660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F15BFB-32AA-41E7-A8B5-ED9425C10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96986-81F1-4008-85B5-85CC1830A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141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D6C56-32BF-456D-9FF0-AB70FC97C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AF9BCE-3EC7-4EF1-AF25-1B5E23F4B7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D78931-D41C-48AA-A08A-EE3D7DDE8F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C2AF39-1AE3-4BCD-9EE7-86555FBFB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C457C-31AD-4A26-8EDC-587F162CF95E}" type="datetimeFigureOut">
              <a:rPr lang="en-US" smtClean="0"/>
              <a:t>31/01/2019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B2CD61-E08D-4944-B727-FB614B86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128DB7-9E02-4DAC-99CC-F26F1941B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96986-81F1-4008-85B5-85CC1830A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446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1E6E8-7CE8-472A-BAA7-AE3F6ED65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928A84-1758-4A9C-8355-72574DC2A8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60455-7847-400F-95BD-DDEA43660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C457C-31AD-4A26-8EDC-587F162CF95E}" type="datetimeFigureOut">
              <a:rPr lang="en-US" smtClean="0"/>
              <a:t>31/01/2019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C1BD18-14F8-4C54-8D77-729CE9C58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CD380A-C536-424B-BA6B-661A74713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96986-81F1-4008-85B5-85CC1830A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148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ADC2C8-FCF9-4FED-B95D-EC923E3E51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615ED4-07AF-4DAC-BEB5-4D2EBDF9E7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49FDC-E353-430F-B280-A96605ACF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C457C-31AD-4A26-8EDC-587F162CF95E}" type="datetimeFigureOut">
              <a:rPr lang="en-US" smtClean="0"/>
              <a:t>31/01/2019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BC5CA-9037-42CD-9478-0496EE471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E4498-F4CF-4169-A65B-19950CD44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96986-81F1-4008-85B5-85CC1830A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553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B7E919-275D-4D0D-83F5-9B20B0627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D8B490-C235-42DD-8A80-F063402A8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AF0E9-C817-4EE7-A020-9F41D39F1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C457C-31AD-4A26-8EDC-587F162CF95E}" type="datetimeFigureOut">
              <a:rPr lang="en-US" smtClean="0"/>
              <a:t>31/01/2019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C5EEE-7270-4508-B8FD-C8F61BB913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6121D-2926-45CE-905D-37E2B096D9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96986-81F1-4008-85B5-85CC1830A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90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7DB3B-961E-4132-9BBF-DFC429D050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Critical appraisal of a guideline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6037E5-670A-4ED0-8F04-EC50733E48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Jacob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180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14732-B26D-4049-BD34-BE8AC217F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7AE6C5-530B-4529-9174-AFB58DD170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1" y="2108034"/>
            <a:ext cx="11414760" cy="3770833"/>
          </a:xfrm>
        </p:spPr>
      </p:pic>
    </p:spTree>
    <p:extLst>
      <p:ext uri="{BB962C8B-B14F-4D97-AF65-F5344CB8AC3E}">
        <p14:creationId xmlns:p14="http://schemas.microsoft.com/office/powerpoint/2010/main" val="92507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5362D-0039-455B-8878-89FC9835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BCA78-1FDF-46A0-BCF0-D3E0F055B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International Society of Ultrasound in Obstetrics and Gynecology (ISUOG) is a scientific organization that encourages sound clinical practice and high-quality teaching and research related to diagnostic imaging in women’s healthcare. </a:t>
            </a:r>
          </a:p>
          <a:p>
            <a:endParaRPr lang="en-US" dirty="0"/>
          </a:p>
          <a:p>
            <a:r>
              <a:rPr lang="en-US" dirty="0"/>
              <a:t>The ISUOG Clinical Standards Committee (CSC) has a remit to develop Practice Guidelines and Consensus Statements as educational recommendations that provide healthcare practitioners with a consensus-based approach, from experts, for diagnostic imaging</a:t>
            </a:r>
          </a:p>
        </p:txBody>
      </p:sp>
    </p:spTree>
    <p:extLst>
      <p:ext uri="{BB962C8B-B14F-4D97-AF65-F5344CB8AC3E}">
        <p14:creationId xmlns:p14="http://schemas.microsoft.com/office/powerpoint/2010/main" val="3877040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2BDFD-9F41-4877-A9EE-B681646EC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AGREE II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B6B20-6347-4896-9A2A-3F7C4CDB9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Domain 1. Scope and Purpose </a:t>
            </a:r>
          </a:p>
          <a:p>
            <a:r>
              <a:rPr lang="en-IN" dirty="0"/>
              <a:t>Domain 2. Stakeholder Involvement </a:t>
            </a:r>
          </a:p>
          <a:p>
            <a:r>
              <a:rPr lang="en-IN" dirty="0"/>
              <a:t>Domain 3. Rigour of Development </a:t>
            </a:r>
          </a:p>
          <a:p>
            <a:r>
              <a:rPr lang="en-IN" dirty="0"/>
              <a:t>Domain 4. Clarity of Presentation </a:t>
            </a:r>
          </a:p>
          <a:p>
            <a:r>
              <a:rPr lang="en-IN" dirty="0"/>
              <a:t>Domain 5. Applicability </a:t>
            </a:r>
          </a:p>
          <a:p>
            <a:r>
              <a:rPr lang="en-IN" dirty="0"/>
              <a:t>Domain 6. Editorial Independence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307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0239A-7639-4C55-92BA-E03D686B6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Domain 1. Scope and Purpose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4DC07-196B-40F2-8D32-4A98D419D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IN" sz="5100" dirty="0">
                <a:solidFill>
                  <a:srgbClr val="FF0000"/>
                </a:solidFill>
                <a:effectLst/>
              </a:rPr>
              <a:t>Are the overall objectives of the guideline are specifically described?</a:t>
            </a:r>
          </a:p>
          <a:p>
            <a:pPr marL="0" indent="0">
              <a:buNone/>
            </a:pPr>
            <a:endParaRPr lang="en-IN" dirty="0">
              <a:solidFill>
                <a:srgbClr val="FF0000"/>
              </a:solidFill>
              <a:effectLst/>
            </a:endParaRPr>
          </a:p>
          <a:p>
            <a:r>
              <a:rPr lang="en-IN" sz="3800" dirty="0"/>
              <a:t>Yes</a:t>
            </a:r>
          </a:p>
          <a:p>
            <a:endParaRPr lang="en-IN" sz="3800" dirty="0"/>
          </a:p>
          <a:p>
            <a:r>
              <a:rPr lang="en-IN" sz="3800" dirty="0">
                <a:effectLst/>
              </a:rPr>
              <a:t>Health intent- Not specified</a:t>
            </a:r>
          </a:p>
          <a:p>
            <a:endParaRPr lang="en-IN" sz="3800" dirty="0">
              <a:effectLst/>
            </a:endParaRPr>
          </a:p>
          <a:p>
            <a:r>
              <a:rPr lang="en-IN" sz="3800" dirty="0">
                <a:effectLst/>
              </a:rPr>
              <a:t>Expected benefit- </a:t>
            </a:r>
          </a:p>
          <a:p>
            <a:pPr marL="0" indent="0">
              <a:buNone/>
            </a:pPr>
            <a:r>
              <a:rPr lang="en-US" sz="3800" dirty="0"/>
              <a:t>To provide guidance to practitioners on when ultrasound in labor is clinically indicated </a:t>
            </a:r>
          </a:p>
          <a:p>
            <a:pPr marL="0" indent="0">
              <a:buNone/>
            </a:pPr>
            <a:r>
              <a:rPr lang="en-US" sz="3800" dirty="0"/>
              <a:t>To summarize the level of evidence regarding the use of ultrasound in labor </a:t>
            </a:r>
          </a:p>
          <a:p>
            <a:pPr marL="0" indent="0">
              <a:buNone/>
            </a:pPr>
            <a:endParaRPr lang="en-US" sz="3800" dirty="0"/>
          </a:p>
          <a:p>
            <a:r>
              <a:rPr lang="en-IN" sz="3800" dirty="0">
                <a:effectLst/>
              </a:rPr>
              <a:t>Targets: Women in labour</a:t>
            </a:r>
          </a:p>
          <a:p>
            <a:endParaRPr lang="en-IN" sz="3800" dirty="0"/>
          </a:p>
          <a:p>
            <a:r>
              <a:rPr lang="en-IN" sz="3800" dirty="0">
                <a:effectLst/>
              </a:rPr>
              <a:t>Score 5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632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169A0-47C8-4079-8A84-01FD78DF2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91DD2-4405-47F7-910F-79CE2D0E1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>
                <a:solidFill>
                  <a:srgbClr val="FF0000"/>
                </a:solidFill>
                <a:effectLst/>
              </a:rPr>
              <a:t>Are the health questions covered by the guideline specifically described?</a:t>
            </a:r>
          </a:p>
          <a:p>
            <a:r>
              <a:rPr lang="en-IN" dirty="0"/>
              <a:t>Yes</a:t>
            </a:r>
          </a:p>
          <a:p>
            <a:endParaRPr lang="en-IN" dirty="0"/>
          </a:p>
          <a:p>
            <a:r>
              <a:rPr lang="en-IN" dirty="0">
                <a:effectLst/>
              </a:rPr>
              <a:t>Target population- mentioned</a:t>
            </a:r>
          </a:p>
          <a:p>
            <a:r>
              <a:rPr lang="en-IN" dirty="0">
                <a:effectLst/>
              </a:rPr>
              <a:t>Intervention- mentioned</a:t>
            </a:r>
          </a:p>
          <a:p>
            <a:r>
              <a:rPr lang="en-IN" dirty="0">
                <a:effectLst/>
              </a:rPr>
              <a:t>Health care setting or context- mentioned</a:t>
            </a:r>
          </a:p>
          <a:p>
            <a:endParaRPr lang="en-IN" dirty="0">
              <a:effectLst/>
            </a:endParaRPr>
          </a:p>
          <a:p>
            <a:r>
              <a:rPr lang="en-IN" dirty="0">
                <a:effectLst/>
              </a:rPr>
              <a:t>Score- 7.</a:t>
            </a:r>
            <a:endParaRPr lang="en-IN" dirty="0"/>
          </a:p>
          <a:p>
            <a:pPr marL="457200" lvl="1" indent="0">
              <a:buNone/>
            </a:pPr>
            <a:endParaRPr lang="en-IN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856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2FC2C-ABDB-4522-8B02-877A40B5B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BF1C4-F77B-4C19-87B8-F7D27FD912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IN" sz="3600" dirty="0">
                <a:solidFill>
                  <a:srgbClr val="FF0000"/>
                </a:solidFill>
                <a:effectLst/>
              </a:rPr>
              <a:t>Are the population (patients, public, etc.) to whom the guideline is meant to apply specifically described?</a:t>
            </a:r>
          </a:p>
          <a:p>
            <a:endParaRPr lang="en-IN" dirty="0">
              <a:effectLst/>
            </a:endParaRPr>
          </a:p>
          <a:p>
            <a:r>
              <a:rPr lang="en-IN" dirty="0"/>
              <a:t>Yes</a:t>
            </a:r>
          </a:p>
          <a:p>
            <a:endParaRPr lang="en-IN" dirty="0"/>
          </a:p>
          <a:p>
            <a:r>
              <a:rPr lang="en-IN" dirty="0">
                <a:effectLst/>
              </a:rPr>
              <a:t>Target population- Mentioned</a:t>
            </a:r>
          </a:p>
          <a:p>
            <a:r>
              <a:rPr lang="en-IN" dirty="0">
                <a:effectLst/>
              </a:rPr>
              <a:t>Gender and age- Mentioned</a:t>
            </a:r>
          </a:p>
          <a:p>
            <a:r>
              <a:rPr lang="en-IN" dirty="0">
                <a:effectLst/>
              </a:rPr>
              <a:t>Clinical condition- mentioned</a:t>
            </a:r>
          </a:p>
          <a:p>
            <a:r>
              <a:rPr lang="en-IN" dirty="0">
                <a:effectLst/>
              </a:rPr>
              <a:t>Severity/stage of disease- </a:t>
            </a:r>
            <a:r>
              <a:rPr lang="en-IN" dirty="0"/>
              <a:t>Not mentioned</a:t>
            </a:r>
            <a:endParaRPr lang="en-IN" dirty="0">
              <a:effectLst/>
            </a:endParaRPr>
          </a:p>
          <a:p>
            <a:r>
              <a:rPr lang="en-IN" dirty="0">
                <a:effectLst/>
              </a:rPr>
              <a:t>Excluded population-Not mentioned  </a:t>
            </a:r>
          </a:p>
          <a:p>
            <a:endParaRPr lang="en-IN" dirty="0">
              <a:effectLst/>
            </a:endParaRPr>
          </a:p>
          <a:p>
            <a:r>
              <a:rPr lang="en-IN" dirty="0">
                <a:effectLst/>
              </a:rPr>
              <a:t>Score- 5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521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FA76C-E393-4530-B15E-56BCB1AFA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Domain 2. Stakeholder Involvement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92763-CDA2-487F-A7B7-1FFE60029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>
                <a:solidFill>
                  <a:srgbClr val="FF0000"/>
                </a:solidFill>
              </a:rPr>
              <a:t>Does the guideline development group include individuals from all relevant professional groups?</a:t>
            </a:r>
          </a:p>
          <a:p>
            <a:r>
              <a:rPr lang="en-IN" dirty="0"/>
              <a:t>Name- mentioned</a:t>
            </a:r>
          </a:p>
          <a:p>
            <a:r>
              <a:rPr lang="en-IN" dirty="0"/>
              <a:t>Discipline/content expertise- Mentioned</a:t>
            </a:r>
          </a:p>
          <a:p>
            <a:r>
              <a:rPr lang="en-IN" dirty="0"/>
              <a:t>Institution- Mentioned</a:t>
            </a:r>
          </a:p>
          <a:p>
            <a:r>
              <a:rPr lang="en-IN" dirty="0"/>
              <a:t>Geographical location- Mentioned</a:t>
            </a:r>
          </a:p>
          <a:p>
            <a:r>
              <a:rPr lang="en-IN" dirty="0"/>
              <a:t>Description of the member’s role in the guideline development group- not mentioned</a:t>
            </a:r>
          </a:p>
          <a:p>
            <a:endParaRPr lang="en-IN" dirty="0"/>
          </a:p>
          <a:p>
            <a:r>
              <a:rPr lang="en-IN" dirty="0"/>
              <a:t>Score 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783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1BDDA-5728-45AB-8996-9428CCB1A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83723-582B-4120-B7CC-812FC5E6B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8880"/>
            <a:ext cx="10515600" cy="5659119"/>
          </a:xfrm>
        </p:spPr>
        <p:txBody>
          <a:bodyPr>
            <a:normAutofit fontScale="92500" lnSpcReduction="10000"/>
          </a:bodyPr>
          <a:lstStyle/>
          <a:p>
            <a:r>
              <a:rPr lang="en-IN" sz="3600" dirty="0">
                <a:solidFill>
                  <a:srgbClr val="FF0000"/>
                </a:solidFill>
                <a:effectLst/>
              </a:rPr>
              <a:t>Have the views and preferences of the target population (patients, public, etc.) been sought?</a:t>
            </a:r>
            <a:endParaRPr lang="en-IN" sz="3600" dirty="0">
              <a:solidFill>
                <a:srgbClr val="FF0000"/>
              </a:solidFill>
            </a:endParaRPr>
          </a:p>
          <a:p>
            <a:pPr lvl="1"/>
            <a:r>
              <a:rPr lang="en-IN" dirty="0">
                <a:effectLst/>
              </a:rPr>
              <a:t>No</a:t>
            </a:r>
          </a:p>
          <a:p>
            <a:pPr marL="457200" lvl="1" indent="0">
              <a:buNone/>
            </a:pPr>
            <a:endParaRPr lang="en-IN" dirty="0">
              <a:effectLst/>
            </a:endParaRPr>
          </a:p>
          <a:p>
            <a:r>
              <a:rPr lang="en-IN" dirty="0">
                <a:effectLst/>
              </a:rPr>
              <a:t>Score- 1</a:t>
            </a:r>
          </a:p>
          <a:p>
            <a:endParaRPr lang="en-IN" dirty="0">
              <a:solidFill>
                <a:srgbClr val="FF0000"/>
              </a:solidFill>
            </a:endParaRPr>
          </a:p>
          <a:p>
            <a:r>
              <a:rPr lang="en-IN" sz="3600" dirty="0">
                <a:solidFill>
                  <a:srgbClr val="FF0000"/>
                </a:solidFill>
                <a:effectLst/>
              </a:rPr>
              <a:t>Are the target users of the guideline clearly defined?</a:t>
            </a:r>
          </a:p>
          <a:p>
            <a:r>
              <a:rPr lang="en-IN" sz="3600" dirty="0"/>
              <a:t>Yes</a:t>
            </a:r>
            <a:endParaRPr lang="en-IN" sz="3600" dirty="0">
              <a:effectLst/>
            </a:endParaRPr>
          </a:p>
          <a:p>
            <a:r>
              <a:rPr lang="en-IN" dirty="0">
                <a:effectLst/>
              </a:rPr>
              <a:t>Clear description of intended guideline audience- Yes</a:t>
            </a:r>
          </a:p>
          <a:p>
            <a:r>
              <a:rPr lang="en-IN" dirty="0">
                <a:effectLst/>
              </a:rPr>
              <a:t>Description of how the guideline may be used by its target audience- Yes</a:t>
            </a:r>
          </a:p>
          <a:p>
            <a:endParaRPr lang="en-IN" dirty="0">
              <a:effectLst/>
            </a:endParaRPr>
          </a:p>
          <a:p>
            <a:r>
              <a:rPr lang="en-IN" dirty="0">
                <a:effectLst/>
              </a:rPr>
              <a:t>Score- </a:t>
            </a:r>
            <a:r>
              <a:rPr lang="en-IN" dirty="0"/>
              <a:t>7</a:t>
            </a:r>
            <a:endParaRPr lang="en-IN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891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9E299-949C-4552-8740-887034AC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287"/>
            <a:ext cx="10515600" cy="701675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Domain 3. Rigour of Development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14C91-C930-471D-B7E1-07C68E9DA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8280"/>
            <a:ext cx="10515600" cy="501459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IN" sz="4000" dirty="0">
                <a:solidFill>
                  <a:srgbClr val="FF0000"/>
                </a:solidFill>
                <a:effectLst/>
              </a:rPr>
              <a:t>Were systematic methods used to search for evidence?</a:t>
            </a:r>
            <a:br>
              <a:rPr lang="en-IN" dirty="0">
                <a:effectLst/>
              </a:rPr>
            </a:br>
            <a:endParaRPr lang="en-IN" dirty="0"/>
          </a:p>
          <a:p>
            <a:r>
              <a:rPr lang="en-IN" dirty="0">
                <a:effectLst/>
              </a:rPr>
              <a:t>Yes</a:t>
            </a:r>
          </a:p>
          <a:p>
            <a:r>
              <a:rPr lang="en-US" dirty="0"/>
              <a:t>The Cochrane Library and Cochrane Register of Controlled Trials were searched for relevant randomized controlled trials, systematic reviews and meta-analyses.</a:t>
            </a:r>
          </a:p>
          <a:p>
            <a:r>
              <a:rPr lang="en-US" dirty="0"/>
              <a:t>A search of Medline from 1966 to 2017 was also carried out. The date of the last search was 30 September 2017. </a:t>
            </a:r>
          </a:p>
          <a:p>
            <a:endParaRPr lang="en-IN" dirty="0">
              <a:effectLst/>
            </a:endParaRPr>
          </a:p>
          <a:p>
            <a:r>
              <a:rPr lang="en-IN" dirty="0">
                <a:effectLst/>
              </a:rPr>
              <a:t>Not included other languages</a:t>
            </a:r>
          </a:p>
          <a:p>
            <a:r>
              <a:rPr lang="en-IN" dirty="0">
                <a:effectLst/>
              </a:rPr>
              <a:t>Time period searched- </a:t>
            </a:r>
            <a:r>
              <a:rPr lang="en-US" dirty="0"/>
              <a:t>30 September 2017.</a:t>
            </a:r>
            <a:endParaRPr lang="en-IN" dirty="0">
              <a:effectLst/>
            </a:endParaRPr>
          </a:p>
          <a:p>
            <a:r>
              <a:rPr lang="en-IN" dirty="0">
                <a:effectLst/>
              </a:rPr>
              <a:t>Search terms- specified.</a:t>
            </a:r>
          </a:p>
          <a:p>
            <a:r>
              <a:rPr lang="en-IN" dirty="0">
                <a:effectLst/>
              </a:rPr>
              <a:t>Full search strategy- mentioned</a:t>
            </a:r>
          </a:p>
          <a:p>
            <a:r>
              <a:rPr lang="en-IN" dirty="0">
                <a:effectLst/>
              </a:rPr>
              <a:t>Not mentioned regarding conflict resolution.</a:t>
            </a:r>
          </a:p>
          <a:p>
            <a:endParaRPr lang="en-IN" dirty="0"/>
          </a:p>
          <a:p>
            <a:r>
              <a:rPr lang="en-IN" dirty="0">
                <a:effectLst/>
              </a:rPr>
              <a:t>Score 6</a:t>
            </a:r>
          </a:p>
          <a:p>
            <a:endParaRPr lang="en-IN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056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CD297-E602-4972-8427-5613E256F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4AD401-E77A-4A24-8D56-C2FB2698E2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sz="3200" dirty="0">
                <a:solidFill>
                  <a:srgbClr val="FF0000"/>
                </a:solidFill>
                <a:effectLst/>
              </a:rPr>
              <a:t>Were the criteria for selecting the evidence clearly described ?</a:t>
            </a:r>
          </a:p>
          <a:p>
            <a:endParaRPr lang="en-IN" dirty="0"/>
          </a:p>
          <a:p>
            <a:r>
              <a:rPr lang="en-IN" dirty="0">
                <a:effectLst/>
              </a:rPr>
              <a:t>Yes, </a:t>
            </a:r>
            <a:r>
              <a:rPr lang="en-US" dirty="0"/>
              <a:t>randomized controlled trials, systematic reviews and meta-analyses were used, Relevant conference proceedings and abstracts were also searched</a:t>
            </a:r>
            <a:endParaRPr lang="en-IN" dirty="0">
              <a:effectLst/>
            </a:endParaRPr>
          </a:p>
          <a:p>
            <a:endParaRPr lang="en-IN" dirty="0"/>
          </a:p>
          <a:p>
            <a:r>
              <a:rPr lang="en-IN" dirty="0"/>
              <a:t>T</a:t>
            </a:r>
            <a:r>
              <a:rPr lang="en-US" dirty="0"/>
              <a:t>he population was well defined, and the indication of the procedure was well defined</a:t>
            </a:r>
          </a:p>
          <a:p>
            <a:endParaRPr lang="en-IN" dirty="0"/>
          </a:p>
          <a:p>
            <a:r>
              <a:rPr lang="en-IN" dirty="0"/>
              <a:t>Score 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352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399A8-8790-4F11-8F81-E8308A50E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53440"/>
            <a:ext cx="10515600" cy="5323523"/>
          </a:xfrm>
        </p:spPr>
        <p:txBody>
          <a:bodyPr>
            <a:normAutofit fontScale="92500" lnSpcReduction="20000"/>
          </a:bodyPr>
          <a:lstStyle/>
          <a:p>
            <a:r>
              <a:rPr lang="en-IN" sz="3300" dirty="0">
                <a:solidFill>
                  <a:srgbClr val="FF0000"/>
                </a:solidFill>
                <a:effectLst/>
              </a:rPr>
              <a:t>Were the strengths and limitations of the body of evidence clearly described ?</a:t>
            </a:r>
          </a:p>
          <a:p>
            <a:endParaRPr lang="en-IN" sz="3300" dirty="0">
              <a:solidFill>
                <a:srgbClr val="FF0000"/>
              </a:solidFill>
              <a:effectLst/>
            </a:endParaRPr>
          </a:p>
          <a:p>
            <a:pPr lvl="1"/>
            <a:r>
              <a:rPr lang="en-IN" sz="2900" dirty="0"/>
              <a:t>Yes</a:t>
            </a:r>
            <a:endParaRPr lang="en-IN" sz="2900" dirty="0">
              <a:effectLst/>
            </a:endParaRPr>
          </a:p>
          <a:p>
            <a:pPr lvl="1"/>
            <a:endParaRPr lang="en-IN" dirty="0">
              <a:effectLst/>
            </a:endParaRPr>
          </a:p>
          <a:p>
            <a:r>
              <a:rPr lang="en-IN" dirty="0">
                <a:effectLst/>
              </a:rPr>
              <a:t>Study design- RCTs/ Meta analysis / Systematic</a:t>
            </a:r>
            <a:r>
              <a:rPr lang="en-IN" dirty="0"/>
              <a:t> analysis</a:t>
            </a:r>
            <a:endParaRPr lang="en-IN" dirty="0">
              <a:effectLst/>
            </a:endParaRPr>
          </a:p>
          <a:p>
            <a:r>
              <a:rPr lang="en-IN" dirty="0">
                <a:effectLst/>
              </a:rPr>
              <a:t>Study methodology limitations (sampling, blinding, allocation concealment, analytical methods)- Not mentioned</a:t>
            </a:r>
          </a:p>
          <a:p>
            <a:r>
              <a:rPr lang="en-IN" dirty="0">
                <a:effectLst/>
              </a:rPr>
              <a:t>Consistency of results across studies- Not mentioned</a:t>
            </a:r>
          </a:p>
          <a:p>
            <a:r>
              <a:rPr lang="en-IN" dirty="0">
                <a:effectLst/>
              </a:rPr>
              <a:t>Direction of results across studies- </a:t>
            </a:r>
            <a:r>
              <a:rPr lang="en-IN" dirty="0"/>
              <a:t>M</a:t>
            </a:r>
            <a:r>
              <a:rPr lang="en-IN" dirty="0">
                <a:effectLst/>
              </a:rPr>
              <a:t>entioned</a:t>
            </a:r>
          </a:p>
          <a:p>
            <a:r>
              <a:rPr lang="en-IN" dirty="0">
                <a:effectLst/>
              </a:rPr>
              <a:t>Magnitude of benefit versus magnitude of harm- Yes</a:t>
            </a:r>
          </a:p>
          <a:p>
            <a:endParaRPr lang="en-IN" dirty="0"/>
          </a:p>
          <a:p>
            <a:r>
              <a:rPr lang="en-IN" dirty="0">
                <a:effectLst/>
              </a:rPr>
              <a:t>Score 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119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A185E-8097-49F4-8A59-C1394B0FA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66345D-1E98-48EA-83B0-6924EB1B2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  <a:effectLst/>
              </a:rPr>
              <a:t>Were the methods for formulating the recommendations clearly</a:t>
            </a:r>
            <a:br>
              <a:rPr lang="en-IN" dirty="0">
                <a:solidFill>
                  <a:srgbClr val="FF0000"/>
                </a:solidFill>
                <a:effectLst/>
              </a:rPr>
            </a:br>
            <a:r>
              <a:rPr lang="en-IN" dirty="0">
                <a:solidFill>
                  <a:srgbClr val="FF0000"/>
                </a:solidFill>
                <a:effectLst/>
              </a:rPr>
              <a:t>described?</a:t>
            </a:r>
          </a:p>
          <a:p>
            <a:pPr lvl="1"/>
            <a:r>
              <a:rPr lang="en-IN" dirty="0">
                <a:effectLst/>
              </a:rPr>
              <a:t>No</a:t>
            </a:r>
          </a:p>
          <a:p>
            <a:pPr lvl="1"/>
            <a:endParaRPr lang="en-IN" dirty="0">
              <a:effectLst/>
            </a:endParaRPr>
          </a:p>
          <a:p>
            <a:r>
              <a:rPr lang="en-IN" dirty="0">
                <a:effectLst/>
              </a:rPr>
              <a:t>Quality of evidence for each have been mentioned.</a:t>
            </a:r>
          </a:p>
          <a:p>
            <a:r>
              <a:rPr lang="en-IN" dirty="0">
                <a:effectLst/>
              </a:rPr>
              <a:t>But details of how the panellist reached the recommendations are not clear.</a:t>
            </a:r>
          </a:p>
          <a:p>
            <a:endParaRPr lang="en-IN" dirty="0">
              <a:effectLst/>
            </a:endParaRPr>
          </a:p>
          <a:p>
            <a:r>
              <a:rPr lang="en-IN" dirty="0">
                <a:effectLst/>
              </a:rPr>
              <a:t>Score- 5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93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6A648-0A7A-4314-9535-3C4D8700B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27CC4-7E09-4175-B21D-048011118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  <a:effectLst/>
              </a:rPr>
              <a:t>Have the health benefits, side effects, and risks been considered in formulating the recommendations?</a:t>
            </a:r>
          </a:p>
          <a:p>
            <a:endParaRPr lang="en-IN" dirty="0"/>
          </a:p>
          <a:p>
            <a:r>
              <a:rPr lang="en-IN" dirty="0">
                <a:effectLst/>
              </a:rPr>
              <a:t>No</a:t>
            </a:r>
          </a:p>
          <a:p>
            <a:endParaRPr lang="en-IN" dirty="0"/>
          </a:p>
          <a:p>
            <a:r>
              <a:rPr lang="en-IN" dirty="0">
                <a:effectLst/>
              </a:rPr>
              <a:t>No clear benefit/Side effects are mentioned</a:t>
            </a:r>
          </a:p>
          <a:p>
            <a:endParaRPr lang="en-IN" dirty="0"/>
          </a:p>
          <a:p>
            <a:r>
              <a:rPr lang="en-IN" dirty="0">
                <a:effectLst/>
              </a:rPr>
              <a:t>Score 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7429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BF690-A37A-4F04-90D4-786661308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31DBF-B7CD-40A8-BDE4-6E1915A340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  <a:effectLst/>
              </a:rPr>
              <a:t>Is there an explicit link between the recommendations and the</a:t>
            </a:r>
            <a:br>
              <a:rPr lang="en-IN" dirty="0">
                <a:solidFill>
                  <a:srgbClr val="FF0000"/>
                </a:solidFill>
                <a:effectLst/>
              </a:rPr>
            </a:br>
            <a:r>
              <a:rPr lang="en-IN" dirty="0">
                <a:solidFill>
                  <a:srgbClr val="FF0000"/>
                </a:solidFill>
                <a:effectLst/>
              </a:rPr>
              <a:t>supporting evidence?</a:t>
            </a:r>
          </a:p>
          <a:p>
            <a:endParaRPr lang="en-IN" dirty="0"/>
          </a:p>
          <a:p>
            <a:r>
              <a:rPr lang="en-IN" dirty="0">
                <a:effectLst/>
              </a:rPr>
              <a:t>Yes,  recommendations are based on supporting evidence</a:t>
            </a:r>
          </a:p>
          <a:p>
            <a:endParaRPr lang="en-IN" dirty="0"/>
          </a:p>
          <a:p>
            <a:r>
              <a:rPr lang="en-IN" dirty="0">
                <a:effectLst/>
              </a:rPr>
              <a:t>Score 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603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4EE24-4C74-4403-885A-98E7A18E4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4E747-6B7A-41D6-8A04-F06BA1017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  <a:effectLst/>
              </a:rPr>
              <a:t>Has the guideline been externally reviewed by experts prior to its</a:t>
            </a:r>
            <a:br>
              <a:rPr lang="en-IN" dirty="0">
                <a:solidFill>
                  <a:srgbClr val="FF0000"/>
                </a:solidFill>
                <a:effectLst/>
              </a:rPr>
            </a:br>
            <a:r>
              <a:rPr lang="en-IN" dirty="0">
                <a:solidFill>
                  <a:srgbClr val="FF0000"/>
                </a:solidFill>
                <a:effectLst/>
              </a:rPr>
              <a:t>publication?</a:t>
            </a:r>
          </a:p>
          <a:p>
            <a:endParaRPr lang="en-IN" dirty="0"/>
          </a:p>
          <a:p>
            <a:r>
              <a:rPr lang="en-IN" dirty="0"/>
              <a:t>N</a:t>
            </a:r>
            <a:r>
              <a:rPr lang="en-US" dirty="0"/>
              <a:t>o, only peer reviewed</a:t>
            </a:r>
          </a:p>
          <a:p>
            <a:endParaRPr lang="en-IN" dirty="0"/>
          </a:p>
          <a:p>
            <a:r>
              <a:rPr lang="en-IN" dirty="0"/>
              <a:t>S</a:t>
            </a:r>
            <a:r>
              <a:rPr lang="en-US" dirty="0"/>
              <a:t>core 3</a:t>
            </a:r>
          </a:p>
        </p:txBody>
      </p:sp>
    </p:spTree>
    <p:extLst>
      <p:ext uri="{BB962C8B-B14F-4D97-AF65-F5344CB8AC3E}">
        <p14:creationId xmlns:p14="http://schemas.microsoft.com/office/powerpoint/2010/main" val="713032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D8EE5-50F6-4347-B7C9-FD44748AF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3AF38-B2E0-439E-AC19-F37EEF0F8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  <a:effectLst/>
              </a:rPr>
              <a:t>Is there a provision for updating the guideline?</a:t>
            </a:r>
          </a:p>
          <a:p>
            <a:endParaRPr lang="en-IN" dirty="0"/>
          </a:p>
          <a:p>
            <a:r>
              <a:rPr lang="en-IN" dirty="0"/>
              <a:t>Not mentioned- and no further update plans mentioned</a:t>
            </a:r>
          </a:p>
          <a:p>
            <a:r>
              <a:rPr lang="en-IN" dirty="0"/>
              <a:t> This is a new evolving guideline, will be definitely updated with evolving evidences</a:t>
            </a:r>
          </a:p>
          <a:p>
            <a:endParaRPr lang="en-IN" dirty="0"/>
          </a:p>
          <a:p>
            <a:r>
              <a:rPr lang="en-IN" dirty="0"/>
              <a:t>Score-2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9919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CFEC-782D-4552-AFC4-2BBF81052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Domain 4. Clarity of Presentation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E5683-BF10-4896-B113-94F7789B41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  <a:effectLst/>
              </a:rPr>
              <a:t>Are the recommendations specific and unambiguous?</a:t>
            </a:r>
          </a:p>
          <a:p>
            <a:endParaRPr lang="en-IN" dirty="0">
              <a:solidFill>
                <a:srgbClr val="FF0000"/>
              </a:solidFill>
              <a:effectLst/>
            </a:endParaRPr>
          </a:p>
          <a:p>
            <a:pPr marL="0" indent="0">
              <a:buNone/>
            </a:pPr>
            <a:r>
              <a:rPr lang="en-IN" dirty="0"/>
              <a:t>Yes,  Recommendations are specific of individual scenarios encountered in OBG practice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Score -6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692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29650-7090-4C63-A609-70D6969E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537CC-9CC0-4689-807B-1B6A914DF7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  <a:effectLst/>
              </a:rPr>
              <a:t>Are the different options for management of the condition or health issue clearly presented?</a:t>
            </a:r>
          </a:p>
          <a:p>
            <a:endParaRPr lang="en-IN" dirty="0"/>
          </a:p>
          <a:p>
            <a:r>
              <a:rPr lang="en-IN" dirty="0"/>
              <a:t>N</a:t>
            </a:r>
            <a:r>
              <a:rPr lang="en-US" dirty="0"/>
              <a:t>o, use of USG is alone mentioned apart from the conventional method (PV examination)</a:t>
            </a:r>
          </a:p>
          <a:p>
            <a:endParaRPr lang="en-IN" dirty="0"/>
          </a:p>
          <a:p>
            <a:r>
              <a:rPr lang="en-IN" dirty="0"/>
              <a:t>S</a:t>
            </a:r>
            <a:r>
              <a:rPr lang="en-US" dirty="0"/>
              <a:t>core - 6</a:t>
            </a:r>
          </a:p>
        </p:txBody>
      </p:sp>
    </p:spTree>
    <p:extLst>
      <p:ext uri="{BB962C8B-B14F-4D97-AF65-F5344CB8AC3E}">
        <p14:creationId xmlns:p14="http://schemas.microsoft.com/office/powerpoint/2010/main" val="380893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E6921-930F-4D89-98A3-D0AB81CC7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9EF75-0210-4413-BB4E-577ADA8033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  <a:effectLst/>
              </a:rPr>
              <a:t>Were the key recommendations easily identifiable?</a:t>
            </a:r>
          </a:p>
          <a:p>
            <a:endParaRPr lang="en-IN" dirty="0">
              <a:solidFill>
                <a:srgbClr val="FF0000"/>
              </a:solidFill>
            </a:endParaRPr>
          </a:p>
          <a:p>
            <a:endParaRPr lang="en-IN" dirty="0">
              <a:solidFill>
                <a:srgbClr val="FF0000"/>
              </a:solidFill>
              <a:effectLst/>
            </a:endParaRPr>
          </a:p>
          <a:p>
            <a:r>
              <a:rPr lang="en-IN" dirty="0"/>
              <a:t>Yes summary was given</a:t>
            </a:r>
          </a:p>
          <a:p>
            <a:endParaRPr lang="en-IN" dirty="0"/>
          </a:p>
          <a:p>
            <a:r>
              <a:rPr lang="en-IN" dirty="0"/>
              <a:t>Score - 7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0178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F0541-39E1-42B3-BB22-6E363553D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Domain 5. Applicability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2CFC3-C592-4181-8508-08FA55580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08360" cy="4351338"/>
          </a:xfrm>
        </p:spPr>
        <p:txBody>
          <a:bodyPr/>
          <a:lstStyle/>
          <a:p>
            <a:r>
              <a:rPr lang="en-IN" dirty="0">
                <a:solidFill>
                  <a:srgbClr val="FF0000"/>
                </a:solidFill>
                <a:effectLst/>
              </a:rPr>
              <a:t>Does the guideline describes facilitators and barriers to its application ?</a:t>
            </a:r>
          </a:p>
          <a:p>
            <a:endParaRPr lang="en-IN" dirty="0"/>
          </a:p>
          <a:p>
            <a:r>
              <a:rPr lang="en-IN" dirty="0"/>
              <a:t>N</a:t>
            </a:r>
            <a:r>
              <a:rPr lang="en-US" dirty="0"/>
              <a:t>o</a:t>
            </a:r>
          </a:p>
          <a:p>
            <a:endParaRPr lang="en-IN" dirty="0"/>
          </a:p>
          <a:p>
            <a:r>
              <a:rPr lang="en-IN" dirty="0"/>
              <a:t>S</a:t>
            </a:r>
            <a:r>
              <a:rPr lang="en-US" dirty="0"/>
              <a:t>core - 3</a:t>
            </a:r>
          </a:p>
        </p:txBody>
      </p:sp>
    </p:spTree>
    <p:extLst>
      <p:ext uri="{BB962C8B-B14F-4D97-AF65-F5344CB8AC3E}">
        <p14:creationId xmlns:p14="http://schemas.microsoft.com/office/powerpoint/2010/main" val="7126160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86309-815D-4BC5-8C8C-E1828D6BD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CB4AD-DD2C-42DC-8DC7-5C777535EC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  <a:effectLst/>
              </a:rPr>
              <a:t>Does the guideline provide advice and/or tools on how the</a:t>
            </a:r>
            <a:br>
              <a:rPr lang="en-IN" dirty="0">
                <a:solidFill>
                  <a:srgbClr val="FF0000"/>
                </a:solidFill>
                <a:effectLst/>
              </a:rPr>
            </a:br>
            <a:r>
              <a:rPr lang="en-IN" dirty="0">
                <a:solidFill>
                  <a:srgbClr val="FF0000"/>
                </a:solidFill>
                <a:effectLst/>
              </a:rPr>
              <a:t>recommendations can be put into practice</a:t>
            </a:r>
            <a:r>
              <a:rPr lang="en-IN" dirty="0">
                <a:effectLst/>
              </a:rPr>
              <a:t>?</a:t>
            </a:r>
          </a:p>
          <a:p>
            <a:endParaRPr lang="en-IN" dirty="0"/>
          </a:p>
          <a:p>
            <a:r>
              <a:rPr lang="en-IN" dirty="0">
                <a:effectLst/>
              </a:rPr>
              <a:t>Yes</a:t>
            </a:r>
          </a:p>
          <a:p>
            <a:pPr lvl="1"/>
            <a:r>
              <a:rPr lang="en-IN" dirty="0">
                <a:effectLst/>
              </a:rPr>
              <a:t>Guidelines summary mentioned.</a:t>
            </a:r>
          </a:p>
          <a:p>
            <a:pPr lvl="1"/>
            <a:r>
              <a:rPr lang="en-IN" dirty="0"/>
              <a:t>Model of reporting has been given</a:t>
            </a:r>
          </a:p>
          <a:p>
            <a:pPr lvl="1"/>
            <a:endParaRPr lang="en-IN" dirty="0">
              <a:effectLst/>
            </a:endParaRPr>
          </a:p>
          <a:p>
            <a:pPr lvl="1"/>
            <a:r>
              <a:rPr lang="en-IN" dirty="0"/>
              <a:t>Score 6</a:t>
            </a:r>
            <a:endParaRPr lang="en-IN" dirty="0">
              <a:effectLst/>
            </a:endParaRPr>
          </a:p>
          <a:p>
            <a:endParaRPr lang="en-IN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9690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5A3EE-0EA8-4CB7-8EA8-430403DEC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73388-ABBA-4C43-A635-2AD969654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  <a:effectLst/>
              </a:rPr>
              <a:t>Have the potential resource implications of applying the recommendations have been considered? </a:t>
            </a:r>
          </a:p>
          <a:p>
            <a:endParaRPr lang="en-IN" dirty="0"/>
          </a:p>
          <a:p>
            <a:r>
              <a:rPr lang="en-IN" dirty="0"/>
              <a:t>N</a:t>
            </a:r>
            <a:r>
              <a:rPr lang="en-US" dirty="0"/>
              <a:t>o, cost effectiveness and cost utility have not mentioned</a:t>
            </a:r>
          </a:p>
          <a:p>
            <a:endParaRPr lang="en-IN" dirty="0"/>
          </a:p>
          <a:p>
            <a:r>
              <a:rPr lang="en-IN" dirty="0"/>
              <a:t>S</a:t>
            </a:r>
            <a:r>
              <a:rPr lang="en-US" dirty="0"/>
              <a:t>core- 3</a:t>
            </a:r>
          </a:p>
        </p:txBody>
      </p:sp>
    </p:spTree>
    <p:extLst>
      <p:ext uri="{BB962C8B-B14F-4D97-AF65-F5344CB8AC3E}">
        <p14:creationId xmlns:p14="http://schemas.microsoft.com/office/powerpoint/2010/main" val="30352883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95001-9154-4B0A-8630-BEF74A2C6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83F45-B89C-453B-9BCB-7B444E3298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  <a:effectLst/>
              </a:rPr>
              <a:t>Does the guideline present monitoring and/or auditing criteria?</a:t>
            </a:r>
          </a:p>
          <a:p>
            <a:endParaRPr lang="en-IN" dirty="0">
              <a:solidFill>
                <a:srgbClr val="FF0000"/>
              </a:solidFill>
              <a:effectLst/>
            </a:endParaRPr>
          </a:p>
          <a:p>
            <a:pPr lvl="1"/>
            <a:r>
              <a:rPr lang="en-IN" dirty="0"/>
              <a:t>Yes- mentioned,  measurements of the  foetal head and maternal pelvic diameters and their recommendations are given</a:t>
            </a:r>
          </a:p>
          <a:p>
            <a:pPr lvl="1"/>
            <a:endParaRPr lang="en-IN" dirty="0">
              <a:effectLst/>
            </a:endParaRPr>
          </a:p>
          <a:p>
            <a:pPr lvl="1"/>
            <a:r>
              <a:rPr lang="en-IN" dirty="0"/>
              <a:t>Score- 7</a:t>
            </a:r>
            <a:endParaRPr lang="en-IN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5225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78E4E-2455-465E-9FFE-3553A81D1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Domain 6. </a:t>
            </a:r>
            <a:r>
              <a:rPr lang="en-IN"/>
              <a:t>Editorial Independence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ADFDF-5B0A-4F0C-A887-9A07C0F151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  <a:effectLst/>
              </a:rPr>
              <a:t>Has the views of the funding body influenced the content of the guideline?</a:t>
            </a:r>
          </a:p>
          <a:p>
            <a:endParaRPr lang="en-IN" dirty="0"/>
          </a:p>
          <a:p>
            <a:r>
              <a:rPr lang="en-IN" dirty="0"/>
              <a:t>N</a:t>
            </a:r>
            <a:r>
              <a:rPr lang="en-US" dirty="0"/>
              <a:t>o, there is no conflict of interest</a:t>
            </a:r>
          </a:p>
          <a:p>
            <a:endParaRPr lang="en-IN" dirty="0"/>
          </a:p>
          <a:p>
            <a:r>
              <a:rPr lang="en-IN" dirty="0"/>
              <a:t>S</a:t>
            </a:r>
            <a:r>
              <a:rPr lang="en-US" dirty="0"/>
              <a:t>core-7</a:t>
            </a:r>
          </a:p>
        </p:txBody>
      </p:sp>
    </p:spTree>
    <p:extLst>
      <p:ext uri="{BB962C8B-B14F-4D97-AF65-F5344CB8AC3E}">
        <p14:creationId xmlns:p14="http://schemas.microsoft.com/office/powerpoint/2010/main" val="13628647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A8D3D-E0D4-4F48-AB93-69D531BD1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2E528-C2B7-4B33-9E8E-C122ACE0FB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  <a:effectLst/>
              </a:rPr>
              <a:t>Has competing interests of guideline development group members been recorded and addressed?</a:t>
            </a:r>
          </a:p>
          <a:p>
            <a:endParaRPr lang="en-IN" dirty="0">
              <a:solidFill>
                <a:srgbClr val="FF0000"/>
              </a:solidFill>
              <a:effectLst/>
            </a:endParaRPr>
          </a:p>
          <a:p>
            <a:r>
              <a:rPr lang="en-IN" dirty="0"/>
              <a:t>Not Mentioned</a:t>
            </a:r>
          </a:p>
          <a:p>
            <a:endParaRPr lang="en-IN" dirty="0"/>
          </a:p>
          <a:p>
            <a:r>
              <a:rPr lang="en-IN" dirty="0"/>
              <a:t>Score- 1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9522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98288-3D67-4A61-AF3D-605BD7ECD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RATE THE OVERALL QUALITY OF THE GUIDELINE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DB3C3-2853-41CF-81FA-3E823A7E5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Score- 4</a:t>
            </a:r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I wont recommend the guideline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2381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F395C-A2D0-4766-95E5-1FB6C47FA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C25A8-21A7-4361-9241-B9B3DDA47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505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845</Words>
  <Application>Microsoft Office PowerPoint</Application>
  <PresentationFormat>Widescreen</PresentationFormat>
  <Paragraphs>192</Paragraphs>
  <Slides>28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Critical appraisal of a guideline</vt:lpstr>
      <vt:lpstr>PowerPoint Presentation</vt:lpstr>
      <vt:lpstr>PowerPoint Presentation</vt:lpstr>
      <vt:lpstr>AGREE II</vt:lpstr>
      <vt:lpstr>Domain 1. Scope and Purpose</vt:lpstr>
      <vt:lpstr>PowerPoint Presentation</vt:lpstr>
      <vt:lpstr>PowerPoint Presentation</vt:lpstr>
      <vt:lpstr>Domain 2. Stakeholder Involvement </vt:lpstr>
      <vt:lpstr>PowerPoint Presentation</vt:lpstr>
      <vt:lpstr>Domain 3. Rigour of Development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Domain 4. Clarity of Presentation </vt:lpstr>
      <vt:lpstr>PowerPoint Presentation</vt:lpstr>
      <vt:lpstr>PowerPoint Presentation</vt:lpstr>
      <vt:lpstr>Domain 5. Applicability </vt:lpstr>
      <vt:lpstr>PowerPoint Presentation</vt:lpstr>
      <vt:lpstr>PowerPoint Presentation</vt:lpstr>
      <vt:lpstr>PowerPoint Presentation</vt:lpstr>
      <vt:lpstr>Domain 6. Editorial Independence </vt:lpstr>
      <vt:lpstr>PowerPoint Presentation</vt:lpstr>
      <vt:lpstr>RATE THE OVERALL QUALITY OF THE GUIDELINE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appraisal of a guideline</dc:title>
  <dc:creator>Jacob Johnson</dc:creator>
  <cp:lastModifiedBy>Jacob Johnson</cp:lastModifiedBy>
  <cp:revision>49</cp:revision>
  <dcterms:created xsi:type="dcterms:W3CDTF">2019-01-31T04:08:45Z</dcterms:created>
  <dcterms:modified xsi:type="dcterms:W3CDTF">2019-01-31T12:26:33Z</dcterms:modified>
</cp:coreProperties>
</file>