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60" r:id="rId6"/>
    <p:sldId id="259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57EFA-7035-4BD8-97B6-6B5472BCB8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FEC1DF-2F69-485F-A781-FF098A6140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69547-3805-4803-B49C-1FB3B8B00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8B29-4521-4ED0-A5FE-51B7C9F2160F}" type="datetimeFigureOut">
              <a:rPr lang="en-US" smtClean="0"/>
              <a:t>29/01/2019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ABCFF-48E7-4DB9-97F7-D5CC5EC0F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16607B-BE82-4AB9-AC69-3DA608288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3EF2-596D-49EB-9BCF-1E42E64AA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175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674CA-E55D-4E46-8901-0115F6399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A8560-EDCD-411A-9D1B-9F4FE6C32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A169D-B4D4-4C9A-9EBD-10F5DAFE3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8B29-4521-4ED0-A5FE-51B7C9F2160F}" type="datetimeFigureOut">
              <a:rPr lang="en-US" smtClean="0"/>
              <a:t>29/01/2019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D64F5A-69A9-47B3-AA58-F57F1855F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E537C-2ACF-4168-B312-22C44CFAC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3EF2-596D-49EB-9BCF-1E42E64AA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888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837A9-0828-429C-8B7A-65791F599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7FBC48-9C59-4835-B535-9936A4A369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44E790-6301-43E6-8729-2F102BFA3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8B29-4521-4ED0-A5FE-51B7C9F2160F}" type="datetimeFigureOut">
              <a:rPr lang="en-US" smtClean="0"/>
              <a:t>29/01/2019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4B9184-5D6F-415C-B5FF-DF0A5CC51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E2528E-BA92-4790-9F85-79EAD635F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3EF2-596D-49EB-9BCF-1E42E64AA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131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D849-89C8-4CA1-9275-3F1DA110C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841F5-9A3E-4D6B-8399-485C6E2815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FD79A8-0611-4BDD-BFA9-FB2CF0C84D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33A553-619F-4249-8787-67C75A23F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8B29-4521-4ED0-A5FE-51B7C9F2160F}" type="datetimeFigureOut">
              <a:rPr lang="en-US" smtClean="0"/>
              <a:t>29/01/2019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F9458-F99D-434E-8840-315B55F98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8550E7-02A4-4417-AAA3-D2EC4E871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3EF2-596D-49EB-9BCF-1E42E64AA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812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9402A-335B-4828-8772-91C8E1D5E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8F95A7-4CC2-415A-A94A-B23CD7439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AF820B-C5FF-442F-9D51-714E829FED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053AE1-3553-4943-A45A-534C8C3B31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0D21CF-70CD-4D21-8F5B-CE6865496D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F7A81F-EBCE-4AA3-A8E7-6029EEBFA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8B29-4521-4ED0-A5FE-51B7C9F2160F}" type="datetimeFigureOut">
              <a:rPr lang="en-US" smtClean="0"/>
              <a:t>29/01/2019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F60D85-9D8C-4857-AA8E-D1AAA2FF5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D99332-021B-4371-886C-454C5758B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3EF2-596D-49EB-9BCF-1E42E64AA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979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E8858-4B6B-427F-A33F-12743D5E8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16ED44-4BCA-42C9-8D16-A09F0FF6F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8B29-4521-4ED0-A5FE-51B7C9F2160F}" type="datetimeFigureOut">
              <a:rPr lang="en-US" smtClean="0"/>
              <a:t>29/01/2019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391265-5A3E-4B72-A2F1-07C874212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0827B-40DE-474F-8E06-8DC64B809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3EF2-596D-49EB-9BCF-1E42E64AA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88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AB7D25-5879-4D90-A1D2-41819422C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8B29-4521-4ED0-A5FE-51B7C9F2160F}" type="datetimeFigureOut">
              <a:rPr lang="en-US" smtClean="0"/>
              <a:t>29/01/2019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8938F9-8683-491E-98FA-CAFD0444A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98C8DB-860C-4CF9-AF59-A778A8418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3EF2-596D-49EB-9BCF-1E42E64AA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161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6C93F-4C09-41C2-BD15-AFE15223D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40F81-9A06-40C0-BF93-CC4DC5D90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93F520-5FAB-437F-955F-C6228A0F43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A745C8-D79E-42B0-ABBB-CC78130D5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8B29-4521-4ED0-A5FE-51B7C9F2160F}" type="datetimeFigureOut">
              <a:rPr lang="en-US" smtClean="0"/>
              <a:t>29/01/2019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049682-9B76-46E1-807B-0F9094AB8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E661DD-54E6-4EC8-9E1A-8A1D9E2BE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3EF2-596D-49EB-9BCF-1E42E64AA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271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FB06A-579B-4BC7-9AF3-CF9F69903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5C33B2-29F1-4F70-8581-3C2FF4C860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9AB7A1-90F3-4A7C-8540-C2489B298D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9540DE-D200-4454-A914-EC0E4D52B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8B29-4521-4ED0-A5FE-51B7C9F2160F}" type="datetimeFigureOut">
              <a:rPr lang="en-US" smtClean="0"/>
              <a:t>29/01/2019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41E2AB-35DA-46F9-8594-7273E1B18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B30991-ABBD-4FF1-974B-C57508119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3EF2-596D-49EB-9BCF-1E42E64AA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433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89ABD-BB80-45B8-BE5D-E79E76A22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0D33CD-AAD3-47C2-871C-99ED924152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29169-9736-4624-A4AD-5E9F6EA9C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8B29-4521-4ED0-A5FE-51B7C9F2160F}" type="datetimeFigureOut">
              <a:rPr lang="en-US" smtClean="0"/>
              <a:t>29/01/2019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F7B24D-0014-4B88-B9D6-A9DCAFDAA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66D1C9-2E4E-4764-8106-9D93ECA5D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3EF2-596D-49EB-9BCF-1E42E64AA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302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BAAB3D-BD30-4701-A3E2-3B63E734C3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A31E3E-5630-4709-818C-F9AD6AE151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032A48-1068-4024-8A0E-AC45B3CA8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8B29-4521-4ED0-A5FE-51B7C9F2160F}" type="datetimeFigureOut">
              <a:rPr lang="en-US" smtClean="0"/>
              <a:t>29/01/2019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5C3EB-C3D1-459F-90C5-63EE7DF73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57B78F-32D9-4A5E-B0FB-4156CA3E4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3EF2-596D-49EB-9BCF-1E42E64AA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83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6192F6-335C-4D18-8292-9AE8A7500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8356E9-1246-417A-B852-2AD9434515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3B557D-901F-4BD7-B0BF-FCCFD65167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D8B29-4521-4ED0-A5FE-51B7C9F2160F}" type="datetimeFigureOut">
              <a:rPr lang="en-US" smtClean="0"/>
              <a:t>29/01/2019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663FE-89C8-484B-9E01-9ED0B2FD0E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05371-0132-4053-8B5B-CE33FE53EA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13EF2-596D-49EB-9BCF-1E42E64AA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212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2C5FD-BA17-48F0-983B-2E7469B3B0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Critical appraisal of a qualitative study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422706-60F6-4565-8F6D-D7F9583448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1960"/>
            <a:ext cx="9144000" cy="1005840"/>
          </a:xfrm>
        </p:spPr>
        <p:txBody>
          <a:bodyPr/>
          <a:lstStyle/>
          <a:p>
            <a:r>
              <a:rPr lang="en-IN" dirty="0"/>
              <a:t>Jacob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045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ADB45-E9C0-4733-93A2-F652422BE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8F3889B-79B3-4864-88AA-50ACF0633B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55320"/>
            <a:ext cx="10157202" cy="5293043"/>
          </a:xfrm>
        </p:spPr>
      </p:pic>
    </p:spTree>
    <p:extLst>
      <p:ext uri="{BB962C8B-B14F-4D97-AF65-F5344CB8AC3E}">
        <p14:creationId xmlns:p14="http://schemas.microsoft.com/office/powerpoint/2010/main" val="3326640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F03CF-D0BC-4578-8AF6-0F5CA77BC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Aims of this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11E4D-73B3-46A8-8E83-B216824A7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Explore the beliefs which influence the experience and practices of diabetes management among Muslims in the United States during Ramadan</a:t>
            </a:r>
          </a:p>
          <a:p>
            <a:endParaRPr lang="en-US" dirty="0"/>
          </a:p>
          <a:p>
            <a:r>
              <a:rPr lang="en-US" dirty="0"/>
              <a:t>Explore perspectives of Muslims with diabetes on their experience with healthcare providers providing support during their fasting experience.</a:t>
            </a:r>
          </a:p>
        </p:txBody>
      </p:sp>
    </p:spTree>
    <p:extLst>
      <p:ext uri="{BB962C8B-B14F-4D97-AF65-F5344CB8AC3E}">
        <p14:creationId xmlns:p14="http://schemas.microsoft.com/office/powerpoint/2010/main" val="411228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159BF-1D0A-4A06-894F-021E159F2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C9B70-88B7-4D85-992C-7C175938EA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r>
              <a:rPr lang="en-IN" dirty="0"/>
              <a:t>Population: </a:t>
            </a:r>
            <a:r>
              <a:rPr lang="en-US" dirty="0"/>
              <a:t>A purposive sample of 14 Muslim patients with diabetes were recruited from 10 local mosques in North Carolina.</a:t>
            </a:r>
          </a:p>
          <a:p>
            <a:endParaRPr lang="en-IN" dirty="0"/>
          </a:p>
          <a:p>
            <a:r>
              <a:rPr lang="en-IN" dirty="0"/>
              <a:t>Study design: </a:t>
            </a:r>
            <a:r>
              <a:rPr lang="en-US" dirty="0"/>
              <a:t> Exploratory design, semi-structured interviews were conducted for qualitative analyses.</a:t>
            </a:r>
          </a:p>
        </p:txBody>
      </p:sp>
    </p:spTree>
    <p:extLst>
      <p:ext uri="{BB962C8B-B14F-4D97-AF65-F5344CB8AC3E}">
        <p14:creationId xmlns:p14="http://schemas.microsoft.com/office/powerpoint/2010/main" val="1415603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7A895-7F6E-4444-A5D0-56525092F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06245"/>
            <a:ext cx="3017520" cy="1325563"/>
          </a:xfrm>
        </p:spPr>
        <p:txBody>
          <a:bodyPr/>
          <a:lstStyle/>
          <a:p>
            <a:pPr algn="ctr"/>
            <a:r>
              <a:rPr lang="en-IN" dirty="0"/>
              <a:t>Outcome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FCF845F-C016-485A-A7D5-433AFD563B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258" y="70119"/>
            <a:ext cx="6151180" cy="6787881"/>
          </a:xfrm>
        </p:spPr>
      </p:pic>
    </p:spTree>
    <p:extLst>
      <p:ext uri="{BB962C8B-B14F-4D97-AF65-F5344CB8AC3E}">
        <p14:creationId xmlns:p14="http://schemas.microsoft.com/office/powerpoint/2010/main" val="2058724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799E4-0AEC-46A7-AC48-DEDE207CC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Inclusion and exclusion criteria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C3E04-24E4-4ACA-92D8-B8C734140A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The participants were recruited from 10 local mosques in North Carolina.</a:t>
            </a:r>
            <a:endParaRPr lang="en-IN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Muslim faith, aged 18 years or older, diagnosed with diabetes mellitus, and able to speak and read English</a:t>
            </a:r>
          </a:p>
          <a:p>
            <a:endParaRPr lang="en-US" dirty="0"/>
          </a:p>
          <a:p>
            <a:r>
              <a:rPr lang="en-US" dirty="0"/>
              <a:t>Those with cognitive impairment were excluded due to informed consent requirements</a:t>
            </a:r>
          </a:p>
        </p:txBody>
      </p:sp>
    </p:spTree>
    <p:extLst>
      <p:ext uri="{BB962C8B-B14F-4D97-AF65-F5344CB8AC3E}">
        <p14:creationId xmlns:p14="http://schemas.microsoft.com/office/powerpoint/2010/main" val="967298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7E4CB-A961-4FC5-8D92-D7FDDADE4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dirty="0"/>
              <a:t> </a:t>
            </a:r>
            <a:r>
              <a:rPr lang="en-US" b="1" dirty="0"/>
              <a:t>Validity Criteria </a:t>
            </a:r>
            <a:r>
              <a:rPr lang="en-US" dirty="0"/>
              <a:t>	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F0E5C-6645-4777-8303-66C54C60F9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 Was the choice of participants explicit and comprehensive?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/>
              <a:t>No, 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E</a:t>
            </a:r>
            <a:r>
              <a:rPr lang="en-US" dirty="0" err="1"/>
              <a:t>ven</a:t>
            </a:r>
            <a:r>
              <a:rPr lang="en-US" dirty="0"/>
              <a:t> though Muslim fasting patients were chosen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Subjects were chosen with invitation from mosques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They were only from 10 mosques in north </a:t>
            </a:r>
            <a:r>
              <a:rPr lang="en-IN" dirty="0" err="1"/>
              <a:t>carolina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765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52C35-FFB4-4D7E-8F29-72B6C2DF0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Was data collection sufficiently comprehensive and detailed?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2FA30-93B9-4ACE-9AD1-3A8351D01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1825625"/>
            <a:ext cx="11643360" cy="4351338"/>
          </a:xfrm>
        </p:spPr>
        <p:txBody>
          <a:bodyPr>
            <a:normAutofit/>
          </a:bodyPr>
          <a:lstStyle/>
          <a:p>
            <a:r>
              <a:rPr lang="en-IN" dirty="0"/>
              <a:t>Yes</a:t>
            </a:r>
            <a:endParaRPr lang="en-US" dirty="0"/>
          </a:p>
          <a:p>
            <a:endParaRPr lang="en-US" dirty="0"/>
          </a:p>
          <a:p>
            <a:r>
              <a:rPr lang="en-US" sz="2400" dirty="0"/>
              <a:t>The interviews centered on personal perspectives and beliefs, experiences and practices about fasting and managing diabetes during Ramadan</a:t>
            </a:r>
          </a:p>
          <a:p>
            <a:endParaRPr lang="en-IN" sz="2400" dirty="0"/>
          </a:p>
          <a:p>
            <a:r>
              <a:rPr lang="en-US" sz="2400" dirty="0"/>
              <a:t>The interview specifically sought participant feelings about fasting during Ramadan, missing fasting days, decision-making about fasting, changes to their normal routine, barriers to managing diabetes during Ramadan, and the support received during Ramadan from healthcare providers</a:t>
            </a:r>
          </a:p>
        </p:txBody>
      </p:sp>
    </p:spTree>
    <p:extLst>
      <p:ext uri="{BB962C8B-B14F-4D97-AF65-F5344CB8AC3E}">
        <p14:creationId xmlns:p14="http://schemas.microsoft.com/office/powerpoint/2010/main" val="437444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17F4F-F373-44FD-B806-F0FC26FFA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br>
              <a:rPr lang="en-US" sz="3600" b="1" dirty="0">
                <a:solidFill>
                  <a:srgbClr val="FF0000"/>
                </a:solidFill>
              </a:rPr>
            </a:br>
            <a:r>
              <a:rPr lang="en-US" sz="3600" b="1" dirty="0">
                <a:solidFill>
                  <a:srgbClr val="FF0000"/>
                </a:solidFill>
              </a:rPr>
              <a:t> Were the data analyzed appropriately and the findings corroborated adequately? 	</a:t>
            </a:r>
            <a:br>
              <a:rPr lang="en-US" sz="3600" b="1" dirty="0">
                <a:solidFill>
                  <a:srgbClr val="FF0000"/>
                </a:solidFill>
              </a:rPr>
            </a:b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8E02524-17C9-4971-9EF4-59BDF749B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18520" cy="4667250"/>
          </a:xfrm>
        </p:spPr>
        <p:txBody>
          <a:bodyPr>
            <a:normAutofit fontScale="70000" lnSpcReduction="20000"/>
          </a:bodyPr>
          <a:lstStyle/>
          <a:p>
            <a:endParaRPr lang="en-IN" b="1" dirty="0">
              <a:solidFill>
                <a:srgbClr val="FF0000"/>
              </a:solidFill>
            </a:endParaRPr>
          </a:p>
          <a:p>
            <a:r>
              <a:rPr lang="en-IN" dirty="0"/>
              <a:t>Yes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dirty="0"/>
              <a:t>All interviews were digitally recorded, transcribed verbatim and thematically analyzed 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dirty="0"/>
              <a:t>Transcripts were read initially several times by the full research team to develop a sense of the experience</a:t>
            </a:r>
            <a:r>
              <a:rPr lang="en-US" b="1" dirty="0">
                <a:solidFill>
                  <a:srgbClr val="FF0000"/>
                </a:solidFill>
              </a:rPr>
              <a:t>	</a:t>
            </a:r>
          </a:p>
          <a:p>
            <a:endParaRPr lang="en-IN" b="1" dirty="0">
              <a:solidFill>
                <a:srgbClr val="FF0000"/>
              </a:solidFill>
            </a:endParaRPr>
          </a:p>
          <a:p>
            <a:r>
              <a:rPr lang="en-US" dirty="0"/>
              <a:t>Two researchers (NS &amp; LD) examined each transcript and coded separately to  extract significant statements and concepts for each specific experience and perception.</a:t>
            </a:r>
          </a:p>
          <a:p>
            <a:endParaRPr lang="en-IN" b="1" dirty="0">
              <a:solidFill>
                <a:srgbClr val="FF0000"/>
              </a:solidFill>
            </a:endParaRPr>
          </a:p>
          <a:p>
            <a:r>
              <a:rPr lang="en-US" dirty="0"/>
              <a:t>All related codes were grouped together to create themes and subthemes.</a:t>
            </a:r>
          </a:p>
          <a:p>
            <a:endParaRPr lang="en-IN" b="1" dirty="0">
              <a:solidFill>
                <a:srgbClr val="FF0000"/>
              </a:solidFill>
            </a:endParaRPr>
          </a:p>
          <a:p>
            <a:r>
              <a:rPr lang="en-US" dirty="0"/>
              <a:t>Trustworthiness of data was established using a variety of processes</a:t>
            </a:r>
            <a:endParaRPr lang="en-US" b="1" dirty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505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21FBD-3CF8-44E4-A3BF-2D2DCDC72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dirty="0"/>
              <a:t> </a:t>
            </a:r>
            <a:r>
              <a:rPr lang="en-US" b="1" dirty="0"/>
              <a:t>Study Results </a:t>
            </a:r>
            <a:r>
              <a:rPr lang="en-US" dirty="0"/>
              <a:t>	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564D14-668A-4D98-A7CD-CAAC6AA28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What are the results of the study?</a:t>
            </a:r>
          </a:p>
          <a:p>
            <a:endParaRPr lang="en-US" sz="2000" b="1" dirty="0">
              <a:solidFill>
                <a:srgbClr val="FF0000"/>
              </a:solidFill>
            </a:endParaRPr>
          </a:p>
          <a:p>
            <a:r>
              <a:rPr lang="en-US" sz="2000" dirty="0"/>
              <a:t>Fasting during Ramadan was found to be a positive experience for Muslims with diabetes.</a:t>
            </a:r>
          </a:p>
          <a:p>
            <a:endParaRPr lang="en-US" sz="2000" dirty="0"/>
          </a:p>
          <a:p>
            <a:r>
              <a:rPr lang="en-US" sz="2000" dirty="0"/>
              <a:t> Fasting provided opportunities to feel compassion for those who are underprivileged; build a sense of self-control and will-power; improve their ability to resist temptations for over-eating; and develop a greater sense of humility, spirituality, and social involvement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</a:p>
          <a:p>
            <a:endParaRPr lang="en-US" sz="2000" b="1" dirty="0">
              <a:solidFill>
                <a:srgbClr val="FF0000"/>
              </a:solidFill>
            </a:endParaRPr>
          </a:p>
          <a:p>
            <a:r>
              <a:rPr lang="en-US" sz="2000" dirty="0"/>
              <a:t>However, “fasting without asking” raises some concerns</a:t>
            </a:r>
            <a:r>
              <a:rPr lang="en-US" dirty="0"/>
              <a:t>	</a:t>
            </a:r>
          </a:p>
          <a:p>
            <a:endParaRPr lang="en-IN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438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DF2AE-6D63-4E6C-9500-728E32182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850265"/>
            <a:ext cx="10515600" cy="4351338"/>
          </a:xfrm>
        </p:spPr>
        <p:txBody>
          <a:bodyPr>
            <a:noAutofit/>
          </a:bodyPr>
          <a:lstStyle/>
          <a:p>
            <a:endParaRPr lang="en-IN" sz="2200" dirty="0"/>
          </a:p>
          <a:p>
            <a:r>
              <a:rPr lang="en-US" sz="2200" dirty="0"/>
              <a:t>Participants felt religiously obligated to fast regardless of their health status and risk for experiencing potential diabetic complications</a:t>
            </a:r>
          </a:p>
          <a:p>
            <a:endParaRPr lang="en-IN" sz="2200" dirty="0"/>
          </a:p>
          <a:p>
            <a:r>
              <a:rPr lang="en-US" sz="2200" dirty="0"/>
              <a:t>These findings suggest that this choice was based on misunderstanding Quran and Islamic teachings, which clearly exempt unwell Muslims from fasting</a:t>
            </a:r>
          </a:p>
          <a:p>
            <a:endParaRPr lang="en-IN" sz="2200" dirty="0"/>
          </a:p>
          <a:p>
            <a:r>
              <a:rPr lang="en-US" sz="2200" dirty="0"/>
              <a:t>Many participants currently prefer making the decision to fast and change their medical routines without the input of healthcare providers.</a:t>
            </a:r>
          </a:p>
          <a:p>
            <a:endParaRPr lang="en-US" sz="2200" dirty="0"/>
          </a:p>
          <a:p>
            <a:r>
              <a:rPr lang="en-US" sz="2200" dirty="0"/>
              <a:t> This perception relates to healthcare provider’s lack of knowledge about Ramadan or from previous frustrating relationships with providers not supporting their religious practices</a:t>
            </a:r>
          </a:p>
        </p:txBody>
      </p:sp>
    </p:spTree>
    <p:extLst>
      <p:ext uri="{BB962C8B-B14F-4D97-AF65-F5344CB8AC3E}">
        <p14:creationId xmlns:p14="http://schemas.microsoft.com/office/powerpoint/2010/main" val="1974109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0A958-0480-4F6A-B651-F28706502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dirty="0"/>
              <a:t> </a:t>
            </a:r>
            <a:r>
              <a:rPr lang="en-US" b="1" dirty="0"/>
              <a:t>Applicability to Patient Care </a:t>
            </a:r>
            <a:r>
              <a:rPr lang="en-US" dirty="0"/>
              <a:t>	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FADFB-1A87-4BCF-B7E7-D9A652954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Does the study offer helpful theoretical conclusions? 	</a:t>
            </a:r>
          </a:p>
          <a:p>
            <a:endParaRPr lang="en-IN" dirty="0"/>
          </a:p>
          <a:p>
            <a:r>
              <a:rPr lang="en-IN" sz="2000" dirty="0"/>
              <a:t>Yes</a:t>
            </a:r>
          </a:p>
          <a:p>
            <a:endParaRPr lang="en-IN" sz="2000" dirty="0"/>
          </a:p>
          <a:p>
            <a:r>
              <a:rPr lang="en-US" sz="2000" dirty="0"/>
              <a:t>Fasting during Ramadan is an individual choice which should be supported by healthcare providers to ensure safe fasting</a:t>
            </a:r>
          </a:p>
          <a:p>
            <a:endParaRPr lang="en-IN" sz="2000" dirty="0"/>
          </a:p>
          <a:p>
            <a:r>
              <a:rPr lang="en-US" sz="2000" dirty="0"/>
              <a:t>Allowing Muslim patients to make their own decision regarding fasting is crucial for self-empowerment, however, they need to be provided the tools to make healthy decisions</a:t>
            </a:r>
          </a:p>
        </p:txBody>
      </p:sp>
    </p:spTree>
    <p:extLst>
      <p:ext uri="{BB962C8B-B14F-4D97-AF65-F5344CB8AC3E}">
        <p14:creationId xmlns:p14="http://schemas.microsoft.com/office/powerpoint/2010/main" val="2309716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FE311-34FC-4613-B01D-1C8AD0678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0445"/>
            <a:ext cx="10515600" cy="1082675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sz="3600" b="1" dirty="0">
                <a:solidFill>
                  <a:srgbClr val="FF0000"/>
                </a:solidFill>
              </a:rPr>
              <a:t> Does the study help me understand the context of my practice? 	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BAC868-CB70-41E4-854C-062FC3277B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24199"/>
            <a:ext cx="10515600" cy="3052763"/>
          </a:xfrm>
        </p:spPr>
        <p:txBody>
          <a:bodyPr/>
          <a:lstStyle/>
          <a:p>
            <a:r>
              <a:rPr lang="en-IN" dirty="0"/>
              <a:t>Yes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46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1BEF5-371D-485C-9620-711439D39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 Does this study help me understand my relationships with patients and their families? 	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BCD1D-02B5-49F1-8453-FCB7C966E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84119"/>
            <a:ext cx="10515600" cy="3692843"/>
          </a:xfrm>
        </p:spPr>
        <p:txBody>
          <a:bodyPr/>
          <a:lstStyle/>
          <a:p>
            <a:r>
              <a:rPr lang="en-IN" dirty="0"/>
              <a:t>Yes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546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4E0DD-F7F1-4558-B35C-4C94E1A12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C7952-79BA-406D-899E-96CA4C85D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875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442</Words>
  <Application>Microsoft Office PowerPoint</Application>
  <PresentationFormat>Widescreen</PresentationFormat>
  <Paragraphs>81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Critical appraisal of a qualitative study</vt:lpstr>
      <vt:lpstr>PowerPoint Presentation</vt:lpstr>
      <vt:lpstr>Aims of this study</vt:lpstr>
      <vt:lpstr>PowerPoint Presentation</vt:lpstr>
      <vt:lpstr>Outcome</vt:lpstr>
      <vt:lpstr>Inclusion and exclusion criteria</vt:lpstr>
      <vt:lpstr>  Validity Criteria   </vt:lpstr>
      <vt:lpstr>Was data collection sufficiently comprehensive and detailed?</vt:lpstr>
      <vt:lpstr>  Were the data analyzed appropriately and the findings corroborated adequately?   </vt:lpstr>
      <vt:lpstr>  Study Results   </vt:lpstr>
      <vt:lpstr>PowerPoint Presentation</vt:lpstr>
      <vt:lpstr>  Applicability to Patient Care   </vt:lpstr>
      <vt:lpstr>  Does the study help me understand the context of my practice?   </vt:lpstr>
      <vt:lpstr>  Does this study help me understand my relationships with patients and their families? 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Jacob Johnson</dc:creator>
  <cp:lastModifiedBy>Jacob Johnson</cp:lastModifiedBy>
  <cp:revision>18</cp:revision>
  <dcterms:created xsi:type="dcterms:W3CDTF">2019-01-29T04:21:07Z</dcterms:created>
  <dcterms:modified xsi:type="dcterms:W3CDTF">2019-01-29T10:53:37Z</dcterms:modified>
</cp:coreProperties>
</file>