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8" r:id="rId11"/>
    <p:sldId id="265" r:id="rId12"/>
    <p:sldId id="266" r:id="rId13"/>
    <p:sldId id="267" r:id="rId14"/>
    <p:sldId id="268" r:id="rId15"/>
    <p:sldId id="269" r:id="rId16"/>
    <p:sldId id="270" r:id="rId17"/>
    <p:sldId id="277" r:id="rId18"/>
    <p:sldId id="279" r:id="rId19"/>
    <p:sldId id="273" r:id="rId20"/>
    <p:sldId id="280" r:id="rId21"/>
    <p:sldId id="274" r:id="rId22"/>
    <p:sldId id="275" r:id="rId23"/>
    <p:sldId id="276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-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F068-F412-0B48-8D7E-4D8ACE07EE58}" type="datetimeFigureOut">
              <a:rPr lang="en-US" smtClean="0"/>
              <a:t>18/01/19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60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F068-F412-0B48-8D7E-4D8ACE07EE58}" type="datetimeFigureOut">
              <a:rPr lang="en-US" smtClean="0"/>
              <a:t>18/01/19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630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F068-F412-0B48-8D7E-4D8ACE07EE58}" type="datetimeFigureOut">
              <a:rPr lang="en-US" smtClean="0"/>
              <a:t>18/01/19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36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F068-F412-0B48-8D7E-4D8ACE07EE58}" type="datetimeFigureOut">
              <a:rPr lang="en-US" smtClean="0"/>
              <a:t>18/01/19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933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F068-F412-0B48-8D7E-4D8ACE07EE58}" type="datetimeFigureOut">
              <a:rPr lang="en-US" smtClean="0"/>
              <a:t>18/01/19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252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F068-F412-0B48-8D7E-4D8ACE07EE58}" type="datetimeFigureOut">
              <a:rPr lang="en-US" smtClean="0"/>
              <a:t>18/01/19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67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F068-F412-0B48-8D7E-4D8ACE07EE58}" type="datetimeFigureOut">
              <a:rPr lang="en-US" smtClean="0"/>
              <a:t>18/01/19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797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F068-F412-0B48-8D7E-4D8ACE07EE58}" type="datetimeFigureOut">
              <a:rPr lang="en-US" smtClean="0"/>
              <a:t>18/01/19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113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F068-F412-0B48-8D7E-4D8ACE07EE58}" type="datetimeFigureOut">
              <a:rPr lang="en-US" smtClean="0"/>
              <a:t>18/01/19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784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F068-F412-0B48-8D7E-4D8ACE07EE58}" type="datetimeFigureOut">
              <a:rPr lang="en-US" smtClean="0"/>
              <a:t>18/01/19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370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F068-F412-0B48-8D7E-4D8ACE07EE58}" type="datetimeFigureOut">
              <a:rPr lang="en-US" smtClean="0"/>
              <a:t>18/01/19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604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CF068-F412-0B48-8D7E-4D8ACE07EE58}" type="datetimeFigureOut">
              <a:rPr lang="en-US" smtClean="0"/>
              <a:t>18/01/19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50702-F6EC-7343-9D55-8FF28A97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349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Critical Appraisal of an Economic Study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Anil Mathew Philip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138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 descr="Screenshot 2019-01-18 at 6.28.12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578" b="-375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92407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Hypertension is an increasingly prevalent chronic </a:t>
            </a:r>
            <a:r>
              <a:rPr lang="en-US" dirty="0" smtClean="0"/>
              <a:t>condition that </a:t>
            </a:r>
            <a:r>
              <a:rPr lang="en-US" dirty="0"/>
              <a:t>is associated with serious morbidity and </a:t>
            </a:r>
            <a:r>
              <a:rPr lang="en-US" dirty="0" smtClean="0"/>
              <a:t>mortality</a:t>
            </a:r>
          </a:p>
          <a:p>
            <a:r>
              <a:rPr lang="en-US" dirty="0" smtClean="0"/>
              <a:t>Important </a:t>
            </a:r>
            <a:r>
              <a:rPr lang="en-US" dirty="0"/>
              <a:t>risk factor for the development </a:t>
            </a:r>
            <a:r>
              <a:rPr lang="en-US" dirty="0" smtClean="0"/>
              <a:t>and progression </a:t>
            </a:r>
            <a:r>
              <a:rPr lang="en-US" dirty="0"/>
              <a:t>of </a:t>
            </a:r>
            <a:r>
              <a:rPr lang="en-US" dirty="0" smtClean="0"/>
              <a:t>CVD</a:t>
            </a:r>
          </a:p>
          <a:p>
            <a:r>
              <a:rPr lang="en-US" dirty="0"/>
              <a:t>In India, 23.10% men and 22.60% women over </a:t>
            </a:r>
            <a:r>
              <a:rPr lang="en-US" dirty="0" smtClean="0"/>
              <a:t>the age </a:t>
            </a:r>
            <a:r>
              <a:rPr lang="en-US" dirty="0"/>
              <a:t>of 25 years suffer from </a:t>
            </a:r>
            <a:r>
              <a:rPr lang="en-US" dirty="0" smtClean="0"/>
              <a:t>hypertension</a:t>
            </a:r>
          </a:p>
          <a:p>
            <a:r>
              <a:rPr lang="en-US" dirty="0" smtClean="0"/>
              <a:t>BP </a:t>
            </a:r>
            <a:r>
              <a:rPr lang="en-US" dirty="0"/>
              <a:t>reductions </a:t>
            </a:r>
            <a:r>
              <a:rPr lang="en-US" dirty="0" smtClean="0"/>
              <a:t>of 10 </a:t>
            </a:r>
            <a:r>
              <a:rPr lang="en-US" dirty="0"/>
              <a:t>mmHg systolic or 5 mmHg diastolic are associated </a:t>
            </a:r>
            <a:r>
              <a:rPr lang="en-US" dirty="0" smtClean="0"/>
              <a:t>with a </a:t>
            </a:r>
            <a:r>
              <a:rPr lang="en-US" dirty="0"/>
              <a:t>33-48% reduction in stroke and a 17-27% reduction </a:t>
            </a:r>
            <a:r>
              <a:rPr lang="en-US" dirty="0" smtClean="0"/>
              <a:t>in CHD events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799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Previous research has shown </a:t>
            </a:r>
            <a:r>
              <a:rPr lang="en-US" dirty="0" smtClean="0"/>
              <a:t>that systematic </a:t>
            </a:r>
            <a:r>
              <a:rPr lang="en-US" dirty="0"/>
              <a:t>control of blood pressure can result in </a:t>
            </a:r>
            <a:r>
              <a:rPr lang="en-US" dirty="0" smtClean="0"/>
              <a:t>considerable cost savings</a:t>
            </a:r>
          </a:p>
          <a:p>
            <a:r>
              <a:rPr lang="en-US" dirty="0" smtClean="0"/>
              <a:t>Meta</a:t>
            </a:r>
            <a:r>
              <a:rPr lang="en-US" dirty="0"/>
              <a:t>-analysis of efficacy and </a:t>
            </a:r>
            <a:r>
              <a:rPr lang="en-US" dirty="0" smtClean="0"/>
              <a:t>tolerability of </a:t>
            </a:r>
            <a:r>
              <a:rPr lang="en-US" dirty="0" err="1" smtClean="0"/>
              <a:t>nebivolol</a:t>
            </a:r>
            <a:r>
              <a:rPr lang="en-US" dirty="0" smtClean="0"/>
              <a:t> compared to </a:t>
            </a:r>
            <a:r>
              <a:rPr lang="en-US" dirty="0"/>
              <a:t>other anti-hypertensive </a:t>
            </a:r>
            <a:r>
              <a:rPr lang="en-US" dirty="0" smtClean="0"/>
              <a:t>drugs his </a:t>
            </a:r>
            <a:r>
              <a:rPr lang="en-US" dirty="0"/>
              <a:t>meta-analysis </a:t>
            </a:r>
            <a:r>
              <a:rPr lang="en-US" dirty="0" smtClean="0"/>
              <a:t>suggests that </a:t>
            </a:r>
            <a:r>
              <a:rPr lang="en-US" dirty="0" err="1"/>
              <a:t>nebivolol</a:t>
            </a:r>
            <a:r>
              <a:rPr lang="en-US" dirty="0"/>
              <a:t> 5 mg is likely to have advantages over </a:t>
            </a:r>
            <a:r>
              <a:rPr lang="en-US" dirty="0" smtClean="0"/>
              <a:t>existing antihypertensive </a:t>
            </a:r>
            <a:r>
              <a:rPr lang="en-US" dirty="0"/>
              <a:t>drugs and may have a role in the treatment </a:t>
            </a:r>
            <a:r>
              <a:rPr lang="en-US" dirty="0" smtClean="0"/>
              <a:t>of </a:t>
            </a:r>
            <a:r>
              <a:rPr lang="de-DE" dirty="0" err="1" smtClean="0"/>
              <a:t>hypertension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226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Nebivolol</a:t>
            </a:r>
            <a:r>
              <a:rPr lang="en-US" dirty="0" smtClean="0"/>
              <a:t> is the more cost effective and efficacious drug compared to </a:t>
            </a:r>
            <a:r>
              <a:rPr lang="en-US" dirty="0" err="1" smtClean="0"/>
              <a:t>Metoprolol</a:t>
            </a:r>
            <a:r>
              <a:rPr lang="en-US" dirty="0" smtClean="0"/>
              <a:t> sustained release</a:t>
            </a:r>
          </a:p>
        </p:txBody>
      </p:sp>
    </p:spTree>
    <p:extLst>
      <p:ext uri="{BB962C8B-B14F-4D97-AF65-F5344CB8AC3E}">
        <p14:creationId xmlns:p14="http://schemas.microsoft.com/office/powerpoint/2010/main" val="3730818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Population: Treatment </a:t>
            </a:r>
            <a:r>
              <a:rPr lang="en-US" dirty="0" err="1" smtClean="0"/>
              <a:t>na</a:t>
            </a:r>
            <a:r>
              <a:rPr lang="nl-NL" dirty="0" err="1" smtClean="0"/>
              <a:t>ï</a:t>
            </a:r>
            <a:r>
              <a:rPr lang="en-US" dirty="0" err="1" smtClean="0"/>
              <a:t>ve</a:t>
            </a:r>
            <a:r>
              <a:rPr lang="en-US" dirty="0" smtClean="0"/>
              <a:t> adult patients (aged&gt; 18 years) with a BP of &gt;140/90mmHg</a:t>
            </a:r>
          </a:p>
          <a:p>
            <a:endParaRPr lang="en-US" dirty="0" smtClean="0"/>
          </a:p>
          <a:p>
            <a:r>
              <a:rPr lang="en-US" dirty="0" smtClean="0"/>
              <a:t>Intervention: </a:t>
            </a:r>
            <a:r>
              <a:rPr lang="en-US" dirty="0" err="1" smtClean="0"/>
              <a:t>Nebivolol</a:t>
            </a:r>
            <a:r>
              <a:rPr lang="en-US" dirty="0" smtClean="0"/>
              <a:t> 2.5mg/5mg/10mg</a:t>
            </a:r>
          </a:p>
          <a:p>
            <a:endParaRPr lang="en-US" dirty="0" smtClean="0"/>
          </a:p>
          <a:p>
            <a:r>
              <a:rPr lang="en-US" dirty="0" smtClean="0"/>
              <a:t>Control: </a:t>
            </a:r>
            <a:r>
              <a:rPr lang="en-US" dirty="0" err="1" smtClean="0"/>
              <a:t>Metoprolol</a:t>
            </a:r>
            <a:r>
              <a:rPr lang="en-US" dirty="0" smtClean="0"/>
              <a:t> 25mg/50mg/100mg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23264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Outcomes: </a:t>
            </a:r>
          </a:p>
          <a:p>
            <a:pPr marL="0" indent="0">
              <a:buNone/>
            </a:pPr>
            <a:r>
              <a:rPr lang="en-US" dirty="0" smtClean="0"/>
              <a:t>Primary- To look at the cost effectiveness of standard doses of both drugs in terms of mmHg reduction of BP/day</a:t>
            </a:r>
          </a:p>
          <a:p>
            <a:pPr marL="0" indent="0">
              <a:buNone/>
            </a:pPr>
            <a:r>
              <a:rPr lang="en-US" dirty="0" smtClean="0"/>
              <a:t>Secondary- Overall efficacy and </a:t>
            </a:r>
            <a:r>
              <a:rPr lang="en-US" dirty="0" err="1" smtClean="0"/>
              <a:t>saftey</a:t>
            </a:r>
            <a:r>
              <a:rPr lang="en-US" dirty="0" smtClean="0"/>
              <a:t> of the two drugs</a:t>
            </a:r>
          </a:p>
          <a:p>
            <a:r>
              <a:rPr lang="en-US" dirty="0" smtClean="0"/>
              <a:t>Timeline: Patients would be followed up for 8 weeks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187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was a prospective, randomized, controlled (RCT)</a:t>
            </a:r>
            <a:r>
              <a:rPr lang="en-US" dirty="0" smtClean="0"/>
              <a:t>, open </a:t>
            </a:r>
            <a:r>
              <a:rPr lang="en-US" dirty="0"/>
              <a:t>label, </a:t>
            </a:r>
            <a:r>
              <a:rPr lang="en-US" dirty="0" smtClean="0"/>
              <a:t>observational study</a:t>
            </a:r>
          </a:p>
          <a:p>
            <a:r>
              <a:rPr lang="en-US" dirty="0" smtClean="0"/>
              <a:t> Comparison groups were </a:t>
            </a:r>
            <a:r>
              <a:rPr lang="en-US" dirty="0" err="1"/>
              <a:t>nebivolol</a:t>
            </a:r>
            <a:r>
              <a:rPr lang="en-US" dirty="0"/>
              <a:t> (2.5 mg, 5 </a:t>
            </a:r>
            <a:r>
              <a:rPr lang="en-US" dirty="0" smtClean="0"/>
              <a:t>mg, 10 </a:t>
            </a:r>
            <a:r>
              <a:rPr lang="en-US" dirty="0"/>
              <a:t>mg) and sustained released </a:t>
            </a:r>
            <a:r>
              <a:rPr lang="en-US" dirty="0" err="1" smtClean="0"/>
              <a:t>metoprolol</a:t>
            </a:r>
            <a:r>
              <a:rPr lang="en-US" dirty="0" smtClean="0"/>
              <a:t> succinate </a:t>
            </a:r>
            <a:r>
              <a:rPr lang="en-US" dirty="0"/>
              <a:t>(25 mg</a:t>
            </a:r>
            <a:r>
              <a:rPr lang="en-US" dirty="0" smtClean="0"/>
              <a:t>, 50 </a:t>
            </a:r>
            <a:r>
              <a:rPr lang="en-US" dirty="0"/>
              <a:t>mg, 100 mg) in drug naïve newly diagnosed </a:t>
            </a:r>
            <a:r>
              <a:rPr lang="en-US" dirty="0" smtClean="0"/>
              <a:t>hypertensive </a:t>
            </a:r>
            <a:r>
              <a:rPr lang="fr-FR" dirty="0" smtClean="0"/>
              <a:t>patients</a:t>
            </a:r>
          </a:p>
        </p:txBody>
      </p:sp>
    </p:spTree>
    <p:extLst>
      <p:ext uri="{BB962C8B-B14F-4D97-AF65-F5344CB8AC3E}">
        <p14:creationId xmlns:p14="http://schemas.microsoft.com/office/powerpoint/2010/main" val="3683575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60 patients were divided into 6 groups 10 patients each</a:t>
            </a:r>
          </a:p>
          <a:p>
            <a:r>
              <a:rPr lang="en-US" dirty="0" smtClean="0"/>
              <a:t>Patients in groups I, II, and III were given </a:t>
            </a:r>
            <a:r>
              <a:rPr lang="en-US" dirty="0" err="1" smtClean="0"/>
              <a:t>nebivolol</a:t>
            </a:r>
            <a:r>
              <a:rPr lang="en-US" dirty="0" smtClean="0"/>
              <a:t> in doses of 2.5 mg, 5 mg, and 10 mg, respectively and those in groups IV, V, and VI were given sustained released </a:t>
            </a:r>
            <a:r>
              <a:rPr lang="en-US" dirty="0" err="1" smtClean="0"/>
              <a:t>metoprolol</a:t>
            </a:r>
            <a:r>
              <a:rPr lang="en-US" dirty="0" smtClean="0"/>
              <a:t> succinate in doses of 25 mg, 50 mg, and 100 mg</a:t>
            </a:r>
          </a:p>
          <a:p>
            <a:r>
              <a:rPr lang="en-US" dirty="0"/>
              <a:t>The patients were called for follow-up visits, </a:t>
            </a:r>
            <a:r>
              <a:rPr lang="en-US" dirty="0" smtClean="0"/>
              <a:t>V2(</a:t>
            </a:r>
            <a:r>
              <a:rPr lang="en-US" dirty="0" smtClean="0"/>
              <a:t>28 days)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smtClean="0"/>
              <a:t>V3(</a:t>
            </a:r>
            <a:r>
              <a:rPr lang="en-US" dirty="0" smtClean="0"/>
              <a:t>56 days)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281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18 at 7.35.14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38" r="1183"/>
          <a:stretch/>
        </p:blipFill>
        <p:spPr>
          <a:xfrm>
            <a:off x="2235200" y="274638"/>
            <a:ext cx="5029200" cy="6355608"/>
          </a:xfrm>
        </p:spPr>
      </p:pic>
      <p:cxnSp>
        <p:nvCxnSpPr>
          <p:cNvPr id="6" name="Straight Connector 5"/>
          <p:cNvCxnSpPr/>
          <p:nvPr/>
        </p:nvCxnSpPr>
        <p:spPr>
          <a:xfrm>
            <a:off x="4882554" y="1812361"/>
            <a:ext cx="215769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296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Are the results valid?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795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003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/>
              <a:t>1. Did </a:t>
            </a:r>
            <a:r>
              <a:rPr lang="en-US" sz="3200" b="1" dirty="0"/>
              <a:t>the recommendations consider all relevant patient groups, management options, </a:t>
            </a:r>
            <a:r>
              <a:rPr lang="en-US" sz="3200" b="1" dirty="0" smtClean="0"/>
              <a:t>and possible outcomes</a:t>
            </a:r>
            <a:r>
              <a:rPr lang="en-US" sz="3200" b="1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Did </a:t>
            </a:r>
            <a:r>
              <a:rPr lang="en-US" dirty="0"/>
              <a:t>the investigators adopt a </a:t>
            </a:r>
            <a:r>
              <a:rPr lang="en-US" dirty="0" smtClean="0"/>
              <a:t>sufficiently broad </a:t>
            </a:r>
            <a:r>
              <a:rPr lang="en-US" dirty="0"/>
              <a:t>viewpoint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/>
              <a:t>Yes, they have looked at cost effectiveness of  mmHg of BP/day fall comparing two drugs.</a:t>
            </a:r>
          </a:p>
          <a:p>
            <a:pPr marL="0" indent="0">
              <a:buNone/>
            </a:pPr>
            <a:r>
              <a:rPr lang="en-US" dirty="0" smtClean="0"/>
              <a:t>They have also looked at HR/adverse events.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653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b. </a:t>
            </a:r>
            <a:r>
              <a:rPr lang="en-US" dirty="0"/>
              <a:t>Are results reported separately </a:t>
            </a:r>
            <a:r>
              <a:rPr lang="en-US" dirty="0" smtClean="0"/>
              <a:t>for relevant </a:t>
            </a:r>
            <a:r>
              <a:rPr lang="en-US" dirty="0"/>
              <a:t>patient subgroups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Yes, the patients have been grouped into subgroups and results analyzed separately.</a:t>
            </a:r>
          </a:p>
          <a:p>
            <a:r>
              <a:rPr lang="en-US" dirty="0" smtClean="0"/>
              <a:t>Small sample size of only 60 patients. Methods of stratification and randomization have not been mentioned.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066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dirty="0" smtClean="0"/>
              <a:t>2. Is </a:t>
            </a:r>
            <a:r>
              <a:rPr lang="en-US" sz="3200" dirty="0"/>
              <a:t>there a systematic review and summary of evidence linking options to outcomes for each</a:t>
            </a:r>
            <a:br>
              <a:rPr lang="en-US" sz="3200" dirty="0"/>
            </a:br>
            <a:r>
              <a:rPr lang="fr-FR" sz="3200" dirty="0"/>
              <a:t>relevant question?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Were </a:t>
            </a:r>
            <a:r>
              <a:rPr lang="en-US" dirty="0"/>
              <a:t>costs measured accurately</a:t>
            </a:r>
            <a:r>
              <a:rPr lang="en-US" dirty="0" smtClean="0"/>
              <a:t>?</a:t>
            </a:r>
          </a:p>
          <a:p>
            <a:r>
              <a:rPr lang="en-US" dirty="0" smtClean="0"/>
              <a:t>Yes</a:t>
            </a:r>
          </a:p>
          <a:p>
            <a:r>
              <a:rPr lang="en-US" dirty="0" err="1" smtClean="0"/>
              <a:t>Nebivolol</a:t>
            </a:r>
            <a:r>
              <a:rPr lang="en-US" dirty="0" smtClean="0"/>
              <a:t> </a:t>
            </a:r>
            <a:r>
              <a:rPr lang="en-US" dirty="0" smtClean="0"/>
              <a:t>2.5 mg daily dose</a:t>
            </a:r>
            <a:r>
              <a:rPr lang="en-US" dirty="0" smtClean="0"/>
              <a:t> </a:t>
            </a:r>
            <a:r>
              <a:rPr lang="en-US" dirty="0"/>
              <a:t>per tablet was 4.80 </a:t>
            </a:r>
            <a:r>
              <a:rPr lang="en-US" dirty="0" smtClean="0"/>
              <a:t>INR</a:t>
            </a:r>
          </a:p>
          <a:p>
            <a:r>
              <a:rPr lang="en-US" dirty="0" smtClean="0"/>
              <a:t>sustained </a:t>
            </a:r>
            <a:r>
              <a:rPr lang="en-US" dirty="0"/>
              <a:t>released </a:t>
            </a:r>
            <a:r>
              <a:rPr lang="en-US" dirty="0" err="1"/>
              <a:t>metoprolol</a:t>
            </a:r>
            <a:r>
              <a:rPr lang="en-US" dirty="0"/>
              <a:t> </a:t>
            </a:r>
            <a:r>
              <a:rPr lang="en-US" dirty="0" smtClean="0"/>
              <a:t>succinate 25mg daily dose per tablet </a:t>
            </a:r>
            <a:r>
              <a:rPr lang="en-US" dirty="0"/>
              <a:t>was 4.50 INR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98544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b. </a:t>
            </a:r>
            <a:r>
              <a:rPr lang="en-US" dirty="0"/>
              <a:t>Did investigators consider the timing of</a:t>
            </a:r>
          </a:p>
          <a:p>
            <a:pPr marL="0" indent="0">
              <a:buNone/>
            </a:pPr>
            <a:r>
              <a:rPr lang="en-US" dirty="0"/>
              <a:t>costs and outcomes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/>
              <a:t>Yes, they have followed up patients at 4 weeks and 8 weeks and have looked at the blood pressure and heart rate at these intervals, looking for cost effectiveness per mmHg drop in BP.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236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the results?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3162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18 at 7.35.54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r="-308"/>
          <a:stretch/>
        </p:blipFill>
        <p:spPr>
          <a:xfrm>
            <a:off x="2301707" y="171382"/>
            <a:ext cx="3346739" cy="6657377"/>
          </a:xfrm>
        </p:spPr>
      </p:pic>
      <p:sp>
        <p:nvSpPr>
          <p:cNvPr id="5" name="Rectangle 4"/>
          <p:cNvSpPr/>
          <p:nvPr/>
        </p:nvSpPr>
        <p:spPr>
          <a:xfrm>
            <a:off x="3677442" y="965776"/>
            <a:ext cx="621726" cy="534484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696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18 at 7.36.23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" r="1489"/>
          <a:stretch/>
        </p:blipFill>
        <p:spPr>
          <a:xfrm>
            <a:off x="185195" y="1150387"/>
            <a:ext cx="4677750" cy="3427126"/>
          </a:xfrm>
        </p:spPr>
      </p:pic>
      <p:sp>
        <p:nvSpPr>
          <p:cNvPr id="5" name="TextBox 4"/>
          <p:cNvSpPr txBox="1"/>
          <p:nvPr/>
        </p:nvSpPr>
        <p:spPr>
          <a:xfrm>
            <a:off x="5106089" y="1150387"/>
            <a:ext cx="3677442" cy="1477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a. </a:t>
            </a:r>
            <a:r>
              <a:rPr lang="en-US" sz="2400" dirty="0" smtClean="0"/>
              <a:t>What were the incremental costs and effects of each strategy?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106089" y="3069315"/>
            <a:ext cx="3580711" cy="1477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b. Do incremental costs and effects differ between subgroups?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4019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c. </a:t>
            </a:r>
            <a:r>
              <a:rPr lang="en-US" dirty="0"/>
              <a:t>How much does allowance </a:t>
            </a:r>
            <a:r>
              <a:rPr lang="en-US" dirty="0" smtClean="0"/>
              <a:t>for uncertainty </a:t>
            </a:r>
            <a:r>
              <a:rPr lang="en-US" dirty="0"/>
              <a:t>change the results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/>
              <a:t>They have included treatment </a:t>
            </a:r>
            <a:r>
              <a:rPr lang="en-US" dirty="0" err="1" smtClean="0"/>
              <a:t>na</a:t>
            </a:r>
            <a:r>
              <a:rPr lang="nl-NL" dirty="0" err="1" smtClean="0"/>
              <a:t>ï</a:t>
            </a:r>
            <a:r>
              <a:rPr lang="en-US" dirty="0" err="1" smtClean="0"/>
              <a:t>ve</a:t>
            </a:r>
            <a:r>
              <a:rPr lang="en-US" dirty="0" smtClean="0"/>
              <a:t> patients who did not have other comorbidities.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69073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Exclusion criteria:</a:t>
            </a:r>
          </a:p>
          <a:p>
            <a:r>
              <a:rPr lang="en-US" dirty="0" smtClean="0"/>
              <a:t>Patients with pregnancy and/or lactation</a:t>
            </a:r>
          </a:p>
          <a:p>
            <a:r>
              <a:rPr lang="en-US" dirty="0" smtClean="0"/>
              <a:t>patients with anuria, progressive and severe oliguria</a:t>
            </a:r>
          </a:p>
          <a:p>
            <a:r>
              <a:rPr lang="en-US" dirty="0" smtClean="0"/>
              <a:t>hepatic </a:t>
            </a:r>
            <a:r>
              <a:rPr lang="it-IT" dirty="0" smtClean="0"/>
              <a:t>coma</a:t>
            </a:r>
          </a:p>
          <a:p>
            <a:r>
              <a:rPr lang="it-IT" dirty="0" err="1" smtClean="0"/>
              <a:t>hypernatremia</a:t>
            </a:r>
            <a:r>
              <a:rPr lang="it-IT" dirty="0" smtClean="0"/>
              <a:t> (</a:t>
            </a:r>
            <a:r>
              <a:rPr lang="it-IT" dirty="0" err="1" smtClean="0"/>
              <a:t>sodium</a:t>
            </a:r>
            <a:r>
              <a:rPr lang="it-IT" dirty="0" smtClean="0"/>
              <a:t> &lt;135 </a:t>
            </a:r>
            <a:r>
              <a:rPr lang="it-IT" dirty="0" err="1" smtClean="0"/>
              <a:t>mEq</a:t>
            </a:r>
            <a:r>
              <a:rPr lang="it-IT" dirty="0" smtClean="0"/>
              <a:t>/ml), </a:t>
            </a:r>
            <a:r>
              <a:rPr lang="it-IT" dirty="0" err="1" smtClean="0"/>
              <a:t>hypokalemia</a:t>
            </a:r>
            <a:r>
              <a:rPr lang="it-IT" dirty="0" smtClean="0"/>
              <a:t> (K+&lt;3.5 </a:t>
            </a:r>
            <a:r>
              <a:rPr lang="it-IT" dirty="0" err="1" smtClean="0"/>
              <a:t>mEq</a:t>
            </a:r>
            <a:r>
              <a:rPr lang="it-IT" dirty="0" smtClean="0"/>
              <a:t>/ml), </a:t>
            </a:r>
            <a:r>
              <a:rPr lang="it-IT" dirty="0" err="1" smtClean="0"/>
              <a:t>hyperuricemia</a:t>
            </a:r>
            <a:r>
              <a:rPr lang="it-IT" dirty="0" smtClean="0"/>
              <a:t> (</a:t>
            </a:r>
            <a:r>
              <a:rPr lang="it-IT" dirty="0" err="1" smtClean="0"/>
              <a:t>uric</a:t>
            </a:r>
            <a:r>
              <a:rPr lang="it-IT" dirty="0" smtClean="0"/>
              <a:t> acid &gt;6 </a:t>
            </a:r>
            <a:r>
              <a:rPr lang="en-US" dirty="0" err="1" smtClean="0"/>
              <a:t>mEq</a:t>
            </a:r>
            <a:r>
              <a:rPr lang="en-US" dirty="0" smtClean="0"/>
              <a:t>/ml) </a:t>
            </a:r>
          </a:p>
          <a:p>
            <a:r>
              <a:rPr lang="en-US" dirty="0" smtClean="0"/>
              <a:t>systemic lupus </a:t>
            </a:r>
            <a:r>
              <a:rPr lang="en-US" dirty="0" err="1" smtClean="0"/>
              <a:t>erythematosus</a:t>
            </a:r>
            <a:endParaRPr lang="en-US" dirty="0"/>
          </a:p>
          <a:p>
            <a:r>
              <a:rPr lang="en-US" dirty="0" smtClean="0"/>
              <a:t>bronchial asthma</a:t>
            </a:r>
          </a:p>
          <a:p>
            <a:r>
              <a:rPr lang="en-US" dirty="0" smtClean="0"/>
              <a:t>diabetes</a:t>
            </a:r>
          </a:p>
          <a:p>
            <a:r>
              <a:rPr lang="en-US" dirty="0" smtClean="0"/>
              <a:t>thyrotoxicosis</a:t>
            </a:r>
          </a:p>
          <a:p>
            <a:r>
              <a:rPr lang="en-US" dirty="0" smtClean="0"/>
              <a:t>peripheral vascular disease</a:t>
            </a:r>
          </a:p>
          <a:p>
            <a:r>
              <a:rPr lang="en-US" dirty="0" err="1" smtClean="0"/>
              <a:t>bradycardia</a:t>
            </a:r>
            <a:r>
              <a:rPr lang="en-US" dirty="0" smtClean="0"/>
              <a:t> (heart rate &lt;60 </a:t>
            </a:r>
            <a:r>
              <a:rPr lang="en-US" dirty="0" err="1" smtClean="0"/>
              <a:t>bpm</a:t>
            </a:r>
            <a:r>
              <a:rPr lang="en-US" dirty="0" smtClean="0"/>
              <a:t>), heart block greater than first degree, cardiogenic shock, decompensated cardiac failure or sick sinus syndrome</a:t>
            </a:r>
          </a:p>
          <a:p>
            <a:r>
              <a:rPr lang="en-US" dirty="0" smtClean="0"/>
              <a:t>hepatic and/or renal dysfunction</a:t>
            </a:r>
          </a:p>
          <a:p>
            <a:r>
              <a:rPr lang="en-US" dirty="0" smtClean="0"/>
              <a:t>any other serious concurrent illness or malignancy, continuing history of alcohol and/or drug abuse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235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can I apply the results to patient care?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9284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Screenshot 2019-01-18 at 7.36.3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744275"/>
            <a:ext cx="4586261" cy="31904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02935" y="1744275"/>
            <a:ext cx="3183865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a. Are the treatment benefits worth the harms and the costs?</a:t>
            </a:r>
          </a:p>
          <a:p>
            <a:endParaRPr lang="en-US" dirty="0" smtClean="0"/>
          </a:p>
          <a:p>
            <a:r>
              <a:rPr lang="en-US" dirty="0" smtClean="0"/>
              <a:t>The authors have mentioned </a:t>
            </a:r>
            <a:r>
              <a:rPr lang="en-US" dirty="0"/>
              <a:t>A total </a:t>
            </a:r>
            <a:r>
              <a:rPr lang="en-US" dirty="0" smtClean="0"/>
              <a:t>of 10</a:t>
            </a:r>
            <a:r>
              <a:rPr lang="en-US" dirty="0"/>
              <a:t>% (n = 30) of the </a:t>
            </a:r>
            <a:r>
              <a:rPr lang="en-US" dirty="0" err="1"/>
              <a:t>metoprolol</a:t>
            </a:r>
            <a:r>
              <a:rPr lang="en-US" dirty="0"/>
              <a:t> users suffered such </a:t>
            </a:r>
            <a:r>
              <a:rPr lang="en-US" dirty="0" smtClean="0"/>
              <a:t>adverse effects</a:t>
            </a:r>
            <a:r>
              <a:rPr lang="en-US" dirty="0"/>
              <a:t>, whereas only 3.33% of the </a:t>
            </a:r>
            <a:r>
              <a:rPr lang="en-US" dirty="0" err="1"/>
              <a:t>nebivolol</a:t>
            </a:r>
            <a:r>
              <a:rPr lang="en-US" dirty="0"/>
              <a:t> </a:t>
            </a:r>
            <a:r>
              <a:rPr lang="en-US" dirty="0" smtClean="0"/>
              <a:t>users(n=30) suffered </a:t>
            </a:r>
            <a:r>
              <a:rPr lang="en-US" dirty="0"/>
              <a:t>adverse </a:t>
            </a:r>
            <a:r>
              <a:rPr lang="en-US" dirty="0" smtClean="0"/>
              <a:t>effects( p= 0.3006), but not evident from graph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8181" y="5040556"/>
            <a:ext cx="4576961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Nebivolol</a:t>
            </a:r>
            <a:r>
              <a:rPr lang="en-US" dirty="0" smtClean="0"/>
              <a:t> 2.5mg OD x 8 weeks = </a:t>
            </a:r>
            <a:r>
              <a:rPr lang="en-US" dirty="0" err="1" smtClean="0"/>
              <a:t>Rs</a:t>
            </a:r>
            <a:r>
              <a:rPr lang="en-US" dirty="0" smtClean="0"/>
              <a:t>. 268.8/-</a:t>
            </a:r>
          </a:p>
          <a:p>
            <a:r>
              <a:rPr lang="en-US" dirty="0" err="1" smtClean="0"/>
              <a:t>Metoprolol</a:t>
            </a:r>
            <a:r>
              <a:rPr lang="en-US" dirty="0" smtClean="0"/>
              <a:t> XL 25mg OD x 8 weeks = </a:t>
            </a:r>
            <a:r>
              <a:rPr lang="en-US" dirty="0" err="1" smtClean="0"/>
              <a:t>Rs</a:t>
            </a:r>
            <a:r>
              <a:rPr lang="en-US" dirty="0" smtClean="0"/>
              <a:t>. 252/-</a:t>
            </a:r>
          </a:p>
          <a:p>
            <a:endParaRPr lang="en-US" dirty="0"/>
          </a:p>
          <a:p>
            <a:r>
              <a:rPr lang="en-US" dirty="0" smtClean="0"/>
              <a:t>If we compare per day/mmHg cost 0.6/- </a:t>
            </a:r>
            <a:r>
              <a:rPr lang="en-US" dirty="0" err="1" smtClean="0"/>
              <a:t>vs</a:t>
            </a:r>
            <a:r>
              <a:rPr lang="en-US" dirty="0" smtClean="0"/>
              <a:t> 0.83, for a 5mmHg drop difference in cost per day would be 3/- and 4.15/-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3091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b. </a:t>
            </a:r>
            <a:r>
              <a:rPr lang="en-US" dirty="0"/>
              <a:t>Can I expect similar costs in my setting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Yes, this study has been done in India, hence there is no cost difference.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488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903</Words>
  <Application>Microsoft Macintosh PowerPoint</Application>
  <PresentationFormat>On-screen Show (4:3)</PresentationFormat>
  <Paragraphs>76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Critical Appraisal of an Economic Study</vt:lpstr>
      <vt:lpstr>PowerPoint Presentation</vt:lpstr>
      <vt:lpstr>Background</vt:lpstr>
      <vt:lpstr>PowerPoint Presentation</vt:lpstr>
      <vt:lpstr>Hypothesis</vt:lpstr>
      <vt:lpstr>PICOT</vt:lpstr>
      <vt:lpstr>PowerPoint Presentation</vt:lpstr>
      <vt:lpstr>Study design</vt:lpstr>
      <vt:lpstr>PowerPoint Presentation</vt:lpstr>
      <vt:lpstr>PowerPoint Presentation</vt:lpstr>
      <vt:lpstr>Are the results valid?</vt:lpstr>
      <vt:lpstr>1. Did the recommendations consider all relevant patient groups, management options, and possible outcomes?</vt:lpstr>
      <vt:lpstr>PowerPoint Presentation</vt:lpstr>
      <vt:lpstr>2. Is there a systematic review and summary of evidence linking options to outcomes for each relevant question?</vt:lpstr>
      <vt:lpstr>PowerPoint Presentation</vt:lpstr>
      <vt:lpstr>What are the results?</vt:lpstr>
      <vt:lpstr>PowerPoint Presentation</vt:lpstr>
      <vt:lpstr>PowerPoint Presentation</vt:lpstr>
      <vt:lpstr>PowerPoint Presentation</vt:lpstr>
      <vt:lpstr>PowerPoint Presentation</vt:lpstr>
      <vt:lpstr>How can I apply the results to patient care?</vt:lpstr>
      <vt:lpstr>PowerPoint Presentation</vt:lpstr>
      <vt:lpstr>PowerPoint Presentation</vt:lpstr>
    </vt:vector>
  </TitlesOfParts>
  <Company>Valuthundil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Appraisal of an Economic Study</dc:title>
  <dc:creator>Anil Mathew  Philip</dc:creator>
  <cp:lastModifiedBy>Anil Mathew  Philip</cp:lastModifiedBy>
  <cp:revision>15</cp:revision>
  <dcterms:created xsi:type="dcterms:W3CDTF">2019-01-18T00:53:23Z</dcterms:created>
  <dcterms:modified xsi:type="dcterms:W3CDTF">2019-01-18T02:55:27Z</dcterms:modified>
</cp:coreProperties>
</file>