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65" r:id="rId5"/>
    <p:sldId id="266" r:id="rId6"/>
    <p:sldId id="267" r:id="rId7"/>
    <p:sldId id="268" r:id="rId8"/>
    <p:sldId id="258" r:id="rId9"/>
    <p:sldId id="259" r:id="rId10"/>
    <p:sldId id="260" r:id="rId11"/>
    <p:sldId id="269" r:id="rId12"/>
    <p:sldId id="261" r:id="rId13"/>
    <p:sldId id="262" r:id="rId14"/>
    <p:sldId id="270" r:id="rId15"/>
    <p:sldId id="272" r:id="rId16"/>
    <p:sldId id="271" r:id="rId17"/>
    <p:sldId id="26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8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2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6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7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83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8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7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5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3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55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5AF23-67BA-1340-BA54-438A93523B25}" type="datetimeFigureOut">
              <a:rPr lang="en-US" smtClean="0"/>
              <a:t>28/01/19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6D5FE-1C02-D94A-A6BA-0AF2288AC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1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Clinical Decision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4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8 at 10.11.32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" b="2760"/>
          <a:stretch/>
        </p:blipFill>
        <p:spPr>
          <a:xfrm>
            <a:off x="-1" y="1962964"/>
            <a:ext cx="9086849" cy="2622782"/>
          </a:xfrm>
        </p:spPr>
      </p:pic>
    </p:spTree>
    <p:extLst>
      <p:ext uri="{BB962C8B-B14F-4D97-AF65-F5344CB8AC3E}">
        <p14:creationId xmlns:p14="http://schemas.microsoft.com/office/powerpoint/2010/main" val="260209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Blood stream infections are the leading cause of mortality due to infection, and is associated with prolonged hospital stay and expenses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Timely administration of antibiotics can reduce mortality as well as resistance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Use of molecular rapid diagnostic tests require &lt;24 hours to identify the organism, hence we can transition from broad spectrum AB, according to sensitivity  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Combined with ASP have the potential to improve outcomes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Recommended by IDSA, but yet to be widely implemented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4160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aim of this study is </a:t>
            </a:r>
            <a:r>
              <a:rPr lang="en-US" dirty="0" smtClean="0"/>
              <a:t>to determine </a:t>
            </a:r>
            <a:r>
              <a:rPr lang="en-US" dirty="0"/>
              <a:t>the cost-effectiveness of </a:t>
            </a:r>
            <a:r>
              <a:rPr lang="en-US" dirty="0" err="1"/>
              <a:t>mRDT</a:t>
            </a:r>
            <a:r>
              <a:rPr lang="en-US" dirty="0"/>
              <a:t> alone or </a:t>
            </a:r>
            <a:r>
              <a:rPr lang="en-US" dirty="0" smtClean="0"/>
              <a:t>combine with </a:t>
            </a:r>
            <a:r>
              <a:rPr lang="en-US" dirty="0"/>
              <a:t>an </a:t>
            </a:r>
            <a:r>
              <a:rPr lang="en-US" dirty="0" smtClean="0"/>
              <a:t>ASP by looking at:</a:t>
            </a:r>
          </a:p>
          <a:p>
            <a:r>
              <a:rPr lang="en-US" dirty="0" smtClean="0"/>
              <a:t>the </a:t>
            </a:r>
            <a:r>
              <a:rPr lang="en-US" dirty="0"/>
              <a:t>length of stay and the effect of </a:t>
            </a:r>
            <a:r>
              <a:rPr lang="en-US" dirty="0" err="1" smtClean="0"/>
              <a:t>mRDTs</a:t>
            </a:r>
            <a:r>
              <a:rPr lang="en-US" dirty="0"/>
              <a:t> </a:t>
            </a:r>
            <a:r>
              <a:rPr lang="en-US" dirty="0" smtClean="0"/>
              <a:t>+/- ASP </a:t>
            </a:r>
            <a:r>
              <a:rPr lang="en-US" dirty="0"/>
              <a:t>on </a:t>
            </a:r>
            <a:r>
              <a:rPr lang="en-US" dirty="0" smtClean="0"/>
              <a:t>mortality</a:t>
            </a:r>
          </a:p>
          <a:p>
            <a:r>
              <a:rPr lang="en-US" dirty="0" smtClean="0"/>
              <a:t>And the cost effectiveness of the different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471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 smtClean="0"/>
              <a:t>Population</a:t>
            </a:r>
            <a:r>
              <a:rPr lang="en-US" sz="2400" dirty="0" smtClean="0"/>
              <a:t>: Patients from meta analysis- with survival of patients with blood stream infections who underwent species identification with </a:t>
            </a:r>
            <a:r>
              <a:rPr lang="en-US" sz="2400" dirty="0" err="1" smtClean="0"/>
              <a:t>mRDT</a:t>
            </a:r>
            <a:r>
              <a:rPr lang="en-US" sz="2400" dirty="0" smtClean="0"/>
              <a:t> or CLM, with or without ASP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 smtClean="0"/>
              <a:t>Investigation: </a:t>
            </a:r>
            <a:r>
              <a:rPr lang="en-US" sz="2400" dirty="0" smtClean="0"/>
              <a:t>Different methods of identification of blood stream infection </a:t>
            </a:r>
            <a:r>
              <a:rPr lang="en-US" sz="2400" dirty="0" err="1" smtClean="0"/>
              <a:t>mRDT</a:t>
            </a:r>
            <a:endParaRPr lang="en-US" sz="2400" dirty="0" smtClean="0"/>
          </a:p>
          <a:p>
            <a:pPr marL="0" indent="0">
              <a:lnSpc>
                <a:spcPct val="12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 smtClean="0"/>
              <a:t>Gold Standard investigation: </a:t>
            </a:r>
            <a:r>
              <a:rPr lang="en-US" sz="2400" dirty="0" smtClean="0"/>
              <a:t>Conventional laboratory methods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 smtClean="0"/>
              <a:t>Outcome: </a:t>
            </a:r>
            <a:r>
              <a:rPr lang="en-US" sz="2400" dirty="0" smtClean="0"/>
              <a:t>to look at the base-case analysis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1544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outcome for the base-case analysis was </a:t>
            </a:r>
            <a:r>
              <a:rPr lang="en-US" dirty="0" smtClean="0"/>
              <a:t>the ICER</a:t>
            </a:r>
            <a:r>
              <a:rPr lang="en-US" dirty="0"/>
              <a:t>, defined as the excess cost of a strategy over the cost of the baseline strategy</a:t>
            </a:r>
          </a:p>
        </p:txBody>
      </p:sp>
    </p:spTree>
    <p:extLst>
      <p:ext uri="{BB962C8B-B14F-4D97-AF65-F5344CB8AC3E}">
        <p14:creationId xmlns:p14="http://schemas.microsoft.com/office/powerpoint/2010/main" val="1545958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reenshot 2019-01-28 at 3.25.14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4" r="1030"/>
          <a:stretch/>
        </p:blipFill>
        <p:spPr>
          <a:xfrm>
            <a:off x="1979311" y="0"/>
            <a:ext cx="5848370" cy="6858000"/>
          </a:xfrm>
        </p:spPr>
      </p:pic>
    </p:spTree>
    <p:extLst>
      <p:ext uri="{BB962C8B-B14F-4D97-AF65-F5344CB8AC3E}">
        <p14:creationId xmlns:p14="http://schemas.microsoft.com/office/powerpoint/2010/main" val="3351972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 recommendations 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Did </a:t>
            </a:r>
            <a:r>
              <a:rPr lang="en-US" dirty="0"/>
              <a:t>the recommendations consider all relevant patient groups, management options, and possible outcomes? 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Yes, here they have looked extensively at the different methods of </a:t>
            </a:r>
            <a:r>
              <a:rPr lang="en-US" dirty="0" err="1" smtClean="0"/>
              <a:t>mRDT</a:t>
            </a:r>
            <a:r>
              <a:rPr lang="en-US" dirty="0" smtClean="0"/>
              <a:t> and CLM, and have looked at appropriate outcomes with hospital stay and cost. Effectiveness of strategy was assed by 30 day mortality.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08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Are </a:t>
            </a:r>
            <a:r>
              <a:rPr lang="en-US" dirty="0"/>
              <a:t>there systematic reviews of evidence that estimate the relative impact of management options on relevant outcomes? 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creenshot 2019-01-28 at 3.23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2954"/>
            <a:ext cx="9144000" cy="3155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0402" y="5443512"/>
            <a:ext cx="8527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SR, had concluded that </a:t>
            </a:r>
            <a:r>
              <a:rPr lang="en-US" dirty="0" err="1" smtClean="0"/>
              <a:t>mRDT</a:t>
            </a:r>
            <a:r>
              <a:rPr lang="en-US" dirty="0" smtClean="0"/>
              <a:t> with ASP, had the best clinical outcomes in terms of LOS, and showed a decreased mortality risk.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48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938"/>
            <a:ext cx="8229600" cy="58952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Is </a:t>
            </a:r>
            <a:r>
              <a:rPr lang="en-US" dirty="0"/>
              <a:t>there an appropriate specification of values and preferences associated with each of the outcomes? 	</a:t>
            </a: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The decision analysis model was clear and had 5 principal strategies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The base-case </a:t>
            </a:r>
            <a:r>
              <a:rPr lang="en-US" sz="2400" dirty="0" smtClean="0"/>
              <a:t>cost values </a:t>
            </a:r>
            <a:r>
              <a:rPr lang="en-US" sz="2400" dirty="0"/>
              <a:t>used were </a:t>
            </a:r>
            <a:r>
              <a:rPr lang="en-US" sz="2400" dirty="0" smtClean="0"/>
              <a:t>cost adjusted based on costs that were used in John Hopkins hospital. </a:t>
            </a:r>
            <a:r>
              <a:rPr lang="en-US" sz="2400" dirty="0"/>
              <a:t>For the cost of ASPs, </a:t>
            </a:r>
            <a:r>
              <a:rPr lang="en-US" sz="2400" dirty="0" smtClean="0"/>
              <a:t>we used </a:t>
            </a:r>
            <a:r>
              <a:rPr lang="en-US" sz="2400" dirty="0"/>
              <a:t>the cost estimate provided by </a:t>
            </a:r>
            <a:r>
              <a:rPr lang="en-US" sz="2400" dirty="0" err="1"/>
              <a:t>Scheetz</a:t>
            </a:r>
            <a:r>
              <a:rPr lang="en-US" sz="2400" dirty="0"/>
              <a:t> et al.</a:t>
            </a:r>
            <a:r>
              <a:rPr lang="en-US" sz="2400" dirty="0" smtClean="0"/>
              <a:t>, namely</a:t>
            </a:r>
            <a:r>
              <a:rPr lang="en-US" sz="2400" dirty="0"/>
              <a:t>, $125 ($179.29 adjusted) </a:t>
            </a:r>
            <a:r>
              <a:rPr lang="en-US" sz="2400" dirty="0" smtClean="0"/>
              <a:t>per </a:t>
            </a:r>
            <a:r>
              <a:rPr lang="fr-FR" sz="2400" dirty="0" smtClean="0"/>
              <a:t>patient</a:t>
            </a:r>
          </a:p>
          <a:p>
            <a:pPr>
              <a:lnSpc>
                <a:spcPct val="120000"/>
              </a:lnSpc>
            </a:pPr>
            <a:endParaRPr lang="fr-FR" sz="2400" dirty="0" smtClean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8542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shot 2019-01-28 at 3.58.4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6" r="3598"/>
          <a:stretch/>
        </p:blipFill>
        <p:spPr>
          <a:xfrm>
            <a:off x="1880345" y="274638"/>
            <a:ext cx="4684367" cy="6558028"/>
          </a:xfrm>
        </p:spPr>
      </p:pic>
    </p:spTree>
    <p:extLst>
      <p:ext uri="{BB962C8B-B14F-4D97-AF65-F5344CB8AC3E}">
        <p14:creationId xmlns:p14="http://schemas.microsoft.com/office/powerpoint/2010/main" val="2622642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</a:t>
            </a:r>
            <a:r>
              <a:rPr lang="en-US" dirty="0"/>
              <a:t>the authors indicate the strength of their recommendations? 	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 mention of the strength of recommendation has been mentioned.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694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What are the results?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pic>
        <p:nvPicPr>
          <p:cNvPr id="8" name="Content Placeholder 7" descr="Screenshot 2019-01-28 at 4.01.5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97" b="-6697"/>
          <a:stretch>
            <a:fillRect/>
          </a:stretch>
        </p:blipFill>
        <p:spPr/>
      </p:pic>
      <p:cxnSp>
        <p:nvCxnSpPr>
          <p:cNvPr id="10" name="Straight Connector 9"/>
          <p:cNvCxnSpPr/>
          <p:nvPr/>
        </p:nvCxnSpPr>
        <p:spPr>
          <a:xfrm>
            <a:off x="828842" y="4799263"/>
            <a:ext cx="4866105" cy="133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28841" y="3235158"/>
            <a:ext cx="4866105" cy="121652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92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 descr="Screenshot 2019-01-28 at 4.02.08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r="569"/>
          <a:stretch/>
        </p:blipFill>
        <p:spPr>
          <a:xfrm>
            <a:off x="593793" y="429020"/>
            <a:ext cx="8093007" cy="5376979"/>
          </a:xfrm>
        </p:spPr>
      </p:pic>
      <p:cxnSp>
        <p:nvCxnSpPr>
          <p:cNvPr id="14" name="Straight Connector 13"/>
          <p:cNvCxnSpPr/>
          <p:nvPr/>
        </p:nvCxnSpPr>
        <p:spPr>
          <a:xfrm>
            <a:off x="775372" y="2687055"/>
            <a:ext cx="50666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75372" y="1069474"/>
            <a:ext cx="5253786" cy="85557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94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shot 2019-01-28 at 4.09.03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r="867"/>
          <a:stretch/>
        </p:blipFill>
        <p:spPr>
          <a:xfrm>
            <a:off x="457200" y="129674"/>
            <a:ext cx="8377722" cy="6233694"/>
          </a:xfrm>
        </p:spPr>
      </p:pic>
    </p:spTree>
    <p:extLst>
      <p:ext uri="{BB962C8B-B14F-4D97-AF65-F5344CB8AC3E}">
        <p14:creationId xmlns:p14="http://schemas.microsoft.com/office/powerpoint/2010/main" val="4027201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8 at 4.10.51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" b="1608"/>
          <a:stretch/>
        </p:blipFill>
        <p:spPr>
          <a:xfrm>
            <a:off x="96253" y="1390284"/>
            <a:ext cx="8987590" cy="3328737"/>
          </a:xfrm>
        </p:spPr>
      </p:pic>
      <p:cxnSp>
        <p:nvCxnSpPr>
          <p:cNvPr id="6" name="Straight Connector 5"/>
          <p:cNvCxnSpPr/>
          <p:nvPr/>
        </p:nvCxnSpPr>
        <p:spPr>
          <a:xfrm>
            <a:off x="96253" y="3408947"/>
            <a:ext cx="6534484" cy="267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06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Will the recommendations help you in caring for your patients?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</a:t>
            </a:r>
            <a:r>
              <a:rPr lang="en-US" dirty="0"/>
              <a:t>the recommendations make sense in your practice setting 	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Yes, here the use of MALDI-TOF with ASP, has shown improved outcomes in terms of mortality and costs(most cost effective model).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Initial investment may be a problem for most institutes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874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325</Words>
  <Application>Microsoft Macintosh PowerPoint</Application>
  <PresentationFormat>On-screen Show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Critical Appraisal of Clinical Decision Analysis</vt:lpstr>
      <vt:lpstr>PowerPoint Presentation</vt:lpstr>
      <vt:lpstr>Background</vt:lpstr>
      <vt:lpstr>Aim</vt:lpstr>
      <vt:lpstr>Study Design</vt:lpstr>
      <vt:lpstr>Primary Outcome</vt:lpstr>
      <vt:lpstr>PowerPoint Presentation</vt:lpstr>
      <vt:lpstr>Are the recommendations valid?</vt:lpstr>
      <vt:lpstr>PowerPoint Presentation</vt:lpstr>
      <vt:lpstr>PowerPoint Presentation</vt:lpstr>
      <vt:lpstr>PowerPoint Presentation</vt:lpstr>
      <vt:lpstr>PowerPoint Presentation</vt:lpstr>
      <vt:lpstr>  What are the results?   </vt:lpstr>
      <vt:lpstr>PowerPoint Presentation</vt:lpstr>
      <vt:lpstr>PowerPoint Presentation</vt:lpstr>
      <vt:lpstr>PowerPoint Presentation</vt:lpstr>
      <vt:lpstr>  Will the recommendations help you in caring for your patients?   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Clinical Decision Analysis</dc:title>
  <dc:creator>Anil Mathew  Philip</dc:creator>
  <cp:lastModifiedBy>Anil Mathew  Philip</cp:lastModifiedBy>
  <cp:revision>16</cp:revision>
  <dcterms:created xsi:type="dcterms:W3CDTF">2019-01-28T04:30:07Z</dcterms:created>
  <dcterms:modified xsi:type="dcterms:W3CDTF">2019-01-28T10:54:49Z</dcterms:modified>
</cp:coreProperties>
</file>