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65" r:id="rId4"/>
    <p:sldId id="266" r:id="rId5"/>
    <p:sldId id="267" r:id="rId6"/>
    <p:sldId id="258" r:id="rId7"/>
    <p:sldId id="268" r:id="rId8"/>
    <p:sldId id="278" r:id="rId9"/>
    <p:sldId id="269" r:id="rId10"/>
    <p:sldId id="260" r:id="rId11"/>
    <p:sldId id="261" r:id="rId12"/>
    <p:sldId id="262" r:id="rId13"/>
    <p:sldId id="263" r:id="rId14"/>
    <p:sldId id="264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4" autoAdjust="0"/>
  </p:normalViewPr>
  <p:slideViewPr>
    <p:cSldViewPr snapToGrid="0">
      <p:cViewPr>
        <p:scale>
          <a:sx n="80" d="100"/>
          <a:sy n="80" d="100"/>
        </p:scale>
        <p:origin x="336" y="-5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299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D71D7-55AC-46BD-81B3-09AB2F9EFBD8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0BD58-3BFF-4EAF-BB8B-AC67FE801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9424F-BB59-4F4E-9822-4CA3E770FFD2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22CDD-9D6C-4F63-9EC2-648226624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Physicians at the sites determine the final diagnoses and diagnostic codes, which are selected from a standardized list of 522 diagnostic entities, some of which are etiologic (such as Streptococcus pneumoniae) and others of which are syndromic (such as cough).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6A16D-F911-43B3-A5AF-16A01B541B6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804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606040"/>
            <a:ext cx="10058400" cy="27432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800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5360437"/>
            <a:ext cx="10058400" cy="36576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baseline="0">
                <a:solidFill>
                  <a:schemeClr val="accent1">
                    <a:lumMod val="75000"/>
                  </a:schemeClr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D63E2-E931-4653-BB33-A910E07D11B2}" type="datetime1">
              <a:rPr lang="en-US" smtClean="0"/>
              <a:pPr/>
              <a:t>1/21/2019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65829"/>
            <a:ext cx="5943600" cy="41148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1" y="5682343"/>
            <a:ext cx="5943600" cy="41054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200" b="1" cap="all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1948" y="283"/>
            <a:ext cx="4427508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4724400" cy="41179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4724400" cy="41179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A1F43-559A-4B47-A959-EFB6142CA3A9}" type="datetime1">
              <a:rPr lang="en-US" smtClean="0"/>
              <a:pPr/>
              <a:t>1/21/2019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727448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470151"/>
            <a:ext cx="4727448" cy="34734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628" y="1828800"/>
            <a:ext cx="4727448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9152" y="2470151"/>
            <a:ext cx="4727448" cy="34734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61AED-24AE-4AC7-940D-F7106D2788A3}" type="datetime1">
              <a:rPr lang="en-US" smtClean="0"/>
              <a:pPr/>
              <a:t>1/21/2019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25771-5E10-4A19-AB0E-909293152332}" type="datetime1">
              <a:rPr lang="en-US" smtClean="0"/>
              <a:pPr/>
              <a:t>1/21/2019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06FD5-B03F-45D5-A178-114C548C0032}" type="datetime1">
              <a:rPr lang="en-US" smtClean="0"/>
              <a:pPr/>
              <a:t>1/21/2019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6439" y="283"/>
            <a:ext cx="4435717" cy="68562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</p:spPr>
        <p:txBody>
          <a:bodyPr anchor="b"/>
          <a:lstStyle>
            <a:lvl1pPr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302" y="685800"/>
            <a:ext cx="612648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7711702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012C0-B102-441D-AA86-2C80DFA84E68}" type="datetime1">
              <a:rPr lang="en-US" smtClean="0"/>
              <a:pPr/>
              <a:t>1/21/2019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6439" y="283"/>
            <a:ext cx="4435717" cy="68562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</p:spPr>
        <p:txBody>
          <a:bodyPr anchor="b"/>
          <a:lstStyle>
            <a:lvl1pPr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1325880"/>
            <a:ext cx="6858000" cy="4206240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E0B12-F9DE-47EF-A076-CF602073F1B2}" type="datetime1">
              <a:rPr lang="en-US" smtClean="0"/>
              <a:pPr/>
              <a:t>1/21/2019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711702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72EE9-AF66-483C-961F-59B9F002993E}" type="datetime1">
              <a:rPr lang="en-US" smtClean="0"/>
              <a:pPr/>
              <a:t>1/21/2019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25000" y="382230"/>
            <a:ext cx="1371600" cy="55613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382230"/>
            <a:ext cx="7863840" cy="556137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EAFD5-7FA3-40FB-875B-457FB46B25A4}" type="datetime1">
              <a:rPr lang="en-US" smtClean="0"/>
              <a:pPr/>
              <a:t>1/21/2019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0" y="6419462"/>
            <a:ext cx="5181600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56170" y="6419462"/>
            <a:ext cx="1351383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C8B93266-8FB4-430B-8AE3-3A53F50E1A0B}" type="datetime1">
              <a:rPr lang="en-US" smtClean="0"/>
              <a:pPr/>
              <a:t>1/21/2019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98358" y="6419462"/>
            <a:ext cx="698241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Critical appraisal  of study on differential diagnosis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Jasper </a:t>
            </a:r>
            <a:r>
              <a:rPr lang="en-IN" dirty="0" err="1" smtClean="0"/>
              <a:t>rathinam</a:t>
            </a:r>
            <a:r>
              <a:rPr lang="en-IN" dirty="0" smtClean="0"/>
              <a:t> j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450" y="321971"/>
            <a:ext cx="7262159" cy="231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73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Dizziness is a common complaint and frequent </a:t>
            </a:r>
            <a:r>
              <a:rPr lang="en-IN" dirty="0" smtClean="0"/>
              <a:t>reason for </a:t>
            </a:r>
            <a:r>
              <a:rPr lang="en-IN" dirty="0"/>
              <a:t>consultation in primary care virtually affecting </a:t>
            </a:r>
            <a:r>
              <a:rPr lang="en-IN" dirty="0" smtClean="0"/>
              <a:t>every person </a:t>
            </a:r>
            <a:r>
              <a:rPr lang="en-IN" dirty="0"/>
              <a:t>once in his or her lifetime</a:t>
            </a:r>
            <a:r>
              <a:rPr lang="en-IN" dirty="0"/>
              <a:t> </a:t>
            </a:r>
            <a:endParaRPr lang="en-IN" dirty="0" smtClean="0"/>
          </a:p>
          <a:p>
            <a:r>
              <a:rPr lang="en-IN" dirty="0" smtClean="0"/>
              <a:t>Dizziness is a </a:t>
            </a:r>
            <a:r>
              <a:rPr lang="en-IN" dirty="0"/>
              <a:t>more subjective and vague symptom referring to a</a:t>
            </a:r>
            <a:br>
              <a:rPr lang="en-IN" dirty="0"/>
            </a:br>
            <a:r>
              <a:rPr lang="en-IN" dirty="0"/>
              <a:t>sense of spatial disorientation, motion of the environment, or light </a:t>
            </a:r>
            <a:r>
              <a:rPr lang="en-IN" dirty="0" smtClean="0"/>
              <a:t>headedness</a:t>
            </a:r>
          </a:p>
          <a:p>
            <a:r>
              <a:rPr lang="en-IN" dirty="0"/>
              <a:t>V</a:t>
            </a:r>
            <a:r>
              <a:rPr lang="en-IN" dirty="0" smtClean="0"/>
              <a:t>ertigo </a:t>
            </a:r>
            <a:r>
              <a:rPr lang="en-IN" dirty="0"/>
              <a:t>(as a subcategory </a:t>
            </a:r>
            <a:r>
              <a:rPr lang="en-IN" dirty="0" smtClean="0"/>
              <a:t>of dizziness</a:t>
            </a:r>
            <a:r>
              <a:rPr lang="en-IN" dirty="0"/>
              <a:t>) is described as an illusion of movement, </a:t>
            </a:r>
            <a:r>
              <a:rPr lang="en-IN" dirty="0" smtClean="0"/>
              <a:t>either of </a:t>
            </a:r>
            <a:r>
              <a:rPr lang="en-IN" dirty="0"/>
              <a:t>the external world revolving around the individual </a:t>
            </a:r>
            <a:r>
              <a:rPr lang="en-IN" dirty="0" smtClean="0"/>
              <a:t>or of </a:t>
            </a:r>
            <a:r>
              <a:rPr lang="en-IN" dirty="0"/>
              <a:t>the individual revolving in space. </a:t>
            </a:r>
            <a:endParaRPr lang="en-IN" dirty="0" smtClean="0"/>
          </a:p>
          <a:p>
            <a:r>
              <a:rPr lang="en-IN" dirty="0" smtClean="0"/>
              <a:t>Both </a:t>
            </a:r>
            <a:r>
              <a:rPr lang="en-IN" dirty="0"/>
              <a:t>symptoms </a:t>
            </a:r>
            <a:r>
              <a:rPr lang="en-IN" dirty="0" smtClean="0"/>
              <a:t>can be </a:t>
            </a:r>
            <a:r>
              <a:rPr lang="en-IN" dirty="0"/>
              <a:t>caused by a broad spectrum of diseases ranging from</a:t>
            </a:r>
            <a:br>
              <a:rPr lang="en-IN" dirty="0"/>
            </a:br>
            <a:r>
              <a:rPr lang="en-IN" dirty="0"/>
              <a:t>benign and self-limiting (e.g. neuritis </a:t>
            </a:r>
            <a:r>
              <a:rPr lang="en-IN" dirty="0" err="1"/>
              <a:t>vestibularis</a:t>
            </a:r>
            <a:r>
              <a:rPr lang="en-IN" dirty="0"/>
              <a:t>) to severe and potentially life-threatening causes (e.g. </a:t>
            </a:r>
            <a:r>
              <a:rPr lang="en-IN" dirty="0" smtClean="0"/>
              <a:t>cardiac arrhythmias </a:t>
            </a:r>
            <a:r>
              <a:rPr lang="en-IN" dirty="0"/>
              <a:t>or acute cerebral-vascular events</a:t>
            </a:r>
            <a:r>
              <a:rPr lang="en-IN" dirty="0" smtClean="0"/>
              <a:t>)</a:t>
            </a:r>
          </a:p>
          <a:p>
            <a:r>
              <a:rPr lang="en-IN" dirty="0"/>
              <a:t>most patients with dizziness the general practitioner (GP) is the first contact person within the </a:t>
            </a:r>
            <a:r>
              <a:rPr lang="en-IN" dirty="0" smtClean="0"/>
              <a:t>official healthcare </a:t>
            </a:r>
            <a:r>
              <a:rPr lang="en-IN" dirty="0"/>
              <a:t>system.</a:t>
            </a:r>
            <a:r>
              <a:rPr lang="en-IN" dirty="0"/>
              <a:t> </a:t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07568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PICOT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 :  Patients presenting to primary clinic with the complaints of Giddiness and Vertigo</a:t>
            </a:r>
          </a:p>
          <a:p>
            <a:r>
              <a:rPr lang="en-IN" dirty="0" smtClean="0"/>
              <a:t>E : Evaluation for cause of the same</a:t>
            </a:r>
          </a:p>
          <a:p>
            <a:r>
              <a:rPr lang="en-IN" dirty="0" smtClean="0"/>
              <a:t>O : Final Diagnosis and Outcome for the patients</a:t>
            </a:r>
          </a:p>
          <a:p>
            <a:r>
              <a:rPr lang="en-IN" dirty="0" smtClean="0"/>
              <a:t>T: Cross sectional , Some studies – 3 month follow up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0395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Study design – systematic review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computer-based search of </a:t>
            </a:r>
            <a:r>
              <a:rPr lang="en-IN" dirty="0" smtClean="0"/>
              <a:t>the PUBMED </a:t>
            </a:r>
            <a:r>
              <a:rPr lang="en-IN" dirty="0"/>
              <a:t>and EMBASE databases</a:t>
            </a:r>
            <a:r>
              <a:rPr lang="en-IN" dirty="0"/>
              <a:t> </a:t>
            </a:r>
            <a:endParaRPr lang="en-IN" dirty="0" smtClean="0"/>
          </a:p>
          <a:p>
            <a:r>
              <a:rPr lang="en-IN" dirty="0" smtClean="0"/>
              <a:t>Studies </a:t>
            </a:r>
            <a:r>
              <a:rPr lang="en-IN" dirty="0"/>
              <a:t>published in English, </a:t>
            </a:r>
            <a:r>
              <a:rPr lang="en-IN" dirty="0" smtClean="0"/>
              <a:t>German, Dutch</a:t>
            </a:r>
            <a:r>
              <a:rPr lang="en-IN" dirty="0"/>
              <a:t>, Italian, Russian, Swedish, French and </a:t>
            </a:r>
            <a:r>
              <a:rPr lang="en-IN" dirty="0" smtClean="0"/>
              <a:t>Spanish were </a:t>
            </a:r>
            <a:r>
              <a:rPr lang="en-IN" dirty="0"/>
              <a:t>included.</a:t>
            </a:r>
            <a:r>
              <a:rPr lang="en-IN" dirty="0"/>
              <a:t> </a:t>
            </a:r>
            <a:endParaRPr lang="en-IN" dirty="0" smtClean="0"/>
          </a:p>
          <a:p>
            <a:r>
              <a:rPr lang="en-IN" dirty="0" smtClean="0"/>
              <a:t>Studies selection process : 2 sets of authors , reviewed and choose. Third author in case of disagreement.</a:t>
            </a:r>
          </a:p>
          <a:p>
            <a:r>
              <a:rPr lang="en-IN" dirty="0" smtClean="0"/>
              <a:t>3 types of Data were extracted : Bibliographic </a:t>
            </a:r>
            <a:r>
              <a:rPr lang="en-IN" dirty="0"/>
              <a:t>data</a:t>
            </a:r>
            <a:r>
              <a:rPr lang="en-IN" dirty="0"/>
              <a:t> </a:t>
            </a:r>
            <a:r>
              <a:rPr lang="en-IN" dirty="0" smtClean="0"/>
              <a:t>, </a:t>
            </a:r>
            <a:r>
              <a:rPr lang="en-IN" dirty="0"/>
              <a:t>diagnostic categories and their absolute and </a:t>
            </a:r>
            <a:r>
              <a:rPr lang="en-IN" dirty="0" smtClean="0"/>
              <a:t>relative frequencies , All forms of reported outcomes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> 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2744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863" y="97099"/>
            <a:ext cx="8139447" cy="611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21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275800-B98B-49CC-A125-B9B97CA0E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Did the study patients represent the full spectrum of those with this clinical problem?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A1DACD2-249D-4222-8947-A2635E5B2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 smtClean="0"/>
              <a:t>Did the investigators define the clinical problem clearly ?</a:t>
            </a:r>
          </a:p>
          <a:p>
            <a:pPr marL="45720" indent="0">
              <a:buNone/>
            </a:pPr>
            <a:r>
              <a:rPr lang="en-US" dirty="0" smtClean="0"/>
              <a:t>As it was a systematic review ,  broad definition included.</a:t>
            </a:r>
            <a:endParaRPr lang="en-US" dirty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Were the study patients collected from all relevant clinical settings?</a:t>
            </a: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Data </a:t>
            </a:r>
            <a:r>
              <a:rPr lang="en-US" dirty="0"/>
              <a:t>collected by </a:t>
            </a:r>
            <a:r>
              <a:rPr lang="en-US" dirty="0" smtClean="0"/>
              <a:t>only primary </a:t>
            </a:r>
            <a:r>
              <a:rPr lang="en-US" dirty="0"/>
              <a:t>clinics may not be representative of </a:t>
            </a:r>
            <a:r>
              <a:rPr lang="en-US" dirty="0" smtClean="0"/>
              <a:t>all patients</a:t>
            </a:r>
          </a:p>
          <a:p>
            <a:pPr marL="45720" indent="0">
              <a:buNone/>
            </a:pPr>
            <a:r>
              <a:rPr lang="en-US" dirty="0" smtClean="0"/>
              <a:t>Critical patients may present to tertiary </a:t>
            </a:r>
            <a:r>
              <a:rPr lang="en-US" dirty="0" err="1" smtClean="0"/>
              <a:t>centre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18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Were study patients recruited consecutively from the clinical settings ?</a:t>
            </a:r>
          </a:p>
          <a:p>
            <a:pPr marL="45720" indent="0">
              <a:buNone/>
            </a:pPr>
            <a:r>
              <a:rPr lang="en-IN" dirty="0" smtClean="0"/>
              <a:t>Probably , not mentioned</a:t>
            </a:r>
            <a:endParaRPr lang="en-IN" dirty="0"/>
          </a:p>
          <a:p>
            <a:endParaRPr lang="en-IN" dirty="0" smtClean="0"/>
          </a:p>
          <a:p>
            <a:r>
              <a:rPr lang="en-IN" dirty="0" smtClean="0"/>
              <a:t>Did the study patients exhibit, the full clinical spectrum of this presenting complaints?</a:t>
            </a:r>
          </a:p>
          <a:p>
            <a:pPr marL="45720" indent="0">
              <a:buNone/>
            </a:pPr>
            <a:r>
              <a:rPr lang="en-IN" dirty="0" smtClean="0"/>
              <a:t>Details – not available</a:t>
            </a:r>
          </a:p>
        </p:txBody>
      </p:sp>
    </p:spTree>
    <p:extLst>
      <p:ext uri="{BB962C8B-B14F-4D97-AF65-F5344CB8AC3E}">
        <p14:creationId xmlns:p14="http://schemas.microsoft.com/office/powerpoint/2010/main" val="2026660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Data accrue mainly from Europe (21 studies) </a:t>
            </a:r>
            <a:r>
              <a:rPr lang="en-IN" dirty="0" smtClean="0"/>
              <a:t>and USA </a:t>
            </a:r>
            <a:r>
              <a:rPr lang="en-IN" dirty="0"/>
              <a:t>(five studies</a:t>
            </a:r>
            <a:r>
              <a:rPr lang="en-IN" dirty="0" smtClean="0"/>
              <a:t>) and 5 studies from Australia and Asia</a:t>
            </a:r>
          </a:p>
          <a:p>
            <a:r>
              <a:rPr lang="en-IN" dirty="0" smtClean="0"/>
              <a:t>Time </a:t>
            </a:r>
            <a:r>
              <a:rPr lang="en-IN" dirty="0"/>
              <a:t>of publications varied between 1972 and 2014</a:t>
            </a:r>
            <a:r>
              <a:rPr lang="en-IN" dirty="0" smtClean="0"/>
              <a:t>.</a:t>
            </a:r>
          </a:p>
          <a:p>
            <a:r>
              <a:rPr lang="en-IN" dirty="0" smtClean="0"/>
              <a:t> </a:t>
            </a:r>
            <a:r>
              <a:rPr lang="en-IN" dirty="0"/>
              <a:t>Twenty three studies </a:t>
            </a:r>
            <a:r>
              <a:rPr lang="en-IN" dirty="0" smtClean="0"/>
              <a:t>took place </a:t>
            </a:r>
            <a:r>
              <a:rPr lang="en-IN" dirty="0"/>
              <a:t>in general practice, five in primary health care</a:t>
            </a:r>
            <a:br>
              <a:rPr lang="en-IN" dirty="0"/>
            </a:br>
            <a:r>
              <a:rPr lang="en-IN" dirty="0"/>
              <a:t>centres and the remaining three in hospital </a:t>
            </a:r>
            <a:r>
              <a:rPr lang="en-IN" dirty="0" smtClean="0"/>
              <a:t>based primary </a:t>
            </a:r>
            <a:r>
              <a:rPr lang="en-IN" dirty="0"/>
              <a:t>care centres</a:t>
            </a:r>
            <a:r>
              <a:rPr lang="en-IN" dirty="0"/>
              <a:t> 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82820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608" y="494539"/>
            <a:ext cx="4076020" cy="51152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719"/>
            <a:ext cx="3715657" cy="5428928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096000" y="1117600"/>
            <a:ext cx="3715656" cy="711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4606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759490-C884-45BF-8B37-D5ACB08B6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Was the diagnostic evaluation definitive?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FEABC86-EEF7-4573-B0FB-E78666142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Was the diagnostic evaluation sufficiently comprehensive?</a:t>
            </a:r>
          </a:p>
          <a:p>
            <a:endParaRPr lang="en-US" dirty="0"/>
          </a:p>
          <a:p>
            <a:r>
              <a:rPr lang="en-US" dirty="0"/>
              <a:t>No data </a:t>
            </a:r>
            <a:r>
              <a:rPr lang="en-US" dirty="0" smtClean="0"/>
              <a:t>available in most studies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62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076DCC-DBC7-4AC0-B9CE-056CA2FC5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C58E2F-993B-45E3-9D62-F27A5EDA4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Was the diagnostic evaluation consistently applied to all patients?</a:t>
            </a:r>
          </a:p>
          <a:p>
            <a:endParaRPr lang="en-US" dirty="0"/>
          </a:p>
          <a:p>
            <a:r>
              <a:rPr lang="en-US" dirty="0"/>
              <a:t>Not mentioned </a:t>
            </a:r>
            <a:r>
              <a:rPr lang="en-US" dirty="0" smtClean="0"/>
              <a:t>, but probably different as studies were done in various countries over varied time zones( ranging 40  years)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85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759B48-E075-4275-A5D8-C95670F15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D9B5E6-2E59-4002-B86E-488266070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Were the diagnostic labels assigned reproducibly? </a:t>
            </a:r>
          </a:p>
          <a:p>
            <a:endParaRPr lang="en-US" dirty="0"/>
          </a:p>
          <a:p>
            <a:r>
              <a:rPr lang="en-US" dirty="0"/>
              <a:t>Yes </a:t>
            </a:r>
          </a:p>
          <a:p>
            <a:endParaRPr lang="en-US" dirty="0"/>
          </a:p>
          <a:p>
            <a:r>
              <a:rPr lang="en-US" dirty="0" smtClean="0"/>
              <a:t>Final Diagnostic labels were created and data from studies </a:t>
            </a:r>
            <a:r>
              <a:rPr lang="en-US" dirty="0" smtClean="0"/>
              <a:t>were allotted to such labels.</a:t>
            </a:r>
          </a:p>
          <a:p>
            <a:r>
              <a:rPr lang="en-US" dirty="0" smtClean="0"/>
              <a:t>No diagnosis identified was mentioned in 80% of studies</a:t>
            </a:r>
          </a:p>
          <a:p>
            <a:r>
              <a:rPr lang="en-US" dirty="0" smtClean="0"/>
              <a:t>No definite criteria were applied to choose diagnosis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20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9D519A-BFEF-41D4-ACAC-26F6D6219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5D77FF6-5C63-4F1F-B794-E5847DECB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Were there few patients left undiagnosed?</a:t>
            </a:r>
          </a:p>
          <a:p>
            <a:endParaRPr lang="en-US" dirty="0"/>
          </a:p>
          <a:p>
            <a:pPr marL="45720" indent="0">
              <a:buNone/>
            </a:pPr>
            <a:r>
              <a:rPr lang="en-US" dirty="0" smtClean="0"/>
              <a:t>Many patients were left undiagnosed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10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C6E0CA-34B5-44A8-8D86-1D8308A9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6A7DE0-02B3-4E12-AAA7-472508E95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undiagnosed patients, was follow-up sufficiently long and complete?</a:t>
            </a:r>
          </a:p>
          <a:p>
            <a:endParaRPr lang="en-US" dirty="0"/>
          </a:p>
          <a:p>
            <a:pPr marL="45720" indent="0">
              <a:buNone/>
            </a:pPr>
            <a:r>
              <a:rPr lang="en-US" dirty="0" smtClean="0"/>
              <a:t>Most studies were </a:t>
            </a:r>
            <a:r>
              <a:rPr lang="en-US" dirty="0" smtClean="0"/>
              <a:t>cross sectional .</a:t>
            </a:r>
          </a:p>
          <a:p>
            <a:pPr marL="45720" indent="0">
              <a:buNone/>
            </a:pPr>
            <a:r>
              <a:rPr lang="en-US" dirty="0" smtClean="0"/>
              <a:t>Detailed evaluation for etiology not done in man studies as they looked at data from primary care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03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9601200" cy="1143000"/>
          </a:xfrm>
        </p:spPr>
        <p:txBody>
          <a:bodyPr/>
          <a:lstStyle/>
          <a:p>
            <a:r>
              <a:rPr lang="en-IN" dirty="0" smtClean="0"/>
              <a:t>What were the results?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451428"/>
            <a:ext cx="9601200" cy="4114800"/>
          </a:xfrm>
        </p:spPr>
        <p:txBody>
          <a:bodyPr/>
          <a:lstStyle/>
          <a:p>
            <a:r>
              <a:rPr lang="en-IN" dirty="0"/>
              <a:t>What were the diagnoses and </a:t>
            </a:r>
            <a:r>
              <a:rPr lang="en-IN" dirty="0" smtClean="0"/>
              <a:t>their probabilities?</a:t>
            </a:r>
          </a:p>
          <a:p>
            <a:pPr marL="45720" indent="0">
              <a:buNone/>
            </a:pP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754" y="1930400"/>
            <a:ext cx="9562672" cy="458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82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90" y="682171"/>
            <a:ext cx="11912666" cy="526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285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530" y="149907"/>
            <a:ext cx="6377441" cy="579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644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Prognosis/Outcome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Five </a:t>
            </a:r>
            <a:r>
              <a:rPr lang="en-IN" dirty="0" smtClean="0"/>
              <a:t>studies </a:t>
            </a:r>
            <a:r>
              <a:rPr lang="en-IN" dirty="0"/>
              <a:t>measured </a:t>
            </a:r>
            <a:r>
              <a:rPr lang="en-IN" dirty="0" smtClean="0"/>
              <a:t>subjective patient </a:t>
            </a:r>
            <a:r>
              <a:rPr lang="en-IN" dirty="0"/>
              <a:t>assessment. Patients reported </a:t>
            </a:r>
            <a:r>
              <a:rPr lang="en-IN" dirty="0" smtClean="0"/>
              <a:t>subjective improvement </a:t>
            </a:r>
            <a:r>
              <a:rPr lang="en-IN" dirty="0"/>
              <a:t>in al studies ranging from 37% </a:t>
            </a:r>
            <a:r>
              <a:rPr lang="en-IN" dirty="0" smtClean="0"/>
              <a:t> </a:t>
            </a:r>
            <a:r>
              <a:rPr lang="en-IN" dirty="0"/>
              <a:t>to 77%</a:t>
            </a:r>
            <a:r>
              <a:rPr lang="en-IN" dirty="0"/>
              <a:t> </a:t>
            </a:r>
            <a:endParaRPr lang="en-IN" dirty="0" smtClean="0"/>
          </a:p>
          <a:p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59211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precise are the estimates of disease</a:t>
            </a:r>
            <a:br>
              <a:rPr lang="en-IN" dirty="0"/>
            </a:br>
            <a:r>
              <a:rPr lang="en-IN" dirty="0"/>
              <a:t>probability?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All studies showed significant heterogeneity except for the estimate for Meniere’s Disease</a:t>
            </a:r>
          </a:p>
          <a:p>
            <a:endParaRPr lang="en-IN" dirty="0"/>
          </a:p>
          <a:p>
            <a:r>
              <a:rPr lang="en-IN" dirty="0" smtClean="0"/>
              <a:t>And wide 95 % Confidence Intervals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82113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Are the study patients and clinical</a:t>
            </a:r>
            <a:br>
              <a:rPr lang="en-IN" dirty="0"/>
            </a:br>
            <a:r>
              <a:rPr lang="en-IN" dirty="0"/>
              <a:t>setting similar to mine?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The study group was those presenting to Primary care</a:t>
            </a:r>
          </a:p>
          <a:p>
            <a:r>
              <a:rPr lang="en-IN" dirty="0" smtClean="0"/>
              <a:t>Over 40  years</a:t>
            </a:r>
          </a:p>
          <a:p>
            <a:r>
              <a:rPr lang="en-IN" dirty="0" smtClean="0"/>
              <a:t>Over many countries</a:t>
            </a:r>
          </a:p>
          <a:p>
            <a:endParaRPr lang="en-IN" dirty="0"/>
          </a:p>
          <a:p>
            <a:r>
              <a:rPr lang="en-IN" dirty="0" smtClean="0"/>
              <a:t>May not be directly applicable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00078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381000"/>
            <a:ext cx="10040258" cy="1868714"/>
          </a:xfrm>
        </p:spPr>
        <p:txBody>
          <a:bodyPr>
            <a:normAutofit/>
          </a:bodyPr>
          <a:lstStyle/>
          <a:p>
            <a:r>
              <a:rPr lang="en-IN" dirty="0"/>
              <a:t>Is it unlikely that the disease</a:t>
            </a:r>
            <a:br>
              <a:rPr lang="en-IN" dirty="0"/>
            </a:br>
            <a:r>
              <a:rPr lang="en-IN" dirty="0"/>
              <a:t>possibilities or probabilities have</a:t>
            </a:r>
            <a:br>
              <a:rPr lang="en-IN" dirty="0"/>
            </a:br>
            <a:r>
              <a:rPr lang="en-IN" dirty="0"/>
              <a:t>changed since this evidence was</a:t>
            </a:r>
            <a:br>
              <a:rPr lang="en-IN" dirty="0"/>
            </a:br>
            <a:r>
              <a:rPr lang="en-IN" dirty="0"/>
              <a:t>gathered?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423886"/>
            <a:ext cx="9764486" cy="3519714"/>
          </a:xfrm>
        </p:spPr>
        <p:txBody>
          <a:bodyPr/>
          <a:lstStyle/>
          <a:p>
            <a:r>
              <a:rPr lang="en-IN" dirty="0" smtClean="0"/>
              <a:t>Currently advances in diagnostic methods may reduce the not diagnosed causes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46128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644" y="2720439"/>
            <a:ext cx="9601200" cy="1143000"/>
          </a:xfrm>
        </p:spPr>
        <p:txBody>
          <a:bodyPr/>
          <a:lstStyle/>
          <a:p>
            <a:r>
              <a:rPr lang="en-IN" dirty="0" smtClean="0"/>
              <a:t>Thank you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3624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d Line Business 16x9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siness red line presentation (widescreen).potx" id="{8018D45A-0B59-4186-B046-1FF8092889B6}" vid="{86C2525B-C90B-4FD6-8D61-5E85FA833A06}"/>
    </a:ext>
  </a:extLst>
</a:theme>
</file>

<file path=ppt/theme/theme2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red line presentation (widescreen)</Template>
  <TotalTime>133</TotalTime>
  <Words>602</Words>
  <Application>Microsoft Office PowerPoint</Application>
  <PresentationFormat>Widescreen</PresentationFormat>
  <Paragraphs>75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Cambria</vt:lpstr>
      <vt:lpstr>Red Line Business 16x9</vt:lpstr>
      <vt:lpstr>Critical appraisal  of study on differential diagnosis</vt:lpstr>
      <vt:lpstr>background</vt:lpstr>
      <vt:lpstr>PICOT</vt:lpstr>
      <vt:lpstr>Study design – systematic review</vt:lpstr>
      <vt:lpstr>PowerPoint Presentation</vt:lpstr>
      <vt:lpstr>Did the study patients represent the full spectrum of those with this clinical problem?</vt:lpstr>
      <vt:lpstr>PowerPoint Presentation</vt:lpstr>
      <vt:lpstr>PowerPoint Presentation</vt:lpstr>
      <vt:lpstr>PowerPoint Presentation</vt:lpstr>
      <vt:lpstr>Was the diagnostic evaluation definitive?</vt:lpstr>
      <vt:lpstr>PowerPoint Presentation</vt:lpstr>
      <vt:lpstr>PowerPoint Presentation</vt:lpstr>
      <vt:lpstr>PowerPoint Presentation</vt:lpstr>
      <vt:lpstr>PowerPoint Presentation</vt:lpstr>
      <vt:lpstr>What were the results?</vt:lpstr>
      <vt:lpstr>PowerPoint Presentation</vt:lpstr>
      <vt:lpstr>PowerPoint Presentation</vt:lpstr>
      <vt:lpstr>Prognosis/Outcome</vt:lpstr>
      <vt:lpstr>How precise are the estimates of disease probability?</vt:lpstr>
      <vt:lpstr>Are the study patients and clinical setting similar to mine?</vt:lpstr>
      <vt:lpstr>Is it unlikely that the disease possibilities or probabilities have changed since this evidence was gathered?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 of study on differential diagnosis</dc:title>
  <dc:creator>Jasper</dc:creator>
  <cp:lastModifiedBy>Jasper</cp:lastModifiedBy>
  <cp:revision>13</cp:revision>
  <dcterms:created xsi:type="dcterms:W3CDTF">2019-01-21T04:26:56Z</dcterms:created>
  <dcterms:modified xsi:type="dcterms:W3CDTF">2019-01-21T06:40:43Z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