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79" r:id="rId3"/>
    <p:sldId id="266" r:id="rId4"/>
    <p:sldId id="267" r:id="rId5"/>
    <p:sldId id="268" r:id="rId6"/>
    <p:sldId id="278" r:id="rId7"/>
    <p:sldId id="257" r:id="rId8"/>
    <p:sldId id="258" r:id="rId9"/>
    <p:sldId id="259" r:id="rId10"/>
    <p:sldId id="260" r:id="rId11"/>
    <p:sldId id="261" r:id="rId12"/>
    <p:sldId id="270" r:id="rId13"/>
    <p:sldId id="269" r:id="rId14"/>
    <p:sldId id="276" r:id="rId15"/>
    <p:sldId id="274" r:id="rId16"/>
    <p:sldId id="275" r:id="rId17"/>
    <p:sldId id="271" r:id="rId18"/>
    <p:sldId id="272" r:id="rId19"/>
    <p:sldId id="273" r:id="rId20"/>
    <p:sldId id="262" r:id="rId21"/>
    <p:sldId id="263" r:id="rId22"/>
    <p:sldId id="277" r:id="rId23"/>
    <p:sldId id="264" r:id="rId24"/>
    <p:sldId id="26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0716" autoAdjust="0"/>
  </p:normalViewPr>
  <p:slideViewPr>
    <p:cSldViewPr snapToGrid="0">
      <p:cViewPr>
        <p:scale>
          <a:sx n="46" d="100"/>
          <a:sy n="46" d="100"/>
        </p:scale>
        <p:origin x="1656" y="2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16D8BB-B51C-43F3-9182-A042022CFD75}" type="datetimeFigureOut">
              <a:rPr lang="en-US" smtClean="0"/>
              <a:t>22-Jan-19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7E9698-A5E5-4255-950A-0DA0FA9ABC09}" type="slidenum">
              <a:rPr lang="en-US" smtClean="0"/>
              <a:t>‹#›</a:t>
            </a:fld>
            <a:endParaRPr lang="en-US"/>
          </a:p>
        </p:txBody>
      </p:sp>
    </p:spTree>
    <p:extLst>
      <p:ext uri="{BB962C8B-B14F-4D97-AF65-F5344CB8AC3E}">
        <p14:creationId xmlns:p14="http://schemas.microsoft.com/office/powerpoint/2010/main" val="3029418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overlapping dense </a:t>
            </a:r>
            <a:r>
              <a:rPr lang="en-US" dirty="0" err="1"/>
              <a:t>fibroglandular</a:t>
            </a:r>
            <a:r>
              <a:rPr lang="en-US" dirty="0"/>
              <a:t> tissue within the breast can decrease the visibility of malignant abnormalities or simulate the appearance of an abnormality. This reduces the sensitivity of screening and increases the number of false-positive recalls.2 by standard screening,3</a:t>
            </a:r>
          </a:p>
          <a:p>
            <a:r>
              <a:rPr lang="en-US" dirty="0"/>
              <a:t>and this percentage is higher in women aged under 50 years4</a:t>
            </a:r>
          </a:p>
          <a:p>
            <a:r>
              <a:rPr lang="en-US" dirty="0"/>
              <a:t>dense breasts.</a:t>
            </a:r>
          </a:p>
          <a:p>
            <a:endParaRPr lang="en-US" dirty="0"/>
          </a:p>
        </p:txBody>
      </p:sp>
      <p:sp>
        <p:nvSpPr>
          <p:cNvPr id="4" name="Slide Number Placeholder 3"/>
          <p:cNvSpPr>
            <a:spLocks noGrp="1"/>
          </p:cNvSpPr>
          <p:nvPr>
            <p:ph type="sldNum" sz="quarter" idx="5"/>
          </p:nvPr>
        </p:nvSpPr>
        <p:spPr/>
        <p:txBody>
          <a:bodyPr/>
          <a:lstStyle/>
          <a:p>
            <a:fld id="{D27E9698-A5E5-4255-950A-0DA0FA9ABC09}" type="slidenum">
              <a:rPr lang="en-US" smtClean="0"/>
              <a:t>2</a:t>
            </a:fld>
            <a:endParaRPr lang="en-US"/>
          </a:p>
        </p:txBody>
      </p:sp>
    </p:spTree>
    <p:extLst>
      <p:ext uri="{BB962C8B-B14F-4D97-AF65-F5344CB8AC3E}">
        <p14:creationId xmlns:p14="http://schemas.microsoft.com/office/powerpoint/2010/main" val="219732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Digital breast tomosynthesis (DBT) is a newly developed three-dimensional (3D) imaging technique that has the potential to improve the accuracy of mammography by reducing interference from breast tissue overlap</a:t>
            </a:r>
          </a:p>
        </p:txBody>
      </p:sp>
      <p:sp>
        <p:nvSpPr>
          <p:cNvPr id="4" name="Slide Number Placeholder 3"/>
          <p:cNvSpPr>
            <a:spLocks noGrp="1"/>
          </p:cNvSpPr>
          <p:nvPr>
            <p:ph type="sldNum" sz="quarter" idx="5"/>
          </p:nvPr>
        </p:nvSpPr>
        <p:spPr/>
        <p:txBody>
          <a:bodyPr/>
          <a:lstStyle/>
          <a:p>
            <a:fld id="{D27E9698-A5E5-4255-950A-0DA0FA9ABC09}" type="slidenum">
              <a:rPr lang="en-US" smtClean="0"/>
              <a:t>3</a:t>
            </a:fld>
            <a:endParaRPr lang="en-US"/>
          </a:p>
        </p:txBody>
      </p:sp>
    </p:spTree>
    <p:extLst>
      <p:ext uri="{BB962C8B-B14F-4D97-AF65-F5344CB8AC3E}">
        <p14:creationId xmlns:p14="http://schemas.microsoft.com/office/powerpoint/2010/main" val="678677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any given subgroup, we postulated a sensitivity for 2D mammography of 85% and for 2D + DBT of 95%.</a:t>
            </a:r>
          </a:p>
          <a:p>
            <a:r>
              <a:rPr lang="en-US" dirty="0"/>
              <a:t>subgroup was likely to be approximately 15% of the total; therefore, a total of 1267 cancer cases was required. </a:t>
            </a:r>
          </a:p>
          <a:p>
            <a:r>
              <a:rPr lang="en-US" dirty="0"/>
              <a:t>Approximately 18% of cases recalled for assessment are ultimately found to have breast cancer. </a:t>
            </a:r>
          </a:p>
          <a:p>
            <a:r>
              <a:rPr lang="en-US" dirty="0"/>
              <a:t>This implies a total study size of 7000 assessment cases. A study population of this size would have at least 90% power for any subgroup that is at least 15% of the total study and 80% for any subgroup that is at least 11%. </a:t>
            </a:r>
          </a:p>
          <a:p>
            <a:endParaRPr lang="en-US" dirty="0"/>
          </a:p>
          <a:p>
            <a:r>
              <a:rPr lang="en-US" dirty="0"/>
              <a:t>It might be reasonable to anticipate that the specificity of 2D would be 93% and that the addition of DBT might improve this to 97%. Assuming 90% agreement between the two imaging modalities, negative assessment outcomes would be as shown in Table 4.</a:t>
            </a:r>
          </a:p>
          <a:p>
            <a:endParaRPr lang="en-US" dirty="0"/>
          </a:p>
          <a:p>
            <a:r>
              <a:rPr lang="en-US" dirty="0"/>
              <a:t>For 90% power to detect this as significant, we required 62 discordant negative cases in any given subgroup, that is 620 negative cases in total in any given subgroup. Since the subgroups of interest were all expected to be at least 15% of the total study size, we expected 1050 (15% of 7000) subjects in each subgroup, of whom 861 (82%) would be negative. Thus, there will be &gt;90% power for the postulated difference in specificity</a:t>
            </a:r>
          </a:p>
        </p:txBody>
      </p:sp>
      <p:sp>
        <p:nvSpPr>
          <p:cNvPr id="4" name="Slide Number Placeholder 3"/>
          <p:cNvSpPr>
            <a:spLocks noGrp="1"/>
          </p:cNvSpPr>
          <p:nvPr>
            <p:ph type="sldNum" sz="quarter" idx="5"/>
          </p:nvPr>
        </p:nvSpPr>
        <p:spPr/>
        <p:txBody>
          <a:bodyPr/>
          <a:lstStyle/>
          <a:p>
            <a:fld id="{D27E9698-A5E5-4255-950A-0DA0FA9ABC09}" type="slidenum">
              <a:rPr lang="en-US" smtClean="0"/>
              <a:t>5</a:t>
            </a:fld>
            <a:endParaRPr lang="en-US"/>
          </a:p>
        </p:txBody>
      </p:sp>
    </p:spTree>
    <p:extLst>
      <p:ext uri="{BB962C8B-B14F-4D97-AF65-F5344CB8AC3E}">
        <p14:creationId xmlns:p14="http://schemas.microsoft.com/office/powerpoint/2010/main" val="462612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might be reasonable to anticipate that the specificity of 2D would be 93% and that the addition of DBT might improve this to 97%. Assuming 90% agreement between the two imaging modalities, negative assessment outcomes would be as shown in Table 4.</a:t>
            </a:r>
          </a:p>
          <a:p>
            <a:endParaRPr lang="en-US" dirty="0"/>
          </a:p>
          <a:p>
            <a:r>
              <a:rPr lang="en-US" dirty="0"/>
              <a:t>For 90% power to detect this as significant, we required 62 discordant negative cases in any given subgroup, that is 620 negative cases in total in any given subgroup. Since the subgroups of interest were all expected to be at least 15% of the total study size, we expected 1050 (15% of 7000) subjects in each subgroup, of whom 861 (82%) would be negative. Thus, there will be &gt;90% power for the postulated difference in specificity</a:t>
            </a:r>
          </a:p>
          <a:p>
            <a:endParaRPr lang="en-US" dirty="0"/>
          </a:p>
        </p:txBody>
      </p:sp>
      <p:sp>
        <p:nvSpPr>
          <p:cNvPr id="4" name="Slide Number Placeholder 3"/>
          <p:cNvSpPr>
            <a:spLocks noGrp="1"/>
          </p:cNvSpPr>
          <p:nvPr>
            <p:ph type="sldNum" sz="quarter" idx="5"/>
          </p:nvPr>
        </p:nvSpPr>
        <p:spPr/>
        <p:txBody>
          <a:bodyPr/>
          <a:lstStyle/>
          <a:p>
            <a:fld id="{D27E9698-A5E5-4255-950A-0DA0FA9ABC09}" type="slidenum">
              <a:rPr lang="en-US" smtClean="0"/>
              <a:t>6</a:t>
            </a:fld>
            <a:endParaRPr lang="en-US"/>
          </a:p>
        </p:txBody>
      </p:sp>
    </p:spTree>
    <p:extLst>
      <p:ext uri="{BB962C8B-B14F-4D97-AF65-F5344CB8AC3E}">
        <p14:creationId xmlns:p14="http://schemas.microsoft.com/office/powerpoint/2010/main" val="675160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Readers reviewed (1) 2D images or (2) 2D + DBT or (3) synthetic 2D + DBT images for any one case and did not review any cases from their own </a:t>
            </a:r>
            <a:r>
              <a:rPr lang="en-US" dirty="0" err="1"/>
              <a:t>centre</a:t>
            </a:r>
            <a:r>
              <a:rPr lang="en-US" dirty="0"/>
              <a:t>. Cases were read on a workstation without access to the original screening mammograms or prior examinations. Readers were blinded to the outcome status of each case and read cases independently of all other readers.</a:t>
            </a:r>
          </a:p>
          <a:p>
            <a:r>
              <a:rPr lang="en-US" dirty="0"/>
              <a:t>For the 2D-only arm, the location of any suspicious abnormality in the breast was recorded on a nine-square grid on the data collection proforma (see Appendix 11). Suspicion was scored on a five-point scale85</a:t>
            </a:r>
          </a:p>
          <a:p>
            <a:r>
              <a:rPr lang="en-US" dirty="0"/>
              <a:t>and a decision to recall or not was recorded.</a:t>
            </a:r>
          </a:p>
        </p:txBody>
      </p:sp>
      <p:sp>
        <p:nvSpPr>
          <p:cNvPr id="4" name="Slide Number Placeholder 3"/>
          <p:cNvSpPr>
            <a:spLocks noGrp="1"/>
          </p:cNvSpPr>
          <p:nvPr>
            <p:ph type="sldNum" sz="quarter" idx="5"/>
          </p:nvPr>
        </p:nvSpPr>
        <p:spPr/>
        <p:txBody>
          <a:bodyPr/>
          <a:lstStyle/>
          <a:p>
            <a:fld id="{D27E9698-A5E5-4255-950A-0DA0FA9ABC09}" type="slidenum">
              <a:rPr lang="en-US" smtClean="0"/>
              <a:t>9</a:t>
            </a:fld>
            <a:endParaRPr lang="en-US"/>
          </a:p>
        </p:txBody>
      </p:sp>
    </p:spTree>
    <p:extLst>
      <p:ext uri="{BB962C8B-B14F-4D97-AF65-F5344CB8AC3E}">
        <p14:creationId xmlns:p14="http://schemas.microsoft.com/office/powerpoint/2010/main" val="3792981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7E9698-A5E5-4255-950A-0DA0FA9ABC09}" type="slidenum">
              <a:rPr lang="en-US" smtClean="0"/>
              <a:t>13</a:t>
            </a:fld>
            <a:endParaRPr lang="en-US"/>
          </a:p>
        </p:txBody>
      </p:sp>
    </p:spTree>
    <p:extLst>
      <p:ext uri="{BB962C8B-B14F-4D97-AF65-F5344CB8AC3E}">
        <p14:creationId xmlns:p14="http://schemas.microsoft.com/office/powerpoint/2010/main" val="1665967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2D alone, the AUC was 0.84 (95% CI 0.83 to 0.86), for 2D+ DBT the AUC was 0.89 (95% CI 0.87 to 0.90) and for synthetic 2D + DBT the AUC was 0.87 (95% CI 0.86 to 0.89). Both 2D + DBT and synthetic 2D + DBT had significantly greater AUCs than 2D alone (p &lt; 0.001 in both cases).</a:t>
            </a:r>
          </a:p>
        </p:txBody>
      </p:sp>
      <p:sp>
        <p:nvSpPr>
          <p:cNvPr id="4" name="Slide Number Placeholder 3"/>
          <p:cNvSpPr>
            <a:spLocks noGrp="1"/>
          </p:cNvSpPr>
          <p:nvPr>
            <p:ph type="sldNum" sz="quarter" idx="5"/>
          </p:nvPr>
        </p:nvSpPr>
        <p:spPr/>
        <p:txBody>
          <a:bodyPr/>
          <a:lstStyle/>
          <a:p>
            <a:fld id="{D27E9698-A5E5-4255-950A-0DA0FA9ABC09}" type="slidenum">
              <a:rPr lang="en-US" smtClean="0"/>
              <a:t>19</a:t>
            </a:fld>
            <a:endParaRPr lang="en-US"/>
          </a:p>
        </p:txBody>
      </p:sp>
    </p:spTree>
    <p:extLst>
      <p:ext uri="{BB962C8B-B14F-4D97-AF65-F5344CB8AC3E}">
        <p14:creationId xmlns:p14="http://schemas.microsoft.com/office/powerpoint/2010/main" val="938408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D16F7-538C-45ED-91B7-6A11668FB6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EC5411-6D6C-46CF-8AE6-94B6BBC7B1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868E6D-E911-4687-A6E7-90BE9A389DF1}"/>
              </a:ext>
            </a:extLst>
          </p:cNvPr>
          <p:cNvSpPr>
            <a:spLocks noGrp="1"/>
          </p:cNvSpPr>
          <p:nvPr>
            <p:ph type="dt" sz="half" idx="10"/>
          </p:nvPr>
        </p:nvSpPr>
        <p:spPr/>
        <p:txBody>
          <a:bodyPr/>
          <a:lstStyle/>
          <a:p>
            <a:fld id="{3F284ED7-A5B0-4568-BD51-F181FCB7C2E9}" type="datetimeFigureOut">
              <a:rPr lang="en-US" smtClean="0"/>
              <a:t>22-Jan-19</a:t>
            </a:fld>
            <a:endParaRPr lang="en-US"/>
          </a:p>
        </p:txBody>
      </p:sp>
      <p:sp>
        <p:nvSpPr>
          <p:cNvPr id="5" name="Footer Placeholder 4">
            <a:extLst>
              <a:ext uri="{FF2B5EF4-FFF2-40B4-BE49-F238E27FC236}">
                <a16:creationId xmlns:a16="http://schemas.microsoft.com/office/drawing/2014/main" id="{310CF85C-BEA7-4930-9FE7-3754B398AC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24C0DB-DEDC-4C92-9684-D958AE2209CA}"/>
              </a:ext>
            </a:extLst>
          </p:cNvPr>
          <p:cNvSpPr>
            <a:spLocks noGrp="1"/>
          </p:cNvSpPr>
          <p:nvPr>
            <p:ph type="sldNum" sz="quarter" idx="12"/>
          </p:nvPr>
        </p:nvSpPr>
        <p:spPr/>
        <p:txBody>
          <a:bodyPr/>
          <a:lstStyle/>
          <a:p>
            <a:fld id="{28674696-052D-45C9-8EAD-708F09CE6234}" type="slidenum">
              <a:rPr lang="en-US" smtClean="0"/>
              <a:t>‹#›</a:t>
            </a:fld>
            <a:endParaRPr lang="en-US"/>
          </a:p>
        </p:txBody>
      </p:sp>
    </p:spTree>
    <p:extLst>
      <p:ext uri="{BB962C8B-B14F-4D97-AF65-F5344CB8AC3E}">
        <p14:creationId xmlns:p14="http://schemas.microsoft.com/office/powerpoint/2010/main" val="3425244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E4C21-C7A1-4089-89AC-AEE857B90A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96F709-5D13-4C01-B555-67D9EADF6D7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86EE7E-0F98-4F8A-9ECD-A66420A0DAB4}"/>
              </a:ext>
            </a:extLst>
          </p:cNvPr>
          <p:cNvSpPr>
            <a:spLocks noGrp="1"/>
          </p:cNvSpPr>
          <p:nvPr>
            <p:ph type="dt" sz="half" idx="10"/>
          </p:nvPr>
        </p:nvSpPr>
        <p:spPr/>
        <p:txBody>
          <a:bodyPr/>
          <a:lstStyle/>
          <a:p>
            <a:fld id="{3F284ED7-A5B0-4568-BD51-F181FCB7C2E9}" type="datetimeFigureOut">
              <a:rPr lang="en-US" smtClean="0"/>
              <a:t>22-Jan-19</a:t>
            </a:fld>
            <a:endParaRPr lang="en-US"/>
          </a:p>
        </p:txBody>
      </p:sp>
      <p:sp>
        <p:nvSpPr>
          <p:cNvPr id="5" name="Footer Placeholder 4">
            <a:extLst>
              <a:ext uri="{FF2B5EF4-FFF2-40B4-BE49-F238E27FC236}">
                <a16:creationId xmlns:a16="http://schemas.microsoft.com/office/drawing/2014/main" id="{756FFDBA-E131-441D-BE3E-0025E67996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5BC66B-763C-42CB-9231-9ACDB0E32372}"/>
              </a:ext>
            </a:extLst>
          </p:cNvPr>
          <p:cNvSpPr>
            <a:spLocks noGrp="1"/>
          </p:cNvSpPr>
          <p:nvPr>
            <p:ph type="sldNum" sz="quarter" idx="12"/>
          </p:nvPr>
        </p:nvSpPr>
        <p:spPr/>
        <p:txBody>
          <a:bodyPr/>
          <a:lstStyle/>
          <a:p>
            <a:fld id="{28674696-052D-45C9-8EAD-708F09CE6234}" type="slidenum">
              <a:rPr lang="en-US" smtClean="0"/>
              <a:t>‹#›</a:t>
            </a:fld>
            <a:endParaRPr lang="en-US"/>
          </a:p>
        </p:txBody>
      </p:sp>
    </p:spTree>
    <p:extLst>
      <p:ext uri="{BB962C8B-B14F-4D97-AF65-F5344CB8AC3E}">
        <p14:creationId xmlns:p14="http://schemas.microsoft.com/office/powerpoint/2010/main" val="903541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325D-629D-42DD-BE09-B75B297498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A3696A-7F59-47C2-9C16-3BFBAD3B1A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BB277A9-76A5-401D-A89B-7E42559B6322}"/>
              </a:ext>
            </a:extLst>
          </p:cNvPr>
          <p:cNvSpPr>
            <a:spLocks noGrp="1"/>
          </p:cNvSpPr>
          <p:nvPr>
            <p:ph type="dt" sz="half" idx="10"/>
          </p:nvPr>
        </p:nvSpPr>
        <p:spPr/>
        <p:txBody>
          <a:bodyPr/>
          <a:lstStyle/>
          <a:p>
            <a:fld id="{3F284ED7-A5B0-4568-BD51-F181FCB7C2E9}" type="datetimeFigureOut">
              <a:rPr lang="en-US" smtClean="0"/>
              <a:t>22-Jan-19</a:t>
            </a:fld>
            <a:endParaRPr lang="en-US"/>
          </a:p>
        </p:txBody>
      </p:sp>
      <p:sp>
        <p:nvSpPr>
          <p:cNvPr id="5" name="Footer Placeholder 4">
            <a:extLst>
              <a:ext uri="{FF2B5EF4-FFF2-40B4-BE49-F238E27FC236}">
                <a16:creationId xmlns:a16="http://schemas.microsoft.com/office/drawing/2014/main" id="{7967622D-7FD0-4D40-BBB8-AE8FDF55F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E2D6A7-3A17-4FF7-AA1B-360ED03ECA7F}"/>
              </a:ext>
            </a:extLst>
          </p:cNvPr>
          <p:cNvSpPr>
            <a:spLocks noGrp="1"/>
          </p:cNvSpPr>
          <p:nvPr>
            <p:ph type="sldNum" sz="quarter" idx="12"/>
          </p:nvPr>
        </p:nvSpPr>
        <p:spPr/>
        <p:txBody>
          <a:bodyPr/>
          <a:lstStyle/>
          <a:p>
            <a:fld id="{28674696-052D-45C9-8EAD-708F09CE6234}" type="slidenum">
              <a:rPr lang="en-US" smtClean="0"/>
              <a:t>‹#›</a:t>
            </a:fld>
            <a:endParaRPr lang="en-US"/>
          </a:p>
        </p:txBody>
      </p:sp>
    </p:spTree>
    <p:extLst>
      <p:ext uri="{BB962C8B-B14F-4D97-AF65-F5344CB8AC3E}">
        <p14:creationId xmlns:p14="http://schemas.microsoft.com/office/powerpoint/2010/main" val="487753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02B6-4E39-4E9C-9098-3E29B522B1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5F1188-8CC6-4F5F-AC89-D4D913FE2DD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FC1DD3-D822-42EE-94A2-2FB58F4EAC9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88C0D3-C621-4ABE-89DA-A6353C79742D}"/>
              </a:ext>
            </a:extLst>
          </p:cNvPr>
          <p:cNvSpPr>
            <a:spLocks noGrp="1"/>
          </p:cNvSpPr>
          <p:nvPr>
            <p:ph type="dt" sz="half" idx="10"/>
          </p:nvPr>
        </p:nvSpPr>
        <p:spPr/>
        <p:txBody>
          <a:bodyPr/>
          <a:lstStyle/>
          <a:p>
            <a:fld id="{3F284ED7-A5B0-4568-BD51-F181FCB7C2E9}" type="datetimeFigureOut">
              <a:rPr lang="en-US" smtClean="0"/>
              <a:t>22-Jan-19</a:t>
            </a:fld>
            <a:endParaRPr lang="en-US"/>
          </a:p>
        </p:txBody>
      </p:sp>
      <p:sp>
        <p:nvSpPr>
          <p:cNvPr id="6" name="Footer Placeholder 5">
            <a:extLst>
              <a:ext uri="{FF2B5EF4-FFF2-40B4-BE49-F238E27FC236}">
                <a16:creationId xmlns:a16="http://schemas.microsoft.com/office/drawing/2014/main" id="{560F8F14-A295-43C0-BC97-64410B537A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E0032C-1663-4237-A70F-5C0243ECC6FC}"/>
              </a:ext>
            </a:extLst>
          </p:cNvPr>
          <p:cNvSpPr>
            <a:spLocks noGrp="1"/>
          </p:cNvSpPr>
          <p:nvPr>
            <p:ph type="sldNum" sz="quarter" idx="12"/>
          </p:nvPr>
        </p:nvSpPr>
        <p:spPr/>
        <p:txBody>
          <a:bodyPr/>
          <a:lstStyle/>
          <a:p>
            <a:fld id="{28674696-052D-45C9-8EAD-708F09CE6234}" type="slidenum">
              <a:rPr lang="en-US" smtClean="0"/>
              <a:t>‹#›</a:t>
            </a:fld>
            <a:endParaRPr lang="en-US"/>
          </a:p>
        </p:txBody>
      </p:sp>
    </p:spTree>
    <p:extLst>
      <p:ext uri="{BB962C8B-B14F-4D97-AF65-F5344CB8AC3E}">
        <p14:creationId xmlns:p14="http://schemas.microsoft.com/office/powerpoint/2010/main" val="302548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5D3CF-7F39-4736-9CD9-82B782CAE2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54ADCB-DE70-41E0-8EB3-DFA5FD6D9A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92D29BA-D0FF-47BF-AC68-767E9E64F33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48B79C-2783-442F-BF6A-87C66DC16F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812BBAB-F3B3-4264-80EF-61078827A3F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29059DB-9E31-4685-BBDA-E5692B7CB4A7}"/>
              </a:ext>
            </a:extLst>
          </p:cNvPr>
          <p:cNvSpPr>
            <a:spLocks noGrp="1"/>
          </p:cNvSpPr>
          <p:nvPr>
            <p:ph type="dt" sz="half" idx="10"/>
          </p:nvPr>
        </p:nvSpPr>
        <p:spPr/>
        <p:txBody>
          <a:bodyPr/>
          <a:lstStyle/>
          <a:p>
            <a:fld id="{3F284ED7-A5B0-4568-BD51-F181FCB7C2E9}" type="datetimeFigureOut">
              <a:rPr lang="en-US" smtClean="0"/>
              <a:t>22-Jan-19</a:t>
            </a:fld>
            <a:endParaRPr lang="en-US"/>
          </a:p>
        </p:txBody>
      </p:sp>
      <p:sp>
        <p:nvSpPr>
          <p:cNvPr id="8" name="Footer Placeholder 7">
            <a:extLst>
              <a:ext uri="{FF2B5EF4-FFF2-40B4-BE49-F238E27FC236}">
                <a16:creationId xmlns:a16="http://schemas.microsoft.com/office/drawing/2014/main" id="{D56C0B2C-042D-431C-8D2D-7E1E03A333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6DFB64-CB51-4E4A-9DAA-EE7864F5DA9B}"/>
              </a:ext>
            </a:extLst>
          </p:cNvPr>
          <p:cNvSpPr>
            <a:spLocks noGrp="1"/>
          </p:cNvSpPr>
          <p:nvPr>
            <p:ph type="sldNum" sz="quarter" idx="12"/>
          </p:nvPr>
        </p:nvSpPr>
        <p:spPr/>
        <p:txBody>
          <a:bodyPr/>
          <a:lstStyle/>
          <a:p>
            <a:fld id="{28674696-052D-45C9-8EAD-708F09CE6234}" type="slidenum">
              <a:rPr lang="en-US" smtClean="0"/>
              <a:t>‹#›</a:t>
            </a:fld>
            <a:endParaRPr lang="en-US"/>
          </a:p>
        </p:txBody>
      </p:sp>
    </p:spTree>
    <p:extLst>
      <p:ext uri="{BB962C8B-B14F-4D97-AF65-F5344CB8AC3E}">
        <p14:creationId xmlns:p14="http://schemas.microsoft.com/office/powerpoint/2010/main" val="1236234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BB3AB-1AA1-4681-87F4-54346DE90D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C3E24C-A7EC-44FA-AC40-6BA0AB99C104}"/>
              </a:ext>
            </a:extLst>
          </p:cNvPr>
          <p:cNvSpPr>
            <a:spLocks noGrp="1"/>
          </p:cNvSpPr>
          <p:nvPr>
            <p:ph type="dt" sz="half" idx="10"/>
          </p:nvPr>
        </p:nvSpPr>
        <p:spPr/>
        <p:txBody>
          <a:bodyPr/>
          <a:lstStyle/>
          <a:p>
            <a:fld id="{3F284ED7-A5B0-4568-BD51-F181FCB7C2E9}" type="datetimeFigureOut">
              <a:rPr lang="en-US" smtClean="0"/>
              <a:t>22-Jan-19</a:t>
            </a:fld>
            <a:endParaRPr lang="en-US"/>
          </a:p>
        </p:txBody>
      </p:sp>
      <p:sp>
        <p:nvSpPr>
          <p:cNvPr id="4" name="Footer Placeholder 3">
            <a:extLst>
              <a:ext uri="{FF2B5EF4-FFF2-40B4-BE49-F238E27FC236}">
                <a16:creationId xmlns:a16="http://schemas.microsoft.com/office/drawing/2014/main" id="{EC9A763B-F52A-4561-8FA8-102148CBED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F2DFF2-4D6D-4AA2-8F37-4DC97C3BF15A}"/>
              </a:ext>
            </a:extLst>
          </p:cNvPr>
          <p:cNvSpPr>
            <a:spLocks noGrp="1"/>
          </p:cNvSpPr>
          <p:nvPr>
            <p:ph type="sldNum" sz="quarter" idx="12"/>
          </p:nvPr>
        </p:nvSpPr>
        <p:spPr/>
        <p:txBody>
          <a:bodyPr/>
          <a:lstStyle/>
          <a:p>
            <a:fld id="{28674696-052D-45C9-8EAD-708F09CE6234}" type="slidenum">
              <a:rPr lang="en-US" smtClean="0"/>
              <a:t>‹#›</a:t>
            </a:fld>
            <a:endParaRPr lang="en-US"/>
          </a:p>
        </p:txBody>
      </p:sp>
    </p:spTree>
    <p:extLst>
      <p:ext uri="{BB962C8B-B14F-4D97-AF65-F5344CB8AC3E}">
        <p14:creationId xmlns:p14="http://schemas.microsoft.com/office/powerpoint/2010/main" val="1207562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84B84C-042D-4ACD-8F3E-8BC0FCB4B656}"/>
              </a:ext>
            </a:extLst>
          </p:cNvPr>
          <p:cNvSpPr>
            <a:spLocks noGrp="1"/>
          </p:cNvSpPr>
          <p:nvPr>
            <p:ph type="dt" sz="half" idx="10"/>
          </p:nvPr>
        </p:nvSpPr>
        <p:spPr/>
        <p:txBody>
          <a:bodyPr/>
          <a:lstStyle/>
          <a:p>
            <a:fld id="{3F284ED7-A5B0-4568-BD51-F181FCB7C2E9}" type="datetimeFigureOut">
              <a:rPr lang="en-US" smtClean="0"/>
              <a:t>22-Jan-19</a:t>
            </a:fld>
            <a:endParaRPr lang="en-US"/>
          </a:p>
        </p:txBody>
      </p:sp>
      <p:sp>
        <p:nvSpPr>
          <p:cNvPr id="3" name="Footer Placeholder 2">
            <a:extLst>
              <a:ext uri="{FF2B5EF4-FFF2-40B4-BE49-F238E27FC236}">
                <a16:creationId xmlns:a16="http://schemas.microsoft.com/office/drawing/2014/main" id="{7AEE1CA7-5185-43F9-A285-3552E41417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F12E4C1-A0DF-4782-98DA-F04CFC1780E3}"/>
              </a:ext>
            </a:extLst>
          </p:cNvPr>
          <p:cNvSpPr>
            <a:spLocks noGrp="1"/>
          </p:cNvSpPr>
          <p:nvPr>
            <p:ph type="sldNum" sz="quarter" idx="12"/>
          </p:nvPr>
        </p:nvSpPr>
        <p:spPr/>
        <p:txBody>
          <a:bodyPr/>
          <a:lstStyle/>
          <a:p>
            <a:fld id="{28674696-052D-45C9-8EAD-708F09CE6234}" type="slidenum">
              <a:rPr lang="en-US" smtClean="0"/>
              <a:t>‹#›</a:t>
            </a:fld>
            <a:endParaRPr lang="en-US"/>
          </a:p>
        </p:txBody>
      </p:sp>
    </p:spTree>
    <p:extLst>
      <p:ext uri="{BB962C8B-B14F-4D97-AF65-F5344CB8AC3E}">
        <p14:creationId xmlns:p14="http://schemas.microsoft.com/office/powerpoint/2010/main" val="1735871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FE8F3-B8FC-4E48-8181-07BC358BD3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8C4678-F619-4B3A-ACE4-94ED18E1E5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AB937E-FD4A-4AB4-BC78-753870EFCA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DA11B32-0E58-40A7-8310-E97D2E5ABCCF}"/>
              </a:ext>
            </a:extLst>
          </p:cNvPr>
          <p:cNvSpPr>
            <a:spLocks noGrp="1"/>
          </p:cNvSpPr>
          <p:nvPr>
            <p:ph type="dt" sz="half" idx="10"/>
          </p:nvPr>
        </p:nvSpPr>
        <p:spPr/>
        <p:txBody>
          <a:bodyPr/>
          <a:lstStyle/>
          <a:p>
            <a:fld id="{3F284ED7-A5B0-4568-BD51-F181FCB7C2E9}" type="datetimeFigureOut">
              <a:rPr lang="en-US" smtClean="0"/>
              <a:t>22-Jan-19</a:t>
            </a:fld>
            <a:endParaRPr lang="en-US"/>
          </a:p>
        </p:txBody>
      </p:sp>
      <p:sp>
        <p:nvSpPr>
          <p:cNvPr id="6" name="Footer Placeholder 5">
            <a:extLst>
              <a:ext uri="{FF2B5EF4-FFF2-40B4-BE49-F238E27FC236}">
                <a16:creationId xmlns:a16="http://schemas.microsoft.com/office/drawing/2014/main" id="{1515C30F-F00B-450D-985B-3F260B174B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642F2F-13C0-4585-992A-E3FB4A7D7F58}"/>
              </a:ext>
            </a:extLst>
          </p:cNvPr>
          <p:cNvSpPr>
            <a:spLocks noGrp="1"/>
          </p:cNvSpPr>
          <p:nvPr>
            <p:ph type="sldNum" sz="quarter" idx="12"/>
          </p:nvPr>
        </p:nvSpPr>
        <p:spPr/>
        <p:txBody>
          <a:bodyPr/>
          <a:lstStyle/>
          <a:p>
            <a:fld id="{28674696-052D-45C9-8EAD-708F09CE6234}" type="slidenum">
              <a:rPr lang="en-US" smtClean="0"/>
              <a:t>‹#›</a:t>
            </a:fld>
            <a:endParaRPr lang="en-US"/>
          </a:p>
        </p:txBody>
      </p:sp>
    </p:spTree>
    <p:extLst>
      <p:ext uri="{BB962C8B-B14F-4D97-AF65-F5344CB8AC3E}">
        <p14:creationId xmlns:p14="http://schemas.microsoft.com/office/powerpoint/2010/main" val="1613964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F73CD-BC17-44F5-8FD7-DA4A99F3D6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A94573-8A50-4746-B546-D54B6F846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B971DF-44D3-4DD7-A890-189C8F72D8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3CA094C-004C-4A90-A062-F901F095A4E2}"/>
              </a:ext>
            </a:extLst>
          </p:cNvPr>
          <p:cNvSpPr>
            <a:spLocks noGrp="1"/>
          </p:cNvSpPr>
          <p:nvPr>
            <p:ph type="dt" sz="half" idx="10"/>
          </p:nvPr>
        </p:nvSpPr>
        <p:spPr/>
        <p:txBody>
          <a:bodyPr/>
          <a:lstStyle/>
          <a:p>
            <a:fld id="{3F284ED7-A5B0-4568-BD51-F181FCB7C2E9}" type="datetimeFigureOut">
              <a:rPr lang="en-US" smtClean="0"/>
              <a:t>22-Jan-19</a:t>
            </a:fld>
            <a:endParaRPr lang="en-US"/>
          </a:p>
        </p:txBody>
      </p:sp>
      <p:sp>
        <p:nvSpPr>
          <p:cNvPr id="6" name="Footer Placeholder 5">
            <a:extLst>
              <a:ext uri="{FF2B5EF4-FFF2-40B4-BE49-F238E27FC236}">
                <a16:creationId xmlns:a16="http://schemas.microsoft.com/office/drawing/2014/main" id="{8D52084A-762C-4EFD-B57F-8BB79AEE0E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F88A59-DAAE-416A-B31D-2E283392A640}"/>
              </a:ext>
            </a:extLst>
          </p:cNvPr>
          <p:cNvSpPr>
            <a:spLocks noGrp="1"/>
          </p:cNvSpPr>
          <p:nvPr>
            <p:ph type="sldNum" sz="quarter" idx="12"/>
          </p:nvPr>
        </p:nvSpPr>
        <p:spPr/>
        <p:txBody>
          <a:bodyPr/>
          <a:lstStyle/>
          <a:p>
            <a:fld id="{28674696-052D-45C9-8EAD-708F09CE6234}" type="slidenum">
              <a:rPr lang="en-US" smtClean="0"/>
              <a:t>‹#›</a:t>
            </a:fld>
            <a:endParaRPr lang="en-US"/>
          </a:p>
        </p:txBody>
      </p:sp>
    </p:spTree>
    <p:extLst>
      <p:ext uri="{BB962C8B-B14F-4D97-AF65-F5344CB8AC3E}">
        <p14:creationId xmlns:p14="http://schemas.microsoft.com/office/powerpoint/2010/main" val="3405234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93B1E-E1DF-4C67-9223-87818BE8C99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778B4B-0DBE-4E94-9D15-3C9668ED8BE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22003B-0984-49B6-A68C-05F6DF3BF17C}"/>
              </a:ext>
            </a:extLst>
          </p:cNvPr>
          <p:cNvSpPr>
            <a:spLocks noGrp="1"/>
          </p:cNvSpPr>
          <p:nvPr>
            <p:ph type="dt" sz="half" idx="10"/>
          </p:nvPr>
        </p:nvSpPr>
        <p:spPr/>
        <p:txBody>
          <a:bodyPr/>
          <a:lstStyle/>
          <a:p>
            <a:fld id="{3F284ED7-A5B0-4568-BD51-F181FCB7C2E9}" type="datetimeFigureOut">
              <a:rPr lang="en-US" smtClean="0"/>
              <a:t>22-Jan-19</a:t>
            </a:fld>
            <a:endParaRPr lang="en-US"/>
          </a:p>
        </p:txBody>
      </p:sp>
      <p:sp>
        <p:nvSpPr>
          <p:cNvPr id="5" name="Footer Placeholder 4">
            <a:extLst>
              <a:ext uri="{FF2B5EF4-FFF2-40B4-BE49-F238E27FC236}">
                <a16:creationId xmlns:a16="http://schemas.microsoft.com/office/drawing/2014/main" id="{510356DF-94DF-44D1-B83B-2C12F6ACE1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2F44FF-F4E6-4C15-AA48-34BAFB145B71}"/>
              </a:ext>
            </a:extLst>
          </p:cNvPr>
          <p:cNvSpPr>
            <a:spLocks noGrp="1"/>
          </p:cNvSpPr>
          <p:nvPr>
            <p:ph type="sldNum" sz="quarter" idx="12"/>
          </p:nvPr>
        </p:nvSpPr>
        <p:spPr/>
        <p:txBody>
          <a:bodyPr/>
          <a:lstStyle/>
          <a:p>
            <a:fld id="{28674696-052D-45C9-8EAD-708F09CE6234}" type="slidenum">
              <a:rPr lang="en-US" smtClean="0"/>
              <a:t>‹#›</a:t>
            </a:fld>
            <a:endParaRPr lang="en-US"/>
          </a:p>
        </p:txBody>
      </p:sp>
    </p:spTree>
    <p:extLst>
      <p:ext uri="{BB962C8B-B14F-4D97-AF65-F5344CB8AC3E}">
        <p14:creationId xmlns:p14="http://schemas.microsoft.com/office/powerpoint/2010/main" val="2608330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34F5F-2D26-492E-BBF0-3C51083B81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0A527C-38FD-4678-B530-F62F724065C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8DC524-5576-4869-B9EA-1D78C5A50E9F}"/>
              </a:ext>
            </a:extLst>
          </p:cNvPr>
          <p:cNvSpPr>
            <a:spLocks noGrp="1"/>
          </p:cNvSpPr>
          <p:nvPr>
            <p:ph type="dt" sz="half" idx="10"/>
          </p:nvPr>
        </p:nvSpPr>
        <p:spPr/>
        <p:txBody>
          <a:bodyPr/>
          <a:lstStyle/>
          <a:p>
            <a:fld id="{3F284ED7-A5B0-4568-BD51-F181FCB7C2E9}" type="datetimeFigureOut">
              <a:rPr lang="en-US" smtClean="0"/>
              <a:t>22-Jan-19</a:t>
            </a:fld>
            <a:endParaRPr lang="en-US"/>
          </a:p>
        </p:txBody>
      </p:sp>
      <p:sp>
        <p:nvSpPr>
          <p:cNvPr id="5" name="Footer Placeholder 4">
            <a:extLst>
              <a:ext uri="{FF2B5EF4-FFF2-40B4-BE49-F238E27FC236}">
                <a16:creationId xmlns:a16="http://schemas.microsoft.com/office/drawing/2014/main" id="{53231296-62AD-4333-8EC0-78C8878F31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260CC1-4F61-4507-AB12-851441812A3D}"/>
              </a:ext>
            </a:extLst>
          </p:cNvPr>
          <p:cNvSpPr>
            <a:spLocks noGrp="1"/>
          </p:cNvSpPr>
          <p:nvPr>
            <p:ph type="sldNum" sz="quarter" idx="12"/>
          </p:nvPr>
        </p:nvSpPr>
        <p:spPr/>
        <p:txBody>
          <a:bodyPr/>
          <a:lstStyle/>
          <a:p>
            <a:fld id="{28674696-052D-45C9-8EAD-708F09CE6234}" type="slidenum">
              <a:rPr lang="en-US" smtClean="0"/>
              <a:t>‹#›</a:t>
            </a:fld>
            <a:endParaRPr lang="en-US"/>
          </a:p>
        </p:txBody>
      </p:sp>
    </p:spTree>
    <p:extLst>
      <p:ext uri="{BB962C8B-B14F-4D97-AF65-F5344CB8AC3E}">
        <p14:creationId xmlns:p14="http://schemas.microsoft.com/office/powerpoint/2010/main" val="163252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71AD54-23B7-460C-8666-C2EAAC2B3A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BD2612-09D8-4926-8626-480F136617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A5E181-2F99-421E-AA80-CFBD9FAD20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284ED7-A5B0-4568-BD51-F181FCB7C2E9}" type="datetimeFigureOut">
              <a:rPr lang="en-US" smtClean="0"/>
              <a:t>22-Jan-19</a:t>
            </a:fld>
            <a:endParaRPr lang="en-US"/>
          </a:p>
        </p:txBody>
      </p:sp>
      <p:sp>
        <p:nvSpPr>
          <p:cNvPr id="5" name="Footer Placeholder 4">
            <a:extLst>
              <a:ext uri="{FF2B5EF4-FFF2-40B4-BE49-F238E27FC236}">
                <a16:creationId xmlns:a16="http://schemas.microsoft.com/office/drawing/2014/main" id="{65676450-688B-43DB-8461-73BED77D21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79E630B-4326-490F-88DD-7B5F9B9052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674696-052D-45C9-8EAD-708F09CE6234}" type="slidenum">
              <a:rPr lang="en-US" smtClean="0"/>
              <a:t>‹#›</a:t>
            </a:fld>
            <a:endParaRPr lang="en-US"/>
          </a:p>
        </p:txBody>
      </p:sp>
    </p:spTree>
    <p:extLst>
      <p:ext uri="{BB962C8B-B14F-4D97-AF65-F5344CB8AC3E}">
        <p14:creationId xmlns:p14="http://schemas.microsoft.com/office/powerpoint/2010/main" val="1684820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notesSlide" Target="../notesSlides/notesSlide6.xml"/><Relationship Id="rId7"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package" Target="../embeddings/Microsoft_Excel_Worksheet.xlsx"/><Relationship Id="rId10" Type="http://schemas.openxmlformats.org/officeDocument/2006/relationships/image" Target="../media/image6.emf"/><Relationship Id="rId4" Type="http://schemas.openxmlformats.org/officeDocument/2006/relationships/image" Target="../media/image7.PNG"/><Relationship Id="rId9" Type="http://schemas.openxmlformats.org/officeDocument/2006/relationships/package" Target="../embeddings/Microsoft_Excel_Worksheet2.xlsx"/></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9.emf"/></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0.emf"/></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37244-214B-45A0-A65C-DA9B20FF6430}"/>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8F0C07F9-F8C4-4C74-8B55-93F6CC052EAF}"/>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81DA85C3-06AA-4F57-B497-CE8064AB3A32}"/>
              </a:ext>
            </a:extLst>
          </p:cNvPr>
          <p:cNvPicPr>
            <a:picLocks noChangeAspect="1"/>
          </p:cNvPicPr>
          <p:nvPr/>
        </p:nvPicPr>
        <p:blipFill rotWithShape="1">
          <a:blip r:embed="rId2">
            <a:extLst>
              <a:ext uri="{28A0092B-C50C-407E-A947-70E740481C1C}">
                <a14:useLocalDpi xmlns:a14="http://schemas.microsoft.com/office/drawing/2010/main" val="0"/>
              </a:ext>
            </a:extLst>
          </a:blip>
          <a:srcRect t="36564"/>
          <a:stretch/>
        </p:blipFill>
        <p:spPr>
          <a:xfrm>
            <a:off x="1524000" y="1231742"/>
            <a:ext cx="5725324" cy="2900681"/>
          </a:xfrm>
          <a:prstGeom prst="rect">
            <a:avLst/>
          </a:prstGeom>
        </p:spPr>
      </p:pic>
      <p:pic>
        <p:nvPicPr>
          <p:cNvPr id="6" name="Picture 5">
            <a:extLst>
              <a:ext uri="{FF2B5EF4-FFF2-40B4-BE49-F238E27FC236}">
                <a16:creationId xmlns:a16="http://schemas.microsoft.com/office/drawing/2014/main" id="{0E88F424-ED5F-4E0F-8D61-5643D6E9B69A}"/>
              </a:ext>
            </a:extLst>
          </p:cNvPr>
          <p:cNvPicPr>
            <a:picLocks noChangeAspect="1"/>
          </p:cNvPicPr>
          <p:nvPr/>
        </p:nvPicPr>
        <p:blipFill rotWithShape="1">
          <a:blip r:embed="rId2">
            <a:extLst>
              <a:ext uri="{28A0092B-C50C-407E-A947-70E740481C1C}">
                <a14:useLocalDpi xmlns:a14="http://schemas.microsoft.com/office/drawing/2010/main" val="0"/>
              </a:ext>
            </a:extLst>
          </a:blip>
          <a:srcRect b="75830"/>
          <a:stretch/>
        </p:blipFill>
        <p:spPr>
          <a:xfrm>
            <a:off x="5162150" y="5349875"/>
            <a:ext cx="5725324" cy="1105220"/>
          </a:xfrm>
          <a:prstGeom prst="rect">
            <a:avLst/>
          </a:prstGeom>
        </p:spPr>
      </p:pic>
    </p:spTree>
    <p:extLst>
      <p:ext uri="{BB962C8B-B14F-4D97-AF65-F5344CB8AC3E}">
        <p14:creationId xmlns:p14="http://schemas.microsoft.com/office/powerpoint/2010/main" val="4268271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4FEA4-073D-48E2-93E2-6694D1F277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C3D61F-8C18-461B-A140-7EE14608ABB1}"/>
              </a:ext>
            </a:extLst>
          </p:cNvPr>
          <p:cNvSpPr>
            <a:spLocks noGrp="1"/>
          </p:cNvSpPr>
          <p:nvPr>
            <p:ph idx="1"/>
          </p:nvPr>
        </p:nvSpPr>
        <p:spPr/>
        <p:txBody>
          <a:bodyPr>
            <a:normAutofit fontScale="92500" lnSpcReduction="10000"/>
          </a:bodyPr>
          <a:lstStyle/>
          <a:p>
            <a:r>
              <a:rPr lang="en-US" dirty="0"/>
              <a:t>Breast screening with mammography is </a:t>
            </a:r>
            <a:r>
              <a:rPr lang="en-US" dirty="0" err="1"/>
              <a:t>recognised</a:t>
            </a:r>
            <a:r>
              <a:rPr lang="en-US" dirty="0"/>
              <a:t> as the most effective method of detecting early-stage breast cancer and reducing breast cancer mortality. </a:t>
            </a:r>
          </a:p>
          <a:p>
            <a:r>
              <a:rPr lang="en-US" dirty="0"/>
              <a:t>A recent meta-analysis of 11 </a:t>
            </a:r>
            <a:r>
              <a:rPr lang="en-US" dirty="0" err="1"/>
              <a:t>randomised</a:t>
            </a:r>
            <a:r>
              <a:rPr lang="en-US" dirty="0"/>
              <a:t> trials concluded that there was a 20% relative risk reduction in breast cancer mortality in women invited to screening.</a:t>
            </a:r>
          </a:p>
          <a:p>
            <a:r>
              <a:rPr lang="en-US" dirty="0"/>
              <a:t>15–30% of cancers are not detected- in two-dimensional (2D) mammography</a:t>
            </a:r>
          </a:p>
          <a:p>
            <a:r>
              <a:rPr lang="en-US" dirty="0"/>
              <a:t>Digital breast tomosynthesis (DBT) is a newly developed three-dimensional (3D) imaging technique that has the potential to improve the accuracy of mammography by reducing overlapping shadows from breast tissue that degrade the image quality in standard 2D projection imaging.</a:t>
            </a:r>
          </a:p>
        </p:txBody>
      </p:sp>
    </p:spTree>
    <p:extLst>
      <p:ext uri="{BB962C8B-B14F-4D97-AF65-F5344CB8AC3E}">
        <p14:creationId xmlns:p14="http://schemas.microsoft.com/office/powerpoint/2010/main" val="872835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A49DF-6799-4383-A6BE-958ADBDC1E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58CC08B-3C1A-4AF2-BD0D-32C67E73045D}"/>
              </a:ext>
            </a:extLst>
          </p:cNvPr>
          <p:cNvSpPr>
            <a:spLocks noGrp="1"/>
          </p:cNvSpPr>
          <p:nvPr>
            <p:ph idx="1"/>
          </p:nvPr>
        </p:nvSpPr>
        <p:spPr/>
        <p:txBody>
          <a:bodyPr/>
          <a:lstStyle/>
          <a:p>
            <a:r>
              <a:rPr lang="en-US" dirty="0"/>
              <a:t>P-Women aged 40–73 years attending routine breast screening</a:t>
            </a:r>
          </a:p>
          <a:p>
            <a:endParaRPr lang="en-US" dirty="0"/>
          </a:p>
          <a:p>
            <a:r>
              <a:rPr lang="en-US" dirty="0"/>
              <a:t>Index test-Standard two-view DBT imaging </a:t>
            </a:r>
          </a:p>
          <a:p>
            <a:endParaRPr lang="en-US" dirty="0"/>
          </a:p>
          <a:p>
            <a:r>
              <a:rPr lang="en-US" dirty="0"/>
              <a:t>Standard test-Two-view 2D mammography of both breasts</a:t>
            </a:r>
          </a:p>
          <a:p>
            <a:endParaRPr lang="en-US" dirty="0"/>
          </a:p>
          <a:p>
            <a:r>
              <a:rPr lang="en-US" dirty="0"/>
              <a:t>Diagnostic accuracy.</a:t>
            </a:r>
          </a:p>
        </p:txBody>
      </p:sp>
    </p:spTree>
    <p:extLst>
      <p:ext uri="{BB962C8B-B14F-4D97-AF65-F5344CB8AC3E}">
        <p14:creationId xmlns:p14="http://schemas.microsoft.com/office/powerpoint/2010/main" val="2805362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3ED54-0229-40D6-8B2D-F171BEEC3E0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F5D40B6-44AC-4763-9FC9-257D8F0ED7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4560" y="-14427"/>
            <a:ext cx="6737753" cy="6362840"/>
          </a:xfrm>
        </p:spPr>
      </p:pic>
    </p:spTree>
    <p:extLst>
      <p:ext uri="{BB962C8B-B14F-4D97-AF65-F5344CB8AC3E}">
        <p14:creationId xmlns:p14="http://schemas.microsoft.com/office/powerpoint/2010/main" val="416698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78CB1-ADC2-4992-A582-FD2C7AD4350D}"/>
              </a:ext>
            </a:extLst>
          </p:cNvPr>
          <p:cNvSpPr>
            <a:spLocks noGrp="1"/>
          </p:cNvSpPr>
          <p:nvPr>
            <p:ph type="title"/>
          </p:nvPr>
        </p:nvSpPr>
        <p:spPr/>
        <p:txBody>
          <a:bodyPr/>
          <a:lstStyle/>
          <a:p>
            <a:r>
              <a:rPr lang="en-US" dirty="0"/>
              <a:t>Statistical analysis</a:t>
            </a:r>
          </a:p>
        </p:txBody>
      </p:sp>
      <p:sp>
        <p:nvSpPr>
          <p:cNvPr id="3" name="Content Placeholder 2">
            <a:extLst>
              <a:ext uri="{FF2B5EF4-FFF2-40B4-BE49-F238E27FC236}">
                <a16:creationId xmlns:a16="http://schemas.microsoft.com/office/drawing/2014/main" id="{DB7F74E0-7FCB-41A7-8A5D-185D611C4D86}"/>
              </a:ext>
            </a:extLst>
          </p:cNvPr>
          <p:cNvSpPr>
            <a:spLocks noGrp="1"/>
          </p:cNvSpPr>
          <p:nvPr>
            <p:ph idx="1"/>
          </p:nvPr>
        </p:nvSpPr>
        <p:spPr/>
        <p:txBody>
          <a:bodyPr/>
          <a:lstStyle/>
          <a:p>
            <a:r>
              <a:rPr lang="en-US" dirty="0"/>
              <a:t>In any given subgroup, we postulated a sensitivity for 2D mammography of 85% and for 2D + DBT of 95%.</a:t>
            </a:r>
          </a:p>
          <a:p>
            <a:r>
              <a:rPr lang="en-US" dirty="0"/>
              <a:t>With a 5% significance level and two-sided testing</a:t>
            </a:r>
          </a:p>
          <a:p>
            <a:r>
              <a:rPr lang="en-US" dirty="0"/>
              <a:t>This implies a total study size of 7000 assessment cases. A study population of this size would have at least 90% power for any subgroup that is at least 15% of the total study and 80% for any subgroup that is at least 11%. </a:t>
            </a:r>
          </a:p>
        </p:txBody>
      </p:sp>
    </p:spTree>
    <p:extLst>
      <p:ext uri="{BB962C8B-B14F-4D97-AF65-F5344CB8AC3E}">
        <p14:creationId xmlns:p14="http://schemas.microsoft.com/office/powerpoint/2010/main" val="675116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C31ED-1F8C-4BE5-8030-5779E4CACD2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F7A4E92-EEFC-4054-8A4C-DF3BA63E4888}"/>
              </a:ext>
            </a:extLst>
          </p:cNvPr>
          <p:cNvSpPr>
            <a:spLocks noGrp="1"/>
          </p:cNvSpPr>
          <p:nvPr>
            <p:ph idx="1"/>
          </p:nvPr>
        </p:nvSpPr>
        <p:spPr/>
        <p:txBody>
          <a:bodyPr/>
          <a:lstStyle/>
          <a:p>
            <a:endParaRPr lang="en-US" dirty="0"/>
          </a:p>
          <a:p>
            <a:r>
              <a:rPr lang="en-US" dirty="0"/>
              <a:t>Anticipate the specificity of 2D would be 93% and that the addition of DBT might improve this to 97%</a:t>
            </a:r>
          </a:p>
          <a:p>
            <a:r>
              <a:rPr lang="en-US" dirty="0"/>
              <a:t>For 90% power to detect this as significant, we required 62 discordant negative cases in any given subgroup, that is 620 negative cases in total in any given subgroup. Since the subgroups of interest were all expected to be at least 15% of the total study size, we expected 1050 (15% of 7000) subjects in each subgroup, of whom 861 (82%) would be negative. Thus, there will be &gt;90% power for the postulated difference in specificity</a:t>
            </a:r>
          </a:p>
          <a:p>
            <a:endParaRPr lang="en-US" dirty="0"/>
          </a:p>
        </p:txBody>
      </p:sp>
    </p:spTree>
    <p:extLst>
      <p:ext uri="{BB962C8B-B14F-4D97-AF65-F5344CB8AC3E}">
        <p14:creationId xmlns:p14="http://schemas.microsoft.com/office/powerpoint/2010/main" val="2224222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3163-AA7F-41FA-AC7F-70A534A00B1E}"/>
              </a:ext>
            </a:extLst>
          </p:cNvPr>
          <p:cNvSpPr>
            <a:spLocks noGrp="1"/>
          </p:cNvSpPr>
          <p:nvPr>
            <p:ph type="title"/>
          </p:nvPr>
        </p:nvSpPr>
        <p:spPr/>
        <p:txBody>
          <a:bodyPr/>
          <a:lstStyle/>
          <a:p>
            <a:r>
              <a:rPr lang="en-US" dirty="0"/>
              <a:t>How serious is the risk of bias?</a:t>
            </a:r>
          </a:p>
        </p:txBody>
      </p:sp>
      <p:sp>
        <p:nvSpPr>
          <p:cNvPr id="3" name="Content Placeholder 2">
            <a:extLst>
              <a:ext uri="{FF2B5EF4-FFF2-40B4-BE49-F238E27FC236}">
                <a16:creationId xmlns:a16="http://schemas.microsoft.com/office/drawing/2014/main" id="{AEE3C034-974D-4208-A296-D8C7FD7F198A}"/>
              </a:ext>
            </a:extLst>
          </p:cNvPr>
          <p:cNvSpPr>
            <a:spLocks noGrp="1"/>
          </p:cNvSpPr>
          <p:nvPr>
            <p:ph idx="1"/>
          </p:nvPr>
        </p:nvSpPr>
        <p:spPr/>
        <p:txBody>
          <a:bodyPr/>
          <a:lstStyle/>
          <a:p>
            <a:r>
              <a:rPr lang="en-US" dirty="0"/>
              <a:t>Did participating patients constitute a representative sample of those presenting with a diagnostic dilemma?</a:t>
            </a:r>
          </a:p>
          <a:p>
            <a:endParaRPr lang="en-US" dirty="0"/>
          </a:p>
          <a:p>
            <a:r>
              <a:rPr lang="en-US" dirty="0"/>
              <a:t>Yes</a:t>
            </a:r>
          </a:p>
        </p:txBody>
      </p:sp>
    </p:spTree>
    <p:extLst>
      <p:ext uri="{BB962C8B-B14F-4D97-AF65-F5344CB8AC3E}">
        <p14:creationId xmlns:p14="http://schemas.microsoft.com/office/powerpoint/2010/main" val="4091077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232B2-3C6C-4325-90E8-72534804D4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2BC3D7F-29B8-4037-94FF-5837646FC29F}"/>
              </a:ext>
            </a:extLst>
          </p:cNvPr>
          <p:cNvSpPr>
            <a:spLocks noGrp="1"/>
          </p:cNvSpPr>
          <p:nvPr>
            <p:ph idx="1"/>
          </p:nvPr>
        </p:nvSpPr>
        <p:spPr/>
        <p:txBody>
          <a:bodyPr/>
          <a:lstStyle/>
          <a:p>
            <a:r>
              <a:rPr lang="en-US" dirty="0"/>
              <a:t>Did investigators compare the test to an appropriate, independent reference standard?</a:t>
            </a:r>
          </a:p>
          <a:p>
            <a:endParaRPr lang="en-US" dirty="0"/>
          </a:p>
          <a:p>
            <a:r>
              <a:rPr lang="en-US" dirty="0"/>
              <a:t>Yes 2D mammography.</a:t>
            </a:r>
          </a:p>
          <a:p>
            <a:endParaRPr lang="en-US" dirty="0"/>
          </a:p>
        </p:txBody>
      </p:sp>
    </p:spTree>
    <p:extLst>
      <p:ext uri="{BB962C8B-B14F-4D97-AF65-F5344CB8AC3E}">
        <p14:creationId xmlns:p14="http://schemas.microsoft.com/office/powerpoint/2010/main" val="3744774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AEDD3-EC0A-45E5-810E-1D47324586C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3359F5-107F-42D3-A16A-8E07BEA60039}"/>
              </a:ext>
            </a:extLst>
          </p:cNvPr>
          <p:cNvSpPr>
            <a:spLocks noGrp="1"/>
          </p:cNvSpPr>
          <p:nvPr>
            <p:ph idx="1"/>
          </p:nvPr>
        </p:nvSpPr>
        <p:spPr/>
        <p:txBody>
          <a:bodyPr/>
          <a:lstStyle/>
          <a:p>
            <a:r>
              <a:rPr lang="en-US" dirty="0"/>
              <a:t>Were those interpreting the test and reference standard blind to the other results?</a:t>
            </a:r>
          </a:p>
          <a:p>
            <a:endParaRPr lang="en-US" dirty="0"/>
          </a:p>
          <a:p>
            <a:r>
              <a:rPr lang="en-US" dirty="0"/>
              <a:t>Readers reviewed (1) 2D images or (2) 2D + DBT or (3) synthetic 2D + DBT images for any one case and did not review any cases from their own </a:t>
            </a:r>
            <a:r>
              <a:rPr lang="en-US" dirty="0" err="1"/>
              <a:t>centre</a:t>
            </a:r>
            <a:r>
              <a:rPr lang="en-US" dirty="0"/>
              <a:t>. </a:t>
            </a:r>
          </a:p>
        </p:txBody>
      </p:sp>
    </p:spTree>
    <p:extLst>
      <p:ext uri="{BB962C8B-B14F-4D97-AF65-F5344CB8AC3E}">
        <p14:creationId xmlns:p14="http://schemas.microsoft.com/office/powerpoint/2010/main" val="1971004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AFD24-97E1-4C36-AFFF-037DC9936D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D776A0-2823-4F66-BDB6-E8106EE46F05}"/>
              </a:ext>
            </a:extLst>
          </p:cNvPr>
          <p:cNvSpPr>
            <a:spLocks noGrp="1"/>
          </p:cNvSpPr>
          <p:nvPr>
            <p:ph idx="1"/>
          </p:nvPr>
        </p:nvSpPr>
        <p:spPr/>
        <p:txBody>
          <a:bodyPr/>
          <a:lstStyle/>
          <a:p>
            <a:r>
              <a:rPr lang="en-US" dirty="0"/>
              <a:t>Did all patients receive the same reference standard irrespective of the results of the test results?</a:t>
            </a:r>
          </a:p>
          <a:p>
            <a:endParaRPr lang="en-US" dirty="0"/>
          </a:p>
          <a:p>
            <a:r>
              <a:rPr lang="en-US" dirty="0"/>
              <a:t>Yes</a:t>
            </a:r>
          </a:p>
          <a:p>
            <a:endParaRPr lang="en-US" dirty="0"/>
          </a:p>
          <a:p>
            <a:r>
              <a:rPr lang="en-US" dirty="0"/>
              <a:t>readers reviewed (1) 2D, (2) 2D+ DBT or (3) synthetic 2D + DBT images</a:t>
            </a:r>
          </a:p>
        </p:txBody>
      </p:sp>
    </p:spTree>
    <p:extLst>
      <p:ext uri="{BB962C8B-B14F-4D97-AF65-F5344CB8AC3E}">
        <p14:creationId xmlns:p14="http://schemas.microsoft.com/office/powerpoint/2010/main" val="4224024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36D48-9E8A-4569-B1A6-D36194D57E3E}"/>
              </a:ext>
            </a:extLst>
          </p:cNvPr>
          <p:cNvSpPr>
            <a:spLocks noGrp="1"/>
          </p:cNvSpPr>
          <p:nvPr>
            <p:ph type="title"/>
          </p:nvPr>
        </p:nvSpPr>
        <p:spPr/>
        <p:txBody>
          <a:bodyPr/>
          <a:lstStyle/>
          <a:p>
            <a:r>
              <a:rPr lang="en-US" dirty="0"/>
              <a:t>What are the results?</a:t>
            </a:r>
          </a:p>
        </p:txBody>
      </p:sp>
      <p:sp>
        <p:nvSpPr>
          <p:cNvPr id="3" name="Content Placeholder 2">
            <a:extLst>
              <a:ext uri="{FF2B5EF4-FFF2-40B4-BE49-F238E27FC236}">
                <a16:creationId xmlns:a16="http://schemas.microsoft.com/office/drawing/2014/main" id="{A1DAA334-CC40-42FE-A52A-9C8AA488FBE9}"/>
              </a:ext>
            </a:extLst>
          </p:cNvPr>
          <p:cNvSpPr>
            <a:spLocks noGrp="1"/>
          </p:cNvSpPr>
          <p:nvPr>
            <p:ph idx="1"/>
          </p:nvPr>
        </p:nvSpPr>
        <p:spPr/>
        <p:txBody>
          <a:bodyPr/>
          <a:lstStyle/>
          <a:p>
            <a:r>
              <a:rPr lang="en-US" dirty="0"/>
              <a:t>What likelihood ratios were associated with the range of possible test results?</a:t>
            </a:r>
          </a:p>
        </p:txBody>
      </p:sp>
    </p:spTree>
    <p:extLst>
      <p:ext uri="{BB962C8B-B14F-4D97-AF65-F5344CB8AC3E}">
        <p14:creationId xmlns:p14="http://schemas.microsoft.com/office/powerpoint/2010/main" val="403264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55E12-D397-4B77-8DC7-C3D2CB258BD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EF6226D-240C-44BA-9899-D26D562830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3648"/>
            <a:ext cx="12192000" cy="7097190"/>
          </a:xfrm>
        </p:spPr>
      </p:pic>
    </p:spTree>
    <p:extLst>
      <p:ext uri="{BB962C8B-B14F-4D97-AF65-F5344CB8AC3E}">
        <p14:creationId xmlns:p14="http://schemas.microsoft.com/office/powerpoint/2010/main" val="1768873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BCCEC-9573-4C2B-914E-A464CA458DA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21A80C7-42B6-429B-A47E-B1B1F50FA944}"/>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 y="0"/>
            <a:ext cx="12065267" cy="4583017"/>
          </a:xfrm>
        </p:spPr>
      </p:pic>
      <p:sp>
        <p:nvSpPr>
          <p:cNvPr id="6" name="TextBox 5">
            <a:extLst>
              <a:ext uri="{FF2B5EF4-FFF2-40B4-BE49-F238E27FC236}">
                <a16:creationId xmlns:a16="http://schemas.microsoft.com/office/drawing/2014/main" id="{BB6BCDB9-3FA2-4D5A-B2F0-B9CC4ECC6745}"/>
              </a:ext>
            </a:extLst>
          </p:cNvPr>
          <p:cNvSpPr txBox="1"/>
          <p:nvPr/>
        </p:nvSpPr>
        <p:spPr>
          <a:xfrm>
            <a:off x="412405" y="5979892"/>
            <a:ext cx="11460480" cy="369332"/>
          </a:xfrm>
          <a:prstGeom prst="rect">
            <a:avLst/>
          </a:prstGeom>
          <a:noFill/>
        </p:spPr>
        <p:txBody>
          <a:bodyPr wrap="square" rtlCol="0">
            <a:spAutoFit/>
          </a:bodyPr>
          <a:lstStyle/>
          <a:p>
            <a:r>
              <a:rPr lang="en-US" dirty="0"/>
              <a:t>Positive LR 	2.07					2.87				3.03</a:t>
            </a:r>
          </a:p>
        </p:txBody>
      </p:sp>
      <p:graphicFrame>
        <p:nvGraphicFramePr>
          <p:cNvPr id="17" name="Object 16">
            <a:extLst>
              <a:ext uri="{FF2B5EF4-FFF2-40B4-BE49-F238E27FC236}">
                <a16:creationId xmlns:a16="http://schemas.microsoft.com/office/drawing/2014/main" id="{F1F31372-EF99-4F0D-AD5A-BA525E75B4B4}"/>
              </a:ext>
            </a:extLst>
          </p:cNvPr>
          <p:cNvGraphicFramePr>
            <a:graphicFrameLocks noChangeAspect="1"/>
          </p:cNvGraphicFramePr>
          <p:nvPr>
            <p:extLst>
              <p:ext uri="{D42A27DB-BD31-4B8C-83A1-F6EECF244321}">
                <p14:modId xmlns:p14="http://schemas.microsoft.com/office/powerpoint/2010/main" val="1198911732"/>
              </p:ext>
            </p:extLst>
          </p:nvPr>
        </p:nvGraphicFramePr>
        <p:xfrm>
          <a:off x="5868988" y="4879975"/>
          <a:ext cx="1838325" cy="598488"/>
        </p:xfrm>
        <a:graphic>
          <a:graphicData uri="http://schemas.openxmlformats.org/presentationml/2006/ole">
            <mc:AlternateContent xmlns:mc="http://schemas.openxmlformats.org/markup-compatibility/2006">
              <mc:Choice xmlns:v="urn:schemas-microsoft-com:vml" Requires="v">
                <p:oleObj spid="_x0000_s1050" name="Worksheet" r:id="rId5" imgW="1838333" imgH="581152" progId="Excel.Sheet.12">
                  <p:embed/>
                </p:oleObj>
              </mc:Choice>
              <mc:Fallback>
                <p:oleObj name="Worksheet" r:id="rId5" imgW="1838333" imgH="581152" progId="Excel.Sheet.12">
                  <p:embed/>
                  <p:pic>
                    <p:nvPicPr>
                      <p:cNvPr id="4" name="Object 3">
                        <a:extLst>
                          <a:ext uri="{FF2B5EF4-FFF2-40B4-BE49-F238E27FC236}">
                            <a16:creationId xmlns:a16="http://schemas.microsoft.com/office/drawing/2014/main" id="{AB7E2BD5-CE9A-489A-9919-40DEDF3EFC84}"/>
                          </a:ext>
                        </a:extLst>
                      </p:cNvPr>
                      <p:cNvPicPr/>
                      <p:nvPr/>
                    </p:nvPicPr>
                    <p:blipFill>
                      <a:blip r:embed="rId6"/>
                      <a:stretch>
                        <a:fillRect/>
                      </a:stretch>
                    </p:blipFill>
                    <p:spPr>
                      <a:xfrm>
                        <a:off x="5868988" y="4879975"/>
                        <a:ext cx="1838325" cy="598488"/>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E1976F0B-63E9-4C1E-B447-1E94CEAE3AA4}"/>
              </a:ext>
            </a:extLst>
          </p:cNvPr>
          <p:cNvGraphicFramePr>
            <a:graphicFrameLocks noChangeAspect="1"/>
          </p:cNvGraphicFramePr>
          <p:nvPr>
            <p:extLst>
              <p:ext uri="{D42A27DB-BD31-4B8C-83A1-F6EECF244321}">
                <p14:modId xmlns:p14="http://schemas.microsoft.com/office/powerpoint/2010/main" val="1209919387"/>
              </p:ext>
            </p:extLst>
          </p:nvPr>
        </p:nvGraphicFramePr>
        <p:xfrm>
          <a:off x="1805354" y="4898070"/>
          <a:ext cx="1838325" cy="581025"/>
        </p:xfrm>
        <a:graphic>
          <a:graphicData uri="http://schemas.openxmlformats.org/presentationml/2006/ole">
            <mc:AlternateContent xmlns:mc="http://schemas.openxmlformats.org/markup-compatibility/2006">
              <mc:Choice xmlns:v="urn:schemas-microsoft-com:vml" Requires="v">
                <p:oleObj spid="_x0000_s1051" name="Worksheet" r:id="rId7" imgW="1838333" imgH="581152" progId="Excel.Sheet.12">
                  <p:embed/>
                </p:oleObj>
              </mc:Choice>
              <mc:Fallback>
                <p:oleObj name="Worksheet" r:id="rId7" imgW="1838333" imgH="581152" progId="Excel.Sheet.12">
                  <p:embed/>
                  <p:pic>
                    <p:nvPicPr>
                      <p:cNvPr id="4" name="Object 3">
                        <a:extLst>
                          <a:ext uri="{FF2B5EF4-FFF2-40B4-BE49-F238E27FC236}">
                            <a16:creationId xmlns:a16="http://schemas.microsoft.com/office/drawing/2014/main" id="{AB7E2BD5-CE9A-489A-9919-40DEDF3EFC84}"/>
                          </a:ext>
                        </a:extLst>
                      </p:cNvPr>
                      <p:cNvPicPr/>
                      <p:nvPr/>
                    </p:nvPicPr>
                    <p:blipFill>
                      <a:blip r:embed="rId8"/>
                      <a:stretch>
                        <a:fillRect/>
                      </a:stretch>
                    </p:blipFill>
                    <p:spPr>
                      <a:xfrm>
                        <a:off x="1805354" y="4898070"/>
                        <a:ext cx="1838325" cy="581025"/>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B30553CD-447F-4B60-B266-911F1DF33E8A}"/>
              </a:ext>
            </a:extLst>
          </p:cNvPr>
          <p:cNvGraphicFramePr>
            <a:graphicFrameLocks noChangeAspect="1"/>
          </p:cNvGraphicFramePr>
          <p:nvPr>
            <p:extLst>
              <p:ext uri="{D42A27DB-BD31-4B8C-83A1-F6EECF244321}">
                <p14:modId xmlns:p14="http://schemas.microsoft.com/office/powerpoint/2010/main" val="3124345632"/>
              </p:ext>
            </p:extLst>
          </p:nvPr>
        </p:nvGraphicFramePr>
        <p:xfrm>
          <a:off x="9315083" y="4857892"/>
          <a:ext cx="1838325" cy="581025"/>
        </p:xfrm>
        <a:graphic>
          <a:graphicData uri="http://schemas.openxmlformats.org/presentationml/2006/ole">
            <mc:AlternateContent xmlns:mc="http://schemas.openxmlformats.org/markup-compatibility/2006">
              <mc:Choice xmlns:v="urn:schemas-microsoft-com:vml" Requires="v">
                <p:oleObj spid="_x0000_s1052" name="Worksheet" r:id="rId9" imgW="1838333" imgH="581152" progId="Excel.Sheet.12">
                  <p:embed/>
                </p:oleObj>
              </mc:Choice>
              <mc:Fallback>
                <p:oleObj name="Worksheet" r:id="rId9" imgW="1838333" imgH="581152" progId="Excel.Sheet.12">
                  <p:embed/>
                  <p:pic>
                    <p:nvPicPr>
                      <p:cNvPr id="4" name="Object 3">
                        <a:extLst>
                          <a:ext uri="{FF2B5EF4-FFF2-40B4-BE49-F238E27FC236}">
                            <a16:creationId xmlns:a16="http://schemas.microsoft.com/office/drawing/2014/main" id="{AB7E2BD5-CE9A-489A-9919-40DEDF3EFC84}"/>
                          </a:ext>
                        </a:extLst>
                      </p:cNvPr>
                      <p:cNvPicPr/>
                      <p:nvPr/>
                    </p:nvPicPr>
                    <p:blipFill>
                      <a:blip r:embed="rId10"/>
                      <a:stretch>
                        <a:fillRect/>
                      </a:stretch>
                    </p:blipFill>
                    <p:spPr>
                      <a:xfrm>
                        <a:off x="9315083" y="4857892"/>
                        <a:ext cx="1838325" cy="581025"/>
                      </a:xfrm>
                      <a:prstGeom prst="rect">
                        <a:avLst/>
                      </a:prstGeom>
                    </p:spPr>
                  </p:pic>
                </p:oleObj>
              </mc:Fallback>
            </mc:AlternateContent>
          </a:graphicData>
        </a:graphic>
      </p:graphicFrame>
    </p:spTree>
    <p:extLst>
      <p:ext uri="{BB962C8B-B14F-4D97-AF65-F5344CB8AC3E}">
        <p14:creationId xmlns:p14="http://schemas.microsoft.com/office/powerpoint/2010/main" val="3163651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E7B9E-5141-4B31-8923-DA4A7CA9CB20}"/>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2619DA8-B278-48AE-81ED-424BCA34D8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73346" y="1195754"/>
            <a:ext cx="3015687" cy="5297121"/>
          </a:xfrm>
        </p:spPr>
      </p:pic>
    </p:spTree>
    <p:extLst>
      <p:ext uri="{BB962C8B-B14F-4D97-AF65-F5344CB8AC3E}">
        <p14:creationId xmlns:p14="http://schemas.microsoft.com/office/powerpoint/2010/main" val="2455084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7B17-79DC-4D0C-B740-921085095B59}"/>
              </a:ext>
            </a:extLst>
          </p:cNvPr>
          <p:cNvSpPr>
            <a:spLocks noGrp="1"/>
          </p:cNvSpPr>
          <p:nvPr>
            <p:ph type="title"/>
          </p:nvPr>
        </p:nvSpPr>
        <p:spPr/>
        <p:txBody>
          <a:bodyPr/>
          <a:lstStyle/>
          <a:p>
            <a:endParaRPr lang="en-US"/>
          </a:p>
        </p:txBody>
      </p:sp>
      <p:graphicFrame>
        <p:nvGraphicFramePr>
          <p:cNvPr id="4" name="Object 3">
            <a:extLst>
              <a:ext uri="{FF2B5EF4-FFF2-40B4-BE49-F238E27FC236}">
                <a16:creationId xmlns:a16="http://schemas.microsoft.com/office/drawing/2014/main" id="{68352B5D-0802-4400-80A9-810D23959650}"/>
              </a:ext>
            </a:extLst>
          </p:cNvPr>
          <p:cNvGraphicFramePr>
            <a:graphicFrameLocks noChangeAspect="1"/>
          </p:cNvGraphicFramePr>
          <p:nvPr>
            <p:extLst>
              <p:ext uri="{D42A27DB-BD31-4B8C-83A1-F6EECF244321}">
                <p14:modId xmlns:p14="http://schemas.microsoft.com/office/powerpoint/2010/main" val="4016495562"/>
              </p:ext>
            </p:extLst>
          </p:nvPr>
        </p:nvGraphicFramePr>
        <p:xfrm>
          <a:off x="5176838" y="3136900"/>
          <a:ext cx="1838325" cy="581025"/>
        </p:xfrm>
        <a:graphic>
          <a:graphicData uri="http://schemas.openxmlformats.org/presentationml/2006/ole">
            <mc:AlternateContent xmlns:mc="http://schemas.openxmlformats.org/markup-compatibility/2006">
              <mc:Choice xmlns:v="urn:schemas-microsoft-com:vml" Requires="v">
                <p:oleObj spid="_x0000_s2056" name="Worksheet" r:id="rId3" imgW="1838333" imgH="581152" progId="Excel.Sheet.12">
                  <p:embed/>
                </p:oleObj>
              </mc:Choice>
              <mc:Fallback>
                <p:oleObj name="Worksheet" r:id="rId3" imgW="1838333" imgH="581152" progId="Excel.Sheet.12">
                  <p:embed/>
                  <p:pic>
                    <p:nvPicPr>
                      <p:cNvPr id="0" name=""/>
                      <p:cNvPicPr/>
                      <p:nvPr/>
                    </p:nvPicPr>
                    <p:blipFill>
                      <a:blip r:embed="rId4"/>
                      <a:stretch>
                        <a:fillRect/>
                      </a:stretch>
                    </p:blipFill>
                    <p:spPr>
                      <a:xfrm>
                        <a:off x="5176838" y="3136900"/>
                        <a:ext cx="1838325" cy="581025"/>
                      </a:xfrm>
                      <a:prstGeom prst="rect">
                        <a:avLst/>
                      </a:prstGeom>
                    </p:spPr>
                  </p:pic>
                </p:oleObj>
              </mc:Fallback>
            </mc:AlternateContent>
          </a:graphicData>
        </a:graphic>
      </p:graphicFrame>
    </p:spTree>
    <p:extLst>
      <p:ext uri="{BB962C8B-B14F-4D97-AF65-F5344CB8AC3E}">
        <p14:creationId xmlns:p14="http://schemas.microsoft.com/office/powerpoint/2010/main" val="3287203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E093E-B598-48AD-AF58-62CB1C02020D}"/>
              </a:ext>
            </a:extLst>
          </p:cNvPr>
          <p:cNvSpPr>
            <a:spLocks noGrp="1"/>
          </p:cNvSpPr>
          <p:nvPr>
            <p:ph type="title"/>
          </p:nvPr>
        </p:nvSpPr>
        <p:spPr/>
        <p:txBody>
          <a:bodyPr/>
          <a:lstStyle/>
          <a:p>
            <a:endParaRPr lang="en-US"/>
          </a:p>
        </p:txBody>
      </p:sp>
      <p:graphicFrame>
        <p:nvGraphicFramePr>
          <p:cNvPr id="4" name="Object 3">
            <a:extLst>
              <a:ext uri="{FF2B5EF4-FFF2-40B4-BE49-F238E27FC236}">
                <a16:creationId xmlns:a16="http://schemas.microsoft.com/office/drawing/2014/main" id="{AB7E2BD5-CE9A-489A-9919-40DEDF3EFC84}"/>
              </a:ext>
            </a:extLst>
          </p:cNvPr>
          <p:cNvGraphicFramePr>
            <a:graphicFrameLocks noChangeAspect="1"/>
          </p:cNvGraphicFramePr>
          <p:nvPr>
            <p:extLst>
              <p:ext uri="{D42A27DB-BD31-4B8C-83A1-F6EECF244321}">
                <p14:modId xmlns:p14="http://schemas.microsoft.com/office/powerpoint/2010/main" val="1868519292"/>
              </p:ext>
            </p:extLst>
          </p:nvPr>
        </p:nvGraphicFramePr>
        <p:xfrm>
          <a:off x="5176838" y="3136900"/>
          <a:ext cx="1838325" cy="581025"/>
        </p:xfrm>
        <a:graphic>
          <a:graphicData uri="http://schemas.openxmlformats.org/presentationml/2006/ole">
            <mc:AlternateContent xmlns:mc="http://schemas.openxmlformats.org/markup-compatibility/2006">
              <mc:Choice xmlns:v="urn:schemas-microsoft-com:vml" Requires="v">
                <p:oleObj spid="_x0000_s3079" name="Worksheet" r:id="rId3" imgW="1838333" imgH="581152" progId="Excel.Sheet.12">
                  <p:embed/>
                </p:oleObj>
              </mc:Choice>
              <mc:Fallback>
                <p:oleObj name="Worksheet" r:id="rId3" imgW="1838333" imgH="581152" progId="Excel.Sheet.12">
                  <p:embed/>
                  <p:pic>
                    <p:nvPicPr>
                      <p:cNvPr id="0" name=""/>
                      <p:cNvPicPr/>
                      <p:nvPr/>
                    </p:nvPicPr>
                    <p:blipFill>
                      <a:blip r:embed="rId4"/>
                      <a:stretch>
                        <a:fillRect/>
                      </a:stretch>
                    </p:blipFill>
                    <p:spPr>
                      <a:xfrm>
                        <a:off x="5176838" y="3136900"/>
                        <a:ext cx="1838325" cy="581025"/>
                      </a:xfrm>
                      <a:prstGeom prst="rect">
                        <a:avLst/>
                      </a:prstGeom>
                    </p:spPr>
                  </p:pic>
                </p:oleObj>
              </mc:Fallback>
            </mc:AlternateContent>
          </a:graphicData>
        </a:graphic>
      </p:graphicFrame>
    </p:spTree>
    <p:extLst>
      <p:ext uri="{BB962C8B-B14F-4D97-AF65-F5344CB8AC3E}">
        <p14:creationId xmlns:p14="http://schemas.microsoft.com/office/powerpoint/2010/main" val="1973556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C2051-5DCD-4E34-9054-A01E0EF94030}"/>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A8BAC3E-1E5E-4CAB-866A-5681622742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092" y="365125"/>
            <a:ext cx="11825815" cy="5597417"/>
          </a:xfrm>
        </p:spPr>
      </p:pic>
    </p:spTree>
    <p:extLst>
      <p:ext uri="{BB962C8B-B14F-4D97-AF65-F5344CB8AC3E}">
        <p14:creationId xmlns:p14="http://schemas.microsoft.com/office/powerpoint/2010/main" val="2081524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CE3F0-54F5-4F9B-A146-24C15B4A641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32CC3FC-DE50-47D1-95DA-25F65B9B073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55090" y="117558"/>
            <a:ext cx="9412758" cy="6740442"/>
          </a:xfrm>
        </p:spPr>
      </p:pic>
    </p:spTree>
    <p:extLst>
      <p:ext uri="{BB962C8B-B14F-4D97-AF65-F5344CB8AC3E}">
        <p14:creationId xmlns:p14="http://schemas.microsoft.com/office/powerpoint/2010/main" val="2837872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BFE98-D3CA-4474-941A-64C496C3879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897EAFB-7061-4DFD-B16A-474D4025ED8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15277" y="365125"/>
            <a:ext cx="11147458" cy="5878020"/>
          </a:xfrm>
        </p:spPr>
      </p:pic>
    </p:spTree>
    <p:extLst>
      <p:ext uri="{BB962C8B-B14F-4D97-AF65-F5344CB8AC3E}">
        <p14:creationId xmlns:p14="http://schemas.microsoft.com/office/powerpoint/2010/main" val="310868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B57A-C0A9-4301-948B-E655A0EE558B}"/>
              </a:ext>
            </a:extLst>
          </p:cNvPr>
          <p:cNvSpPr>
            <a:spLocks noGrp="1"/>
          </p:cNvSpPr>
          <p:nvPr>
            <p:ph type="title"/>
          </p:nvPr>
        </p:nvSpPr>
        <p:spPr/>
        <p:txBody>
          <a:bodyPr/>
          <a:lstStyle/>
          <a:p>
            <a:r>
              <a:rPr lang="en-US" dirty="0"/>
              <a:t>How can I apply the results to patient care?</a:t>
            </a:r>
          </a:p>
        </p:txBody>
      </p:sp>
      <p:sp>
        <p:nvSpPr>
          <p:cNvPr id="3" name="Content Placeholder 2">
            <a:extLst>
              <a:ext uri="{FF2B5EF4-FFF2-40B4-BE49-F238E27FC236}">
                <a16:creationId xmlns:a16="http://schemas.microsoft.com/office/drawing/2014/main" id="{8CB4235D-87B2-4833-B20A-21BC666DC21E}"/>
              </a:ext>
            </a:extLst>
          </p:cNvPr>
          <p:cNvSpPr>
            <a:spLocks noGrp="1"/>
          </p:cNvSpPr>
          <p:nvPr>
            <p:ph idx="1"/>
          </p:nvPr>
        </p:nvSpPr>
        <p:spPr/>
        <p:txBody>
          <a:bodyPr/>
          <a:lstStyle/>
          <a:p>
            <a:r>
              <a:rPr lang="en-US" dirty="0"/>
              <a:t>Will the reproducibility of the test results and its interpretation be satisfactory in my clinical setting?</a:t>
            </a:r>
          </a:p>
          <a:p>
            <a:endParaRPr lang="en-US" dirty="0"/>
          </a:p>
          <a:p>
            <a:r>
              <a:rPr lang="en-US" dirty="0"/>
              <a:t>Two observers have scored the same images show that in 70% of cases there was good agreement. In 8% of cases there was, however, a disagreement of more than 20%, which is a result that has been noted elsewhere.</a:t>
            </a:r>
          </a:p>
        </p:txBody>
      </p:sp>
    </p:spTree>
    <p:extLst>
      <p:ext uri="{BB962C8B-B14F-4D97-AF65-F5344CB8AC3E}">
        <p14:creationId xmlns:p14="http://schemas.microsoft.com/office/powerpoint/2010/main" val="3450248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B7A52-0B7A-4EC1-A7AE-F47D89F0598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9230D4-B0A3-4E2F-8CE3-2CAD1F91D04D}"/>
              </a:ext>
            </a:extLst>
          </p:cNvPr>
          <p:cNvSpPr>
            <a:spLocks noGrp="1"/>
          </p:cNvSpPr>
          <p:nvPr>
            <p:ph idx="1"/>
          </p:nvPr>
        </p:nvSpPr>
        <p:spPr/>
        <p:txBody>
          <a:bodyPr/>
          <a:lstStyle/>
          <a:p>
            <a:r>
              <a:rPr lang="en-US" dirty="0"/>
              <a:t>Are the study results applicable to patients in my practice?</a:t>
            </a:r>
          </a:p>
          <a:p>
            <a:endParaRPr lang="en-US" dirty="0"/>
          </a:p>
          <a:p>
            <a:endParaRPr lang="en-US" dirty="0"/>
          </a:p>
          <a:p>
            <a:r>
              <a:rPr lang="en-US" dirty="0"/>
              <a:t>Yes</a:t>
            </a:r>
          </a:p>
          <a:p>
            <a:endParaRPr lang="en-US" dirty="0"/>
          </a:p>
        </p:txBody>
      </p:sp>
    </p:spTree>
    <p:extLst>
      <p:ext uri="{BB962C8B-B14F-4D97-AF65-F5344CB8AC3E}">
        <p14:creationId xmlns:p14="http://schemas.microsoft.com/office/powerpoint/2010/main" val="1041951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F1105-FE85-42F7-900A-FB9146DA6E9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A8CBB6F-95ED-4D9D-8D76-A0087BC620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03900" y="738554"/>
            <a:ext cx="4584830" cy="5866180"/>
          </a:xfrm>
        </p:spPr>
      </p:pic>
    </p:spTree>
    <p:extLst>
      <p:ext uri="{BB962C8B-B14F-4D97-AF65-F5344CB8AC3E}">
        <p14:creationId xmlns:p14="http://schemas.microsoft.com/office/powerpoint/2010/main" val="2722599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73012-35B2-4145-A812-F969C143559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67EE992-271A-4B6F-9A59-4B11F7B3235F}"/>
              </a:ext>
            </a:extLst>
          </p:cNvPr>
          <p:cNvSpPr>
            <a:spLocks noGrp="1"/>
          </p:cNvSpPr>
          <p:nvPr>
            <p:ph idx="1"/>
          </p:nvPr>
        </p:nvSpPr>
        <p:spPr/>
        <p:txBody>
          <a:bodyPr/>
          <a:lstStyle/>
          <a:p>
            <a:r>
              <a:rPr lang="en-US" dirty="0"/>
              <a:t>Will the test results change my management strategy?</a:t>
            </a:r>
          </a:p>
          <a:p>
            <a:endParaRPr lang="en-US" dirty="0"/>
          </a:p>
          <a:p>
            <a:r>
              <a:rPr lang="en-US" dirty="0"/>
              <a:t>No difference in sensitivity. No added benefit.</a:t>
            </a:r>
          </a:p>
          <a:p>
            <a:endParaRPr lang="en-US" dirty="0"/>
          </a:p>
        </p:txBody>
      </p:sp>
    </p:spTree>
    <p:extLst>
      <p:ext uri="{BB962C8B-B14F-4D97-AF65-F5344CB8AC3E}">
        <p14:creationId xmlns:p14="http://schemas.microsoft.com/office/powerpoint/2010/main" val="4070998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BD2A2-6BA3-4C70-8445-A25B6830957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FE4FF2-7723-4D4F-B5D1-0953D5CC075A}"/>
              </a:ext>
            </a:extLst>
          </p:cNvPr>
          <p:cNvSpPr>
            <a:spLocks noGrp="1"/>
          </p:cNvSpPr>
          <p:nvPr>
            <p:ph idx="1"/>
          </p:nvPr>
        </p:nvSpPr>
        <p:spPr/>
        <p:txBody>
          <a:bodyPr/>
          <a:lstStyle/>
          <a:p>
            <a:r>
              <a:rPr lang="en-US" dirty="0"/>
              <a:t>Will patients be better off as a result of the test?</a:t>
            </a:r>
          </a:p>
          <a:p>
            <a:endParaRPr lang="en-US" dirty="0"/>
          </a:p>
          <a:p>
            <a:endParaRPr lang="en-US" dirty="0"/>
          </a:p>
          <a:p>
            <a:r>
              <a:rPr lang="en-US" dirty="0"/>
              <a:t>Would need to do a cost and prognosis study to find </a:t>
            </a:r>
            <a:r>
              <a:rPr lang="en-US"/>
              <a:t>the result.</a:t>
            </a:r>
            <a:endParaRPr lang="en-US" dirty="0"/>
          </a:p>
          <a:p>
            <a:endParaRPr lang="en-US" dirty="0"/>
          </a:p>
        </p:txBody>
      </p:sp>
    </p:spTree>
    <p:extLst>
      <p:ext uri="{BB962C8B-B14F-4D97-AF65-F5344CB8AC3E}">
        <p14:creationId xmlns:p14="http://schemas.microsoft.com/office/powerpoint/2010/main" val="21897114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TotalTime>
  <Words>1290</Words>
  <Application>Microsoft Office PowerPoint</Application>
  <PresentationFormat>Widescreen</PresentationFormat>
  <Paragraphs>77</Paragraphs>
  <Slides>24</Slides>
  <Notes>7</Notes>
  <HiddenSlides>3</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9" baseType="lpstr">
      <vt:lpstr>Arial</vt:lpstr>
      <vt:lpstr>Calibri</vt:lpstr>
      <vt:lpstr>Calibri Light</vt:lpstr>
      <vt:lpstr>Office Theme</vt:lpstr>
      <vt:lpstr>Microsoft Excel Worksheet</vt:lpstr>
      <vt:lpstr>PowerPoint Presentation</vt:lpstr>
      <vt:lpstr>PowerPoint Presentation</vt:lpstr>
      <vt:lpstr>PowerPoint Presentation</vt:lpstr>
      <vt:lpstr>PowerPoint Presentation</vt:lpstr>
      <vt:lpstr>Statistical analysis</vt:lpstr>
      <vt:lpstr>PowerPoint Presentation</vt:lpstr>
      <vt:lpstr>How serious is the risk of bias?</vt:lpstr>
      <vt:lpstr>PowerPoint Presentation</vt:lpstr>
      <vt:lpstr>PowerPoint Presentation</vt:lpstr>
      <vt:lpstr>PowerPoint Presentation</vt:lpstr>
      <vt:lpstr>What are the 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I apply the results to patient care?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Jemin Webster</dc:creator>
  <cp:lastModifiedBy>Jemin Webster</cp:lastModifiedBy>
  <cp:revision>18</cp:revision>
  <dcterms:created xsi:type="dcterms:W3CDTF">2019-01-22T04:19:20Z</dcterms:created>
  <dcterms:modified xsi:type="dcterms:W3CDTF">2019-01-22T09:54:37Z</dcterms:modified>
</cp:coreProperties>
</file>