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8.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9.xml" ContentType="application/vnd.openxmlformats-officedocument.presentationml.notesSlide+xml"/>
  <Override PartName="/ppt/ink/ink18.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0" r:id="rId4"/>
    <p:sldId id="293" r:id="rId5"/>
    <p:sldId id="261" r:id="rId6"/>
    <p:sldId id="263" r:id="rId7"/>
    <p:sldId id="262" r:id="rId8"/>
    <p:sldId id="297" r:id="rId9"/>
    <p:sldId id="295" r:id="rId10"/>
    <p:sldId id="296" r:id="rId11"/>
    <p:sldId id="286" r:id="rId12"/>
    <p:sldId id="264" r:id="rId13"/>
    <p:sldId id="285" r:id="rId14"/>
    <p:sldId id="265" r:id="rId15"/>
    <p:sldId id="287" r:id="rId16"/>
    <p:sldId id="258" r:id="rId17"/>
    <p:sldId id="288" r:id="rId18"/>
    <p:sldId id="294" r:id="rId19"/>
    <p:sldId id="259" r:id="rId20"/>
    <p:sldId id="290" r:id="rId21"/>
    <p:sldId id="291" r:id="rId22"/>
    <p:sldId id="292" r:id="rId23"/>
    <p:sldId id="29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84569" autoAdjust="0"/>
  </p:normalViewPr>
  <p:slideViewPr>
    <p:cSldViewPr snapToGrid="0">
      <p:cViewPr varScale="1">
        <p:scale>
          <a:sx n="56" d="100"/>
          <a:sy n="56" d="100"/>
        </p:scale>
        <p:origin x="56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8:39:13.68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8260 10096 0,'25'0'172,"0"0"-156,-1 0-1,1 0-15,0 0 16,0 0-1,0 24 1,-1-24 0,1 0-1,0 0 1,0 0 0,24 25-1,-24-25 1,0 0-1,25 0 1,-50 25 0,24-25-1,26 25 1,0-25 15,-1 0-15,1 25-1,-25-25 1,-1 0 0,1 0-1,0 0 1,0 24 0,25 1-1,-26-25 1,1 0-1,0 0 1,25 0 0,-26 0 15,1 0-15,0 0-1,0 0 1,0 0-1,-1 0 1,1 0 31,0 0-31,0 0 46</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6:01.14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6896 10517 0,'25'0'188,"24"-49"-188,1 49 0,24 0 15,-24 0 1,-1 0-16,26 0 15,-26 0 1,-24 0 15,0 0-15,0 0 265,74 0-265,0 0-16,-24 0 15,24 0-15,0 0 16,50 24 0,-99-24-1,-26 0 1,26 0 218,0 0-218,24 25-16,50-25 16,25 0-1,-25 0 1,-50 0-1,1 0 1,-51 0 0,1 0-16,0 0 15,0 0 1,0 0 15,24 0-15,-24 0 15,25 0-15,-25 0-1,24 0 1,1 0 0,-1 0-1,-24 0 1,25 0-1,-1 0 1,-24 0 0,0 0-16,25 0 15,-1 0 1,-24 0 0,25 0-1,-1 0 16,-24 0-15,25 0 0,-1 0-1,1 0 1,-1 0 0,1 0-1,24 0 1,1 0-1,-1 0 1,-24 0 0,0 0-1,-26 0 1,1 0 15,-25 25 32</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6:05.35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24383 10492 0,'25'0'172,"24"0"-172,26 0 15,-50 25-15,24-25 16,1 0 0,-1 0-1,-24 0 1,0 0-1,25 0 17,-1 0-17,-24 0 1,0 0 0,25 0-1,-26 0 1,26 0-1,0 0 1,-26 0 0,1 0-16,0 0 31,25 0-15,-26 0 15,1 0 0,0 0 0,0 0-15,0 0-16,-1 0 16,26 0-1,24 0 1,-49 0-16,0 0 15,25 0 1,-26 25 0,26-25-1,99 0 1,-25 0 15,-50 0-15,50 0-1,-99 0 1,0 0 31,0 0-31,0 0-1,-1 0 1,1 0-1,25 0 1,-25 0 0,-1 0 15,1 0-15,0 0-1,0 0 1,24 0-1,-24 0 1,0 0 0,0 0-1,0 0 1,-1 0 0,1 0-1,0 0 1,0 0 15,0 0-15,-1 0-1,51 0 1,24 0 0,-49 0-1,-1 0 1,-24 0-1,0 0 17,0 0-17,24 0 1,-24 0 0,25 0-16,24 0 15,-49 0 16,0 0-15,0 0 0,-1 0 234,1 0-250,0 0 15,0 0-15,0 0 16,-1-25 0</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6:16.34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7094 13295 0,'25'0'813,"74"0"-797,-24 0-16,24 25 15,50-25 1,-75 0-1,-49 0 1,0 0 0,24 0 93,-24 0-93,0 25-1,0-25 1,-1 0 0,1 0-1,0 0 1,0 0-1,0 0 1,-1 0 0,1 0 15,0 0-15,0 0-16,0 0 15,0 0 1,24 0-1,1 0 17,-1 0-17,1 0 1,-25 0 0,49 0-1,-49 0-15,0 0 16,24 0-1,26 0 17,-26 0-17,-24 0 1,25 25 0,-1-25-1,1 0 1,24 0-1,1 0 1,-50 0 0,24 0-1,26 0 1,-26 0 0,-24 0-1,50 0 16,-26 0-15,1 0 0,24 25-1,-49-25 1,49 24 0,-49-24-1,25 0 1,-1 0-1,26 0 1,-26 0 0,-24 0-1,25 0 1,-1 0 15,1 0 0,-25 0-15,0 0 0,-1 0 15,1 0-31,0 0 16,25 0-1,-25 0 1,-1 0-1,1 0 1,0 0 0,0-24 281,0-1-282,-1 25 1,-24-25 296,-24 25-124,-26 0-173,25-25-15,-24 25 16,24 0-16,-75 0 16,76 0 15,-1 0-15,0 0 62,0 0-47,0 0-31,1 0 16,-1 0-1,0 0 1,0 0-16,0 0 31,-24 0-15,24 0-1,0 0 1,0 0 0,1 0-1,-1 0 1,0 0-1,0 0 1,0 0 0,1 0 15,-1 0 0,0 0-15,0 0 15,0 0 0,1 0-15,-1 0 0,0 0 15,0 0-16</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6:21.44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24383 13370 0,'0'-25'406,"25"25"-406,0 0 16,24 0-16,1 0 16,-25 0 15,-25-25 0,24 25-15,1 0-1,0 0 1,0 0 15,0 0 1,-1 0-17,1 0 16,0 0-15,0 0 0,0 0-1,-1 0 1,1 0 0,0 0 15,0 0 0,0 0-31,0 0 16,-1 0-1,1 0 17,0 0-17,0 0 1,0 0-1,-1 0 1,1 0 0,0 0-1,0 0 1,0 0 0,-1 0-1,26 0 1,0 0-1,-26 0 17,1 0-17,0 0 1,0 0 0,0 0-1,-1 0 1,1 0-1,0 0 1,0 0 0,24 0-1,-24 0 1,0 0 0,25 0 15,-26 0-16,26 0 1,-25 0 0,24 0-1,-24 0 1,25 0 0,0 0-1,-1 0 1,1 0-1,-1 0 1,1 0 0,0 0-1,-1 0 1,1 0 0,-1-25 15,-24 25-16,25 0 1,-25 0 0,-1 0-1,1 0 1,0 0 0,0 0-1,0 0 1,-1 0-1,1 0 1,25 0 0,-1 0-1,-24 0 17,25 0-17,-25 0 1,-1 0-1,1 0-15,0 0 16,0 0 0,24 0-1,-24 0 1,0 0 0,25 0 15,-25 0-16,-1 0 17,1 0 15,0 0-32,0 0 1,0 0-1,-1 0 17,1 0-17,0 0 32,0 0-31,0 0-1,-1 0 1,1 0 0,0 0-1,25 0 1,-26 0 250,1 0-251,0 0 1</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6:50.46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7193 8682 0,'25'0'422,"0"0"-406,0-25-1,0 25 1,-1 0 0,26 0-16,24 0 15,-24 0 16,24 0-15,1 0 0,-50 0-1,-1 25 1,1-25 0,0 0-1,0 0 16,0 0-15,-1 0 15,1 0-15,0 0 0,0 0-16,0 0 31,-1 0-16,1 0 1,0 0 0,0 0-1,0 0 1,0 0 15,-1 0-15,1 0-1,25 0 1,-1 0 0,-24 0-1,0 0 17,0 0-17,0 0 1,-1 0-1,1 0 1,0 0 0,0 0-1,24 0 1,-24 0 0,0 0-1,0 0 16,0 0-31,-1 0 32,26 0-17,-25 0 1,24 0 0,26 0-1,-50 0 1,-1 0-1,26 24 1,-25-24 0,49 0-1,-24 0 1,-25 0 0,0 0-1,-1 0 48,1 0-16,0 0-32,0 0 1,0 0-1,-1 0 1,1 0-16,0 0 16,0 0-1,24 0 17,1 0-17,-25 0 1,0 0 15</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6:59.59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24532 8657 0,'25'0'250,"-1"0"-47,1 0-187,0 0 15,0 0-15,24 0-1,26 25 1,-1-25-1,-49 0 1,0 0 31,0 0-47,0 0 16,24 0-1,-24 0 1,0 0-1,0 0 329,-1 0-281,51 0-48,-26 0-15,-24 0 32,25-25-32,-25 25 31,-1 0 0,1 0-15,0 0 46,0-25 79,0 25-141,-1 0 0,1 0 15,0 0 1,0 0 0,0 0-1,-1 0-15,1 0 32,0 0-17,0 0 1,0 0-1,-1 0 1,1 0 15,0 0-15,0 0 0,0 0-1,-1 0 1,1 0 46,0 0-46,0 0 15,0 0-15,0 0-1,-1 0 1,1 0 0,0 0 15,0 0-15,24-25-1,-24 25 1,25 0-1,-25 0 1,-1 0 0,1 0-1,0 0 1,-25-25 0,25 25 15,0 0-16,-1 0 1,1 0 15,0 0 1,0 0-17,0 0 1,-1 0 31,1 0-32,0 0 1,0 0 0,0 0-1,-1 0 110,1 0-109,0 0-1,0 0 1,0 0 0,-1 0 46,1 0-46,0 0 328</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7:04.73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12700 8632 0,'25'0'172,"49"0"-156,1-25-16,-1 0 16,25 25-16,0 0 15,26 0 1,-51 0-1,25 0 1,-49 0 0,-25 0 15,24 0 78,1 0-93,24 0-16,75 0 16,-75 0-16,1 0 15,49 0 1,-99 0-1,-1 0 32,1 0-47,0 0 16,49 0 0,51 0 15,-51 0-16,0 0 1,-24 0 0,49 25-1,-49-25 1,-1 0 0,-24 0-1,0 0 1,0 0-1,24 0 1,-24 0 0,0 0-1,49 0 17,-24 0-17,-25 0 1,0 25-1</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7:09.20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18231 8682 0,'25'0'437,"25"0"-437,-25 0 16,49 0-16,-49 0 15,0 0 1,-1 0 0,1 0-1,0 0 48,0 0-1,0 0-62,0 0 16,-1 0 0,1 0-1,0 0 1,0 0-1,0 0 1,-1 0 15,26 0-15,-25 0-16,24 0 16,1 0-1,-25 0 1,0 0-1,24 0 1,1 0 0,-25 0-1,24 0 1,-24 0 0,49 0-1,-49 0 1,74 0 15,-49 0-15,24 0-1,-49 0 1,0 0 0,25 0-1,-25 0 1,24 0-1,-24 0 1,0 0 0,0 0 15,-1 0-15,1 0-1,0 0 1,25 0-1,-26 0 17,26 0-17,-25 0 1,0-25 0,-1 25-1,26 0 1,24 0-1,-49 0 1,0-25 0,0 25-16,24 0 15,-24 0 17,0 0-17,0 0 1,0 0 31,-1-25-16,1 25 16,0 0-32,0 0 95,24 0-110,-24 0 31,25 0-31,-25 0 31</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8:08.03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7193 6995 0,'25'25'203,"0"-25"-187,0 0-1,0 0-15,-25 25 16,24-25-1,-24 24 1,25-24 0,0 0 31,0 0 249,0 0-296,24 0 0,50-24 16,125-1 0,-150 0-1,-49 25 17,24 0-17,-24 0 1,0-25-1</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8:11.73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7392 7119 0,'25'0'0,"-1"0"16,1 25 0,25-25-1,-25 0 1,24 25 0,-24-25 15,0 0 16,-25 24-32,99-24 1,0 0 0,25 0-1,-24 0 1,-26 0-1,-49 0 1,0 0 0,-1 0-1,26 0 1,-25 0 0,0 0-1,-1 0 1,1 0-1,0 0 1,0 0 0,0 0-1,24 0 1,1 0 0,-25 0-1,49 0 1,0 0-1,1 0 1,-1 0 0,1 0-1,-26 0 1,26 0 15,-26-24-15,1 24-1,0 0 1,74 0 0,-100 0-1,26 0 1,0 0 0,-26 0-1,1-25 1,25 25-1,-25 0 17,-1 0 15,1 0-16,0 0-16,0 0 1,0 0 15,-1 0-15,1 0 0,0 0 15,0 0-16,0 0 1,-1 0 0,1 0-1,0 0 1,0 0 0,0 0-1,-1 0 282,-48 0-31,-1 0-251,0 0 17,25-25-17,-25 25 63,0 0-62,1 0 15,24-25-31,-25 25 16,0 0-1,-25 0 1,1 0 0,-150 0-1,75-25 1,25 25 0,25 0-1,-25 0 1,-50 0-1,99 0 1,-74 0 0,25 0-1,24 0 1,26 0 0,-1 0 15,25 0-16,-24 0 1,24 0 0,0 0-1,0 0 1,1 0 15,-1 0-15,0 0 15,0 0-15,0 0 15,1-24 0,-1 24 32,0-25-63,0 25 15,0 0 1,-24 0 0,-26 0-1,75-25 1,-25 25-1,1 0 17,-1 0-17</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38:15.28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24457 7119 0,'25'0'47,"0"0"-16,0 25 0,0-25-15,-25 25 31,24-25-31,26 0 15,0 0-16,49 0-15,0-25 16,-24 25-16,49-25 16,-50 25-1,0 0 1,1 0 15,-1 0-15,-24 0-16,49 0 15,-49 0 1,-26 0 0,1-25-1,50 25 1,-26-25 0,50 25-1,-49 0 1,0 0-1,-25 0-15,-25-24 16,24 24 31,1 0-31,0 0-1,0 0 1,49 0-1,-24 0 1,-25 0-16,-1 0 16,26 0-1,0 0 1,-26 0 0,26 0-1,-25 0 1,24 0-1,1 0 32,0 0-31,-26 0 0,26 0-1,-25 0 1,24 0-1,-24 0 1,50-25 0,-26 25-1,-24 0 1,0 0 0,0 0 30,-1 0 17,1 0-16,-25 25-32,50-25-15,0 0 16,24 0-16,-24 0 16,222 0-1,-98 0 17,-75-25-17,-74 0 1,0 25-1,0 0 1,-50 0 109,0-25 31,0 25-109,0 0-16,1 0-15,-1 0 0,-25 0-16,1 0 15,24 0 1,-50 0 0,51 0 15</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40:01.89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8533 7392 0,'0'-25'375,"49"25"-359,1 0-16,-25 0 15,24 0-15,-24 0 16,0 0-1,0 0 1,0 0 15,-1 0-31,1-25 32,0 25 61,0 0-61,0 0-17,-1 0 1,1 0-16,0 0 15,0 0 1,25 0 0,-26 0 15,1 0-15,0 0-1,25 0 1,-26 0 15,1 0-15,0 0-1,0 0 1,0 0 15,-1 0-15,26 0-1,-25 0 1,0 0 0,-1 0-1,1 0-15,0 0 16,0 0 0,24 0-1,-24 0 1,50 0-1,-26 0 1,26 0 0,-26-25-1,1 25 1,-1 0 15,1 0-15,25 0-1,-51 0 1,1 0 0,0 0-1,0 0 17,0 0-17,24 0 1,-24 0-1,25 0 1,-26 0 15,1 0-15,25 0 0,-1 0-1,-24 0 1,25 0-1,-1 0 1,1 0 0,0 0-1,-26 0 1,26 0 0,-25 0-1,24 0 1,-24 0-1,0 0 1,0 0 0,0 0 15,-1 0-15,26 0-1,-25 25 1,0-25-1,-1 0 1,1 0 15,0 0-15,0 0 0,0 0-1,0 0 16,-1 0-15,1 0 0,0 0-1,0 0 1,0 0 31,-1 0 15,1 0 79,0 0-125,-25 25 30,25-25-14</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40:05.45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17760 7417 0,'25'0'46,"0"0"48,0 0 250,-1 0-328,1 0-1,25 0 1,-25 0-16,24 0 15,-24 0 1,0 0 0,24-25-1,-24 25 1,0 0 0,0 0 15,0 0-16,-1 0 1,1 0 0,0 0-1,0 0 17,0 0-32,-1 0 31,1 0-16,0 0 17,0 0-32,0 0 31,-1 0-15,1 0-1,0 0 1,0 0-1,0 0 1,0 0 15,-1 0 1,1 0-17,0 0 1,0 0-1,0 0 1,-1 0 0,1 0-1,0 0 1,0-25 0,0 25-1,-1 0 1,1 0-1,0 0 1,0 0 0,0 0-1,-1 0 1,26 0 0,0 0-1,24-25 1,-24 25 15,-26 0-15,76 0-1,-26 0 1,-24 0 0,24 0-1,-24 0 1,-1 0-1,1 0 1,24 0 0,-24 0-1,-25 0 1,0 0 0,-1 0 15,26 0-16,-25 0 1,0 0 0,-1 0-1,1 0 1,0 0 0,0 0-1,24 0 1,-24 0-1,0 0 1,25 0 0,-26 0-1,26 0 17,0 0-17,24 0 1,0 0-1,-24 0 1,0 0 0,-26 0-1,1 0 1,0 0 0,0 0-1,0 0 1,-25 25 78,25-25-63,-50 0 125</inkml:trace>
</inkml:ink>
</file>

<file path=ppt/ink/ink1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40:10.18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8607 8533 0,'25'0'16,"-25"25"15,25-25-15,0 0 93,-1 24-62,1-24-16,25 0-15,-25 0-16,-1 0 15,1 0-15,25 0 16,-25 0 0,-1 0-1,1 0 1,0 0 0,25 0 15,-25 0-16,24 0 1,-24 0 0,0 0-1,0 0 17,-1 0-32,1 0 15,25 0 1,24 0-1,25 0 1,-49 0 0,-25 0-1,0 0 1,49 0 15,-24 0-15,-1 0-1,1 0 1,49 0 0,-74 0-1,0 0 1,-1 0 0,1 0-1,0 0 1,0 0-1,0 0 1,24 0 0,-24 0 15,50 0-15,-51 0-1,51 0 1,-50 0-1,24 0 1,-24 0 0,0 0-1,0 0 1,-1 0 0,1 0-16,25 25 15,24-25 1,-49 0-1,0 0 17,0 0-17,-1 0 1,1 0 0,0 0-1,0 0 1,0 0-1,-1 25 1,1-25 0,25 0-1,-25 0 1,-1 0 15,26 0 0,0 0-15,-26 0 0,26 0-1,25 0 1,-26 0 0,1 0-1,-1 0 1,-24 0-1,0 0 1,0 0 0,0 0-1</inkml:trace>
</inkml:ink>
</file>

<file path=ppt/ink/ink1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40:14.85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17859 8558 0,'25'0'31,"0"24"16,0-24 235,24 0-95,-24 0-187,0 0 16,0 0-16,49 0 15,1 0 1,-51-24 0,26 24-1,-25 0 16,0 0-15,-1 0 15,1 0 1,0 0 14,0 0-30,0 0 15,-1 0-15,1 0 15,0 0-15,0-25-1,0 25 1,0 0 0,-1 0-1,1 0 1,0 0 0,0 0-1,0 0 1,24 0-1,-24 0 1,0 0 0,24 0-1,1 0 17,0 0-17,-26 0 1,26 0-1,-25 0 1,0 0 0,24 0-1,50 0 1,-49 0 0,0-25-1,-1 25 1,1 0-1,-25-25 17,49 25-17,1 0 1,-51 0 0,1 0-1,0 0 1,0 0-1,0 0-15,-1 0 16,1 0 0,0 0-1,0 0 1,0 0 15,-1 0 0,1 0-15,0 0 0,0 0-1,0 0 1,-1 0 0,1 0 30,0 0-30,0 0 0,0 0 15,-1 0-31,1 0 31,0 0 0,0 0-15,0 0 0,-1 0 77,1 0-77,0 0 0,0 0 31,0 0-1,-1 0-14,1 0-1,0 0 0,0 0 0,0 0-15,-1 0 31,1 0-16,0 0 47,0 0 0,0 0 626,-25 25-611,24-25-77,-24 25 156</inkml:trace>
</inkml:ink>
</file>

<file path=ppt/ink/ink1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5:41:16.328"/>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23416 9153 0,'49'0'156,"50"0"-156,1 0 16,24 0-1,25 0-15,-25 0 16,124 0-1,-174 0 1,-49 0 0,0 0 77,24 0-77,-24 0-16,25 0 16,-26 0-1,1 0 1,0 0 0,0 0-1,0 0 1,-1 0-1,1 0 1,0 0 15,0 0 1,0 0-17,-1 0 1,51 0-1,-25-25 1,-26 25 0,1 0-1,0 0 1,49 0 0,-49-25-1,0 25 1,0 0-1,49 0 17,-24 0-17,24-49 1,1 49 0,-1 0-1,-24 0 1,-26 0-1,26 0 1,0 0 0,24 0-1,25-25 1,1 0 0,-1 25-1,-25 0 16,-24 0-15,-25 0 0,-1 0-1,1 0 1,50 0 0,-51 0-1,1 0 1,0 0-16,49 0 15,-49 0 1,25 0 0,-1 0-1,-24 0 1,0 0 15,0 0-15,0 25-1,-1 0 1</inkml:trace>
</inkml:ink>
</file>

<file path=ppt/ink/ink1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30T06:03:36.09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23440 8806 0,'50'0'609,"24"0"-593,-24 0-16,24 0 31,50 0-16,-74 0 1,-25 0 0,-25-25 15,25 25-15,0 0 15,-1 0-16,1 0 1,0 0 0,0 0 62,0 0-31,-1 0-32,1 0 1,-25 25-16,25-25 16,25 0-1,-26 0 16,1 0-15,0 0 0,0 0-1,0 24 1,24-24 0,1 0-1,-25 0 1,-1 0-1,1 0 1,0 0 0,0 0-1,0 0 1,-1 0 0,1 0-1,0 25 1,0-25 31,0 0-32,-1 0 32,1 0 31,-25-25 313,-25 1-235,1 24-140,-1-25 78,-50 0-94,26 25 15,-1-25 1,-24 25-16,24 0 15,1-25 1,-75 25 0,24-24-1,76 24 17,-1 0 77,0 0-62,0 0-32,0 0 1,1 0 31,-1 0-16,0 0-15,0 0-1,0 0 1,0 0 15,25 24 47,-24-24-62,-1 0 62,-25 0-62,25 0-1,1 0 48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273AE8-09D0-4CE5-A0F9-8555760243D9}" type="datetimeFigureOut">
              <a:rPr lang="en-US" smtClean="0"/>
              <a:t>30-Jan-19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5BC5E0-0F80-4187-8D36-1FB86F535002}" type="slidenum">
              <a:rPr lang="en-US" smtClean="0"/>
              <a:t>‹#›</a:t>
            </a:fld>
            <a:endParaRPr lang="en-US"/>
          </a:p>
        </p:txBody>
      </p:sp>
    </p:spTree>
    <p:extLst>
      <p:ext uri="{BB962C8B-B14F-4D97-AF65-F5344CB8AC3E}">
        <p14:creationId xmlns:p14="http://schemas.microsoft.com/office/powerpoint/2010/main" val="3260086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Prostate cancer screening remains controversial because potential mortality or quality-of-life benefits may be outweighed by harms from </a:t>
            </a:r>
            <a:r>
              <a:rPr lang="en-US" dirty="0" err="1"/>
              <a:t>overdetection</a:t>
            </a:r>
            <a:r>
              <a:rPr lang="en-US" dirty="0"/>
              <a:t> and overtreatment.</a:t>
            </a:r>
          </a:p>
          <a:p>
            <a:endParaRPr lang="en-US" dirty="0"/>
          </a:p>
          <a:p>
            <a:r>
              <a:rPr lang="en-US" dirty="0"/>
              <a:t>OBJECTIVE To evaluate the effect of a single prostate-specific antigen (PSA) screening intervention and standardized diagnostic pathway on prostate cancer–specific mortality.</a:t>
            </a:r>
          </a:p>
        </p:txBody>
      </p:sp>
      <p:sp>
        <p:nvSpPr>
          <p:cNvPr id="4" name="Slide Number Placeholder 3"/>
          <p:cNvSpPr>
            <a:spLocks noGrp="1"/>
          </p:cNvSpPr>
          <p:nvPr>
            <p:ph type="sldNum" sz="quarter" idx="5"/>
          </p:nvPr>
        </p:nvSpPr>
        <p:spPr/>
        <p:txBody>
          <a:bodyPr/>
          <a:lstStyle/>
          <a:p>
            <a:fld id="{FF5BC5E0-0F80-4187-8D36-1FB86F535002}" type="slidenum">
              <a:rPr lang="en-US" smtClean="0"/>
              <a:t>2</a:t>
            </a:fld>
            <a:endParaRPr lang="en-US"/>
          </a:p>
        </p:txBody>
      </p:sp>
    </p:spTree>
    <p:extLst>
      <p:ext uri="{BB962C8B-B14F-4D97-AF65-F5344CB8AC3E}">
        <p14:creationId xmlns:p14="http://schemas.microsoft.com/office/powerpoint/2010/main" val="2441940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inclusion criterion was all men aged 50 to 69 years in each of the randomized primary care practices. The exclusion criteria were a history of prostate cancer on or before the randomization date and patient registration with the practice on a temporary or emergency basis. Follow-up was completed on March 31, 2016.</a:t>
            </a:r>
          </a:p>
        </p:txBody>
      </p:sp>
      <p:sp>
        <p:nvSpPr>
          <p:cNvPr id="4" name="Slide Number Placeholder 3"/>
          <p:cNvSpPr>
            <a:spLocks noGrp="1"/>
          </p:cNvSpPr>
          <p:nvPr>
            <p:ph type="sldNum" sz="quarter" idx="5"/>
          </p:nvPr>
        </p:nvSpPr>
        <p:spPr/>
        <p:txBody>
          <a:bodyPr/>
          <a:lstStyle/>
          <a:p>
            <a:fld id="{FF5BC5E0-0F80-4187-8D36-1FB86F535002}" type="slidenum">
              <a:rPr lang="en-US" smtClean="0"/>
              <a:t>4</a:t>
            </a:fld>
            <a:endParaRPr lang="en-US"/>
          </a:p>
        </p:txBody>
      </p:sp>
    </p:spTree>
    <p:extLst>
      <p:ext uri="{BB962C8B-B14F-4D97-AF65-F5344CB8AC3E}">
        <p14:creationId xmlns:p14="http://schemas.microsoft.com/office/powerpoint/2010/main" val="3071051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Cluster Randomized Trial of PSA Testing for Prostate Cancer (CAP) included 419 582 men aged 50 to 69 years and was conducted at 573 primary care practices across the United Kingdom. Randomization and recruitment of the practices occurred between 2001 and 2009; patient follow-up ended on March 31, 2016.</a:t>
            </a:r>
          </a:p>
          <a:p>
            <a:endParaRPr lang="en-US" dirty="0"/>
          </a:p>
          <a:p>
            <a:r>
              <a:rPr lang="en-US" dirty="0"/>
              <a:t>Randomization was stratified within geographical groups and block sizes of10 to 12 neighboring practices using a computerized random-number generator.</a:t>
            </a:r>
          </a:p>
          <a:p>
            <a:endParaRPr lang="en-US" dirty="0"/>
          </a:p>
          <a:p>
            <a:r>
              <a:rPr lang="en-US" dirty="0"/>
              <a:t>The assignment of groups (</a:t>
            </a:r>
            <a:r>
              <a:rPr lang="en-US" dirty="0" err="1"/>
              <a:t>eg</a:t>
            </a:r>
            <a:r>
              <a:rPr lang="en-US" dirty="0"/>
              <a:t>, schools, clinics) rather than individuals to intervention and control groups. This approach is often used when assignment by individuals is likely to result in contamination (</a:t>
            </a:r>
            <a:r>
              <a:rPr lang="en-US" dirty="0" err="1"/>
              <a:t>eg</a:t>
            </a:r>
            <a:r>
              <a:rPr lang="en-US" dirty="0"/>
              <a:t>, if adolescents within a school are assigned to receive or not receive a new sex education program, it is likely that they will share the information they learn with one another; instead, if the unit of assignment is schools, entire schools are assigned to receive or not receive the new sex education program). Cluster assignment is typically randomized, but it is possible (though not advisable) to assign clusters to treatment or control by other methods.</a:t>
            </a:r>
          </a:p>
        </p:txBody>
      </p:sp>
      <p:sp>
        <p:nvSpPr>
          <p:cNvPr id="4" name="Slide Number Placeholder 3"/>
          <p:cNvSpPr>
            <a:spLocks noGrp="1"/>
          </p:cNvSpPr>
          <p:nvPr>
            <p:ph type="sldNum" sz="quarter" idx="5"/>
          </p:nvPr>
        </p:nvSpPr>
        <p:spPr/>
        <p:txBody>
          <a:bodyPr/>
          <a:lstStyle/>
          <a:p>
            <a:fld id="{FF5BC5E0-0F80-4187-8D36-1FB86F535002}" type="slidenum">
              <a:rPr lang="en-US" smtClean="0"/>
              <a:t>5</a:t>
            </a:fld>
            <a:endParaRPr lang="en-US"/>
          </a:p>
        </p:txBody>
      </p:sp>
    </p:spTree>
    <p:extLst>
      <p:ext uri="{BB962C8B-B14F-4D97-AF65-F5344CB8AC3E}">
        <p14:creationId xmlns:p14="http://schemas.microsoft.com/office/powerpoint/2010/main" val="3707584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outcome was definite, probable, or intervention-related prostate cancer mortality at a median follow-up of 10 years and was determined by an independent cause of death evaluation committee that was blinded to trial group assignment</a:t>
            </a:r>
          </a:p>
        </p:txBody>
      </p:sp>
      <p:sp>
        <p:nvSpPr>
          <p:cNvPr id="4" name="Slide Number Placeholder 3"/>
          <p:cNvSpPr>
            <a:spLocks noGrp="1"/>
          </p:cNvSpPr>
          <p:nvPr>
            <p:ph type="sldNum" sz="quarter" idx="5"/>
          </p:nvPr>
        </p:nvSpPr>
        <p:spPr/>
        <p:txBody>
          <a:bodyPr/>
          <a:lstStyle/>
          <a:p>
            <a:fld id="{FF5BC5E0-0F80-4187-8D36-1FB86F535002}" type="slidenum">
              <a:rPr lang="en-US" smtClean="0"/>
              <a:t>6</a:t>
            </a:fld>
            <a:endParaRPr lang="en-US"/>
          </a:p>
        </p:txBody>
      </p:sp>
    </p:spTree>
    <p:extLst>
      <p:ext uri="{BB962C8B-B14F-4D97-AF65-F5344CB8AC3E}">
        <p14:creationId xmlns:p14="http://schemas.microsoft.com/office/powerpoint/2010/main" val="2676594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randomization preceded practices being invited to take part in the study and because the invitation was tailored to the group (intervention or control) to which the practice had been randomized, it was not possible to conceal randomization while practices decided whether to participate.</a:t>
            </a:r>
          </a:p>
        </p:txBody>
      </p:sp>
      <p:sp>
        <p:nvSpPr>
          <p:cNvPr id="4" name="Slide Number Placeholder 3"/>
          <p:cNvSpPr>
            <a:spLocks noGrp="1"/>
          </p:cNvSpPr>
          <p:nvPr>
            <p:ph type="sldNum" sz="quarter" idx="5"/>
          </p:nvPr>
        </p:nvSpPr>
        <p:spPr/>
        <p:txBody>
          <a:bodyPr/>
          <a:lstStyle/>
          <a:p>
            <a:fld id="{FF5BC5E0-0F80-4187-8D36-1FB86F535002}" type="slidenum">
              <a:rPr lang="en-US" smtClean="0"/>
              <a:t>7</a:t>
            </a:fld>
            <a:endParaRPr lang="en-US"/>
          </a:p>
        </p:txBody>
      </p:sp>
    </p:spTree>
    <p:extLst>
      <p:ext uri="{BB962C8B-B14F-4D97-AF65-F5344CB8AC3E}">
        <p14:creationId xmlns:p14="http://schemas.microsoft.com/office/powerpoint/2010/main" val="4193037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Calculations predicted that 209000 men in each group would yield 1720 prostate cancer deaths during a median follow-up of10 years, and allow a prostate cancer mortality RR of 0.87 to be detected with 80% power at a significance level of .05. Assuming an uptake in PSA testing of between 35% and 50%</a:t>
            </a:r>
          </a:p>
          <a:p>
            <a:r>
              <a:rPr lang="en-US" dirty="0"/>
              <a:t>this corresponds to RRs between 0.62 and 0.73 among men actually undergoing PSA testing.</a:t>
            </a:r>
          </a:p>
        </p:txBody>
      </p:sp>
      <p:sp>
        <p:nvSpPr>
          <p:cNvPr id="4" name="Slide Number Placeholder 3"/>
          <p:cNvSpPr>
            <a:spLocks noGrp="1"/>
          </p:cNvSpPr>
          <p:nvPr>
            <p:ph type="sldNum" sz="quarter" idx="5"/>
          </p:nvPr>
        </p:nvSpPr>
        <p:spPr/>
        <p:txBody>
          <a:bodyPr/>
          <a:lstStyle/>
          <a:p>
            <a:fld id="{FF5BC5E0-0F80-4187-8D36-1FB86F535002}" type="slidenum">
              <a:rPr lang="en-US" smtClean="0"/>
              <a:t>8</a:t>
            </a:fld>
            <a:endParaRPr lang="en-US"/>
          </a:p>
        </p:txBody>
      </p:sp>
    </p:spTree>
    <p:extLst>
      <p:ext uri="{BB962C8B-B14F-4D97-AF65-F5344CB8AC3E}">
        <p14:creationId xmlns:p14="http://schemas.microsoft.com/office/powerpoint/2010/main" val="532230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5BC5E0-0F80-4187-8D36-1FB86F535002}" type="slidenum">
              <a:rPr lang="en-US" smtClean="0"/>
              <a:t>11</a:t>
            </a:fld>
            <a:endParaRPr lang="en-US"/>
          </a:p>
        </p:txBody>
      </p:sp>
    </p:spTree>
    <p:extLst>
      <p:ext uri="{BB962C8B-B14F-4D97-AF65-F5344CB8AC3E}">
        <p14:creationId xmlns:p14="http://schemas.microsoft.com/office/powerpoint/2010/main" val="2107752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381000" y="685800"/>
            <a:ext cx="6096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Harms?</a:t>
            </a:r>
          </a:p>
          <a:p>
            <a:r>
              <a:rPr lang="en-US" dirty="0"/>
              <a:t>Among those who test positive, adverse consequences may include • complications arising from investigation (screening test); • adverse effects of treatment; • unnecessary (over-)treatment of persons having true-positive results (clinically irrelevant disease, </a:t>
            </a:r>
            <a:r>
              <a:rPr lang="en-US" dirty="0" err="1"/>
              <a:t>overdetection</a:t>
            </a:r>
            <a:r>
              <a:rPr lang="en-US" dirty="0"/>
              <a:t>);</a:t>
            </a:r>
          </a:p>
          <a:p>
            <a:r>
              <a:rPr lang="en-US" dirty="0"/>
              <a:t>• adverse effects of labeling and early diagnosis; • anxiety generated by the investigations and treatment; and • costs and inconvenience incurred during investigations and treatment</a:t>
            </a:r>
          </a:p>
        </p:txBody>
      </p:sp>
      <p:sp>
        <p:nvSpPr>
          <p:cNvPr id="4" name="Slide Number Placeholder 3"/>
          <p:cNvSpPr>
            <a:spLocks noGrp="1"/>
          </p:cNvSpPr>
          <p:nvPr>
            <p:ph type="sldNum" sz="quarter" idx="5"/>
          </p:nvPr>
        </p:nvSpPr>
        <p:spPr/>
        <p:txBody>
          <a:bodyPr/>
          <a:lstStyle/>
          <a:p>
            <a:fld id="{FF5BC5E0-0F80-4187-8D36-1FB86F535002}" type="slidenum">
              <a:rPr lang="en-US" smtClean="0"/>
              <a:t>17</a:t>
            </a:fld>
            <a:endParaRPr lang="en-US"/>
          </a:p>
        </p:txBody>
      </p:sp>
    </p:spTree>
    <p:extLst>
      <p:ext uri="{BB962C8B-B14F-4D97-AF65-F5344CB8AC3E}">
        <p14:creationId xmlns:p14="http://schemas.microsoft.com/office/powerpoint/2010/main" val="1370610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Lethal cancer had not been identified by the single PSA test screening in the majority (n = 129/188; 69%). </a:t>
            </a:r>
          </a:p>
          <a:p>
            <a:r>
              <a:rPr lang="en-US" dirty="0"/>
              <a:t>Of these 129 men, 42 had not undergone PSA testing at all, 15 eligible men had not received a prostate biopsy, </a:t>
            </a:r>
          </a:p>
          <a:p>
            <a:r>
              <a:rPr lang="en-US" dirty="0"/>
              <a:t>68 had a PSA level of less than 3.0 ng/mL at screening (and therefore were below the threshold for recommending biopsy), and </a:t>
            </a:r>
          </a:p>
          <a:p>
            <a:r>
              <a:rPr lang="en-US" dirty="0"/>
              <a:t>4 had a benign prostate biopsy result</a:t>
            </a:r>
          </a:p>
          <a:p>
            <a:endParaRPr lang="en-US" dirty="0"/>
          </a:p>
          <a:p>
            <a:endParaRPr lang="en-US" dirty="0"/>
          </a:p>
          <a:p>
            <a:r>
              <a:rPr lang="en-US" dirty="0"/>
              <a:t>What Are the Harms?</a:t>
            </a:r>
          </a:p>
          <a:p>
            <a:r>
              <a:rPr lang="en-US" dirty="0"/>
              <a:t>Among those who test positive, adverse consequences may include • complications arising from investigation (screening test); • adverse effects of treatment; • unnecessary (over-)treatment of persons having true-positive results (clinically irrelevant disease, </a:t>
            </a:r>
            <a:r>
              <a:rPr lang="en-US" dirty="0" err="1"/>
              <a:t>overdetection</a:t>
            </a:r>
            <a:r>
              <a:rPr lang="en-US" dirty="0"/>
              <a:t>);</a:t>
            </a:r>
          </a:p>
          <a:p>
            <a:r>
              <a:rPr lang="en-US" dirty="0"/>
              <a:t>• adverse effects of labeling and early diagnosis; • anxiety generated by the investigations and treatment; and • costs and inconvenience incurred during investigations and treatment</a:t>
            </a:r>
          </a:p>
          <a:p>
            <a:endParaRPr lang="en-US" dirty="0"/>
          </a:p>
        </p:txBody>
      </p:sp>
      <p:sp>
        <p:nvSpPr>
          <p:cNvPr id="4" name="Slide Number Placeholder 3"/>
          <p:cNvSpPr>
            <a:spLocks noGrp="1"/>
          </p:cNvSpPr>
          <p:nvPr>
            <p:ph type="sldNum" sz="quarter" idx="5"/>
          </p:nvPr>
        </p:nvSpPr>
        <p:spPr/>
        <p:txBody>
          <a:bodyPr/>
          <a:lstStyle/>
          <a:p>
            <a:fld id="{FF5BC5E0-0F80-4187-8D36-1FB86F535002}" type="slidenum">
              <a:rPr lang="en-US" smtClean="0"/>
              <a:t>18</a:t>
            </a:fld>
            <a:endParaRPr lang="en-US"/>
          </a:p>
        </p:txBody>
      </p:sp>
    </p:spTree>
    <p:extLst>
      <p:ext uri="{BB962C8B-B14F-4D97-AF65-F5344CB8AC3E}">
        <p14:creationId xmlns:p14="http://schemas.microsoft.com/office/powerpoint/2010/main" val="504999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single PSA screening may fail to reflect the long-term effect </a:t>
            </a:r>
            <a:r>
              <a:rPr lang="en-US" dirty="0" err="1"/>
              <a:t>ofmultiple</a:t>
            </a:r>
            <a:r>
              <a:rPr lang="en-US" dirty="0"/>
              <a:t> PSA testing rounds seen in the ERSPC and PLCO trials. Nevertheless, we observed both a Gleason grade and cancer stage shift, and a reduction in long-term prostate cancer incidence following a single screening round. In PLCO35 and ERSPC centers,36,37 tumors identified during second and subsequent screening rounds were more likely to be localized, small volume, and with favorable histological grading compared with those found during the first round of screening, supporting model-based estimates that suggest over detection increases with repeated screening.37</a:t>
            </a:r>
          </a:p>
          <a:p>
            <a:endParaRPr lang="en-US" dirty="0"/>
          </a:p>
          <a:p>
            <a:r>
              <a:rPr lang="en-US" dirty="0"/>
              <a:t>This study look at a since PSA screening, where as other previous studies screening </a:t>
            </a:r>
            <a:r>
              <a:rPr lang="en-US" dirty="0" err="1"/>
              <a:t>stratergy</a:t>
            </a:r>
            <a:r>
              <a:rPr lang="en-US" dirty="0"/>
              <a:t> have looked in to multiple PSA testing.</a:t>
            </a:r>
          </a:p>
        </p:txBody>
      </p:sp>
      <p:sp>
        <p:nvSpPr>
          <p:cNvPr id="4" name="Slide Number Placeholder 3"/>
          <p:cNvSpPr>
            <a:spLocks noGrp="1"/>
          </p:cNvSpPr>
          <p:nvPr>
            <p:ph type="sldNum" sz="quarter" idx="5"/>
          </p:nvPr>
        </p:nvSpPr>
        <p:spPr/>
        <p:txBody>
          <a:bodyPr/>
          <a:lstStyle/>
          <a:p>
            <a:fld id="{FF5BC5E0-0F80-4187-8D36-1FB86F535002}" type="slidenum">
              <a:rPr lang="en-US" smtClean="0"/>
              <a:t>19</a:t>
            </a:fld>
            <a:endParaRPr lang="en-US"/>
          </a:p>
        </p:txBody>
      </p:sp>
    </p:spTree>
    <p:extLst>
      <p:ext uri="{BB962C8B-B14F-4D97-AF65-F5344CB8AC3E}">
        <p14:creationId xmlns:p14="http://schemas.microsoft.com/office/powerpoint/2010/main" val="1327365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5BC5E0-0F80-4187-8D36-1FB86F535002}" type="slidenum">
              <a:rPr lang="en-US" smtClean="0"/>
              <a:t>21</a:t>
            </a:fld>
            <a:endParaRPr lang="en-US"/>
          </a:p>
        </p:txBody>
      </p:sp>
    </p:spTree>
    <p:extLst>
      <p:ext uri="{BB962C8B-B14F-4D97-AF65-F5344CB8AC3E}">
        <p14:creationId xmlns:p14="http://schemas.microsoft.com/office/powerpoint/2010/main" val="2398232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DE7E5-E326-44AB-9A0B-636F5982E1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1131C6-933B-4ED1-BB1F-D4A03EE608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6B0795-6688-4C09-A7F7-CD1466B9EDE5}"/>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5" name="Footer Placeholder 4">
            <a:extLst>
              <a:ext uri="{FF2B5EF4-FFF2-40B4-BE49-F238E27FC236}">
                <a16:creationId xmlns:a16="http://schemas.microsoft.com/office/drawing/2014/main" id="{96FB57A8-6028-4384-952C-B7B0EEEBC4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6C7C7-5A1E-4E90-9997-A3B1C6E6A41F}"/>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3804847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08480-7D2D-4972-91DF-EAA20600C5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00F6DF-2866-4BAB-B154-5A0CD1EDD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685630-398C-4837-9225-4C8BF7805FC0}"/>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5" name="Footer Placeholder 4">
            <a:extLst>
              <a:ext uri="{FF2B5EF4-FFF2-40B4-BE49-F238E27FC236}">
                <a16:creationId xmlns:a16="http://schemas.microsoft.com/office/drawing/2014/main" id="{B993E705-2ABC-4503-8CC0-D993EC4A1A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DCC336-C174-4004-9E1D-99414D07F74F}"/>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1476197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32271-7322-473C-89DB-8CD3328585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D69E80-167E-4718-962E-983A886958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F20B662-4DC5-4329-8AE3-617C4C2DB6A8}"/>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5" name="Footer Placeholder 4">
            <a:extLst>
              <a:ext uri="{FF2B5EF4-FFF2-40B4-BE49-F238E27FC236}">
                <a16:creationId xmlns:a16="http://schemas.microsoft.com/office/drawing/2014/main" id="{4EF15799-C327-4782-A5EE-FE7718AC5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82139A-0B71-44B9-8FFF-53F25A0BE895}"/>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2359130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3000F-593A-4B78-96BE-D7A53ACA88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41D0DE-340D-45F7-81F5-5D155A06FBF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C359A4-8C46-45D7-9FE1-9D933FE824D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888B7C-B68A-429E-BCBB-EC57FA46A7A2}"/>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6" name="Footer Placeholder 5">
            <a:extLst>
              <a:ext uri="{FF2B5EF4-FFF2-40B4-BE49-F238E27FC236}">
                <a16:creationId xmlns:a16="http://schemas.microsoft.com/office/drawing/2014/main" id="{9C5746CD-C2A5-4E58-B4DB-FC16E1622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78D1D-203B-4F23-A48D-CBDB77BAE949}"/>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753545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C3A4A-500A-408E-BD10-EA29F2988A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F10BAE-4929-41BC-8090-311A1265AC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0E6592-E6AF-425E-9F47-BE4EB0DC152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4ADA14-1DD9-419A-A371-EC1946CE54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7ECFEC-664A-4203-945A-0110A95AD4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A148EE-1EDA-47EE-BFF1-97EAF795C9D2}"/>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8" name="Footer Placeholder 7">
            <a:extLst>
              <a:ext uri="{FF2B5EF4-FFF2-40B4-BE49-F238E27FC236}">
                <a16:creationId xmlns:a16="http://schemas.microsoft.com/office/drawing/2014/main" id="{1E9AD680-8705-48BF-8D03-80AA24B572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9C5857-7065-48B9-BE1F-14E2A7D9055B}"/>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3631027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08F37-616E-4FB5-8310-90E26AC822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977FB5-77EC-442F-845B-A7C315005189}"/>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4" name="Footer Placeholder 3">
            <a:extLst>
              <a:ext uri="{FF2B5EF4-FFF2-40B4-BE49-F238E27FC236}">
                <a16:creationId xmlns:a16="http://schemas.microsoft.com/office/drawing/2014/main" id="{A30827DE-7BCC-4F7F-917F-12AE47E9AD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90F29C-F0FB-4EDC-BB1D-8447AEB0CB1F}"/>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2582728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F36AAE-2A8D-4FFB-B280-23B2E3116DC2}"/>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3" name="Footer Placeholder 2">
            <a:extLst>
              <a:ext uri="{FF2B5EF4-FFF2-40B4-BE49-F238E27FC236}">
                <a16:creationId xmlns:a16="http://schemas.microsoft.com/office/drawing/2014/main" id="{DF8235BB-751C-4EED-9C25-28F2223E1F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DC0224-6293-41FE-9DF2-D7CFCA5F91E9}"/>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3795835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EB922-B547-48D5-A651-13EB91A146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6562B6-ADAA-4042-8000-100878F503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95C670-745C-430A-93B5-C485DAE67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76AE02-CE79-43FF-996F-C1AF57F73B75}"/>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6" name="Footer Placeholder 5">
            <a:extLst>
              <a:ext uri="{FF2B5EF4-FFF2-40B4-BE49-F238E27FC236}">
                <a16:creationId xmlns:a16="http://schemas.microsoft.com/office/drawing/2014/main" id="{5DCB2525-E84F-4BD2-9AB9-E6E8211333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030161-13A1-44E7-B20D-D069F1336D05}"/>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3492538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6DEA6-9FEC-4DAB-8F39-E10D456560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B4E927-5170-421A-B2D6-F7EFF9EE2A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15C0A1-C22B-408D-828C-C1B5F52D92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A5224B-0800-4D82-A1B9-796E4D6E0E7B}"/>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6" name="Footer Placeholder 5">
            <a:extLst>
              <a:ext uri="{FF2B5EF4-FFF2-40B4-BE49-F238E27FC236}">
                <a16:creationId xmlns:a16="http://schemas.microsoft.com/office/drawing/2014/main" id="{5578F9D0-EF0C-4E0F-B139-B1E4D4EAAE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475CD0-6EF1-4D96-B618-B0A5118FB893}"/>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254569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A6975-4245-4025-9253-CD88E01147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1AB42D-109D-4937-8DE8-7A65F2AAEE8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8FDB0C-DCC0-403B-9C8D-07AFF530706E}"/>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5" name="Footer Placeholder 4">
            <a:extLst>
              <a:ext uri="{FF2B5EF4-FFF2-40B4-BE49-F238E27FC236}">
                <a16:creationId xmlns:a16="http://schemas.microsoft.com/office/drawing/2014/main" id="{F949CD0A-54F1-4CAF-8CB6-CCE1A22FF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1CFFC-5C5A-483A-B98D-A80C75D36B2F}"/>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1841133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E28A89-7B70-4FAB-A71B-8E318F2D46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3FAF5E-B2D2-465E-A156-438080302F8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A16166-FB53-47F4-A0B1-7A594E52D842}"/>
              </a:ext>
            </a:extLst>
          </p:cNvPr>
          <p:cNvSpPr>
            <a:spLocks noGrp="1"/>
          </p:cNvSpPr>
          <p:nvPr>
            <p:ph type="dt" sz="half" idx="10"/>
          </p:nvPr>
        </p:nvSpPr>
        <p:spPr/>
        <p:txBody>
          <a:bodyPr/>
          <a:lstStyle/>
          <a:p>
            <a:fld id="{83A7A735-990C-4A96-BF12-CE51C6656105}" type="datetimeFigureOut">
              <a:rPr lang="en-US" smtClean="0"/>
              <a:t>30-Jan-19</a:t>
            </a:fld>
            <a:endParaRPr lang="en-US"/>
          </a:p>
        </p:txBody>
      </p:sp>
      <p:sp>
        <p:nvSpPr>
          <p:cNvPr id="5" name="Footer Placeholder 4">
            <a:extLst>
              <a:ext uri="{FF2B5EF4-FFF2-40B4-BE49-F238E27FC236}">
                <a16:creationId xmlns:a16="http://schemas.microsoft.com/office/drawing/2014/main" id="{AE8CA1ED-C384-46B3-8676-AB60AB7B8B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B0DF9F-8C4B-4406-ABB8-40EC3DF86C22}"/>
              </a:ext>
            </a:extLst>
          </p:cNvPr>
          <p:cNvSpPr>
            <a:spLocks noGrp="1"/>
          </p:cNvSpPr>
          <p:nvPr>
            <p:ph type="sldNum" sz="quarter" idx="12"/>
          </p:nvPr>
        </p:nvSpPr>
        <p:spPr/>
        <p:txBody>
          <a:bodyPr/>
          <a:lstStyle/>
          <a:p>
            <a:fld id="{DAE9B441-6E15-48E6-B18C-534BA0004566}" type="slidenum">
              <a:rPr lang="en-US" smtClean="0"/>
              <a:t>‹#›</a:t>
            </a:fld>
            <a:endParaRPr lang="en-US"/>
          </a:p>
        </p:txBody>
      </p:sp>
    </p:spTree>
    <p:extLst>
      <p:ext uri="{BB962C8B-B14F-4D97-AF65-F5344CB8AC3E}">
        <p14:creationId xmlns:p14="http://schemas.microsoft.com/office/powerpoint/2010/main" val="4214389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D9D14F-C8E2-4EA0-BDD0-278FC943A2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646D03-3C2A-4D3E-983F-0F6593DCDA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326033-42A5-49A4-A1AD-D6BE0047B7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7A735-990C-4A96-BF12-CE51C6656105}" type="datetimeFigureOut">
              <a:rPr lang="en-US" smtClean="0"/>
              <a:t>30-Jan-19</a:t>
            </a:fld>
            <a:endParaRPr lang="en-US"/>
          </a:p>
        </p:txBody>
      </p:sp>
      <p:sp>
        <p:nvSpPr>
          <p:cNvPr id="5" name="Footer Placeholder 4">
            <a:extLst>
              <a:ext uri="{FF2B5EF4-FFF2-40B4-BE49-F238E27FC236}">
                <a16:creationId xmlns:a16="http://schemas.microsoft.com/office/drawing/2014/main" id="{3FC9AF9C-B4D5-4928-9E4C-64D03526D4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2C5BC0-D693-4814-A8F5-31DE036789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E9B441-6E15-48E6-B18C-534BA0004566}" type="slidenum">
              <a:rPr lang="en-US" smtClean="0"/>
              <a:t>‹#›</a:t>
            </a:fld>
            <a:endParaRPr lang="en-US"/>
          </a:p>
        </p:txBody>
      </p:sp>
    </p:spTree>
    <p:extLst>
      <p:ext uri="{BB962C8B-B14F-4D97-AF65-F5344CB8AC3E}">
        <p14:creationId xmlns:p14="http://schemas.microsoft.com/office/powerpoint/2010/main" val="2120413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10.emf"/><Relationship Id="rId18" Type="http://schemas.openxmlformats.org/officeDocument/2006/relationships/customXml" Target="../ink/ink9.xml"/><Relationship Id="rId3" Type="http://schemas.openxmlformats.org/officeDocument/2006/relationships/image" Target="../media/image5.PNG"/><Relationship Id="rId21" Type="http://schemas.openxmlformats.org/officeDocument/2006/relationships/image" Target="../media/image14.emf"/><Relationship Id="rId7" Type="http://schemas.openxmlformats.org/officeDocument/2006/relationships/image" Target="../media/image7.emf"/><Relationship Id="rId12" Type="http://schemas.openxmlformats.org/officeDocument/2006/relationships/customXml" Target="../ink/ink6.xml"/><Relationship Id="rId17" Type="http://schemas.openxmlformats.org/officeDocument/2006/relationships/image" Target="../media/image12.emf"/><Relationship Id="rId25" Type="http://schemas.openxmlformats.org/officeDocument/2006/relationships/image" Target="../media/image16.emf"/><Relationship Id="rId2" Type="http://schemas.openxmlformats.org/officeDocument/2006/relationships/notesSlide" Target="../notesSlides/notesSlide7.xml"/><Relationship Id="rId16" Type="http://schemas.openxmlformats.org/officeDocument/2006/relationships/customXml" Target="../ink/ink8.xml"/><Relationship Id="rId20" Type="http://schemas.openxmlformats.org/officeDocument/2006/relationships/customXml" Target="../ink/ink10.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9.emf"/><Relationship Id="rId24" Type="http://schemas.openxmlformats.org/officeDocument/2006/relationships/customXml" Target="../ink/ink12.xml"/><Relationship Id="rId5" Type="http://schemas.openxmlformats.org/officeDocument/2006/relationships/image" Target="../media/image6.emf"/><Relationship Id="rId15" Type="http://schemas.openxmlformats.org/officeDocument/2006/relationships/image" Target="../media/image11.emf"/><Relationship Id="rId23" Type="http://schemas.openxmlformats.org/officeDocument/2006/relationships/image" Target="../media/image15.emf"/><Relationship Id="rId10" Type="http://schemas.openxmlformats.org/officeDocument/2006/relationships/customXml" Target="../ink/ink5.xml"/><Relationship Id="rId19" Type="http://schemas.openxmlformats.org/officeDocument/2006/relationships/image" Target="../media/image13.emf"/><Relationship Id="rId4" Type="http://schemas.openxmlformats.org/officeDocument/2006/relationships/customXml" Target="../ink/ink2.xml"/><Relationship Id="rId9" Type="http://schemas.openxmlformats.org/officeDocument/2006/relationships/image" Target="../media/image8.emf"/><Relationship Id="rId14" Type="http://schemas.openxmlformats.org/officeDocument/2006/relationships/customXml" Target="../ink/ink7.xml"/><Relationship Id="rId22" Type="http://schemas.openxmlformats.org/officeDocument/2006/relationships/customXml" Target="../ink/ink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customXml" Target="../ink/ink13.xml"/><Relationship Id="rId7" Type="http://schemas.openxmlformats.org/officeDocument/2006/relationships/customXml" Target="../ink/ink15.xml"/><Relationship Id="rId12" Type="http://schemas.openxmlformats.org/officeDocument/2006/relationships/image" Target="../media/image23.em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emf"/><Relationship Id="rId11" Type="http://schemas.openxmlformats.org/officeDocument/2006/relationships/customXml" Target="../ink/ink17.xml"/><Relationship Id="rId5" Type="http://schemas.openxmlformats.org/officeDocument/2006/relationships/customXml" Target="../ink/ink14.xml"/><Relationship Id="rId10" Type="http://schemas.openxmlformats.org/officeDocument/2006/relationships/image" Target="../media/image22.emf"/><Relationship Id="rId4" Type="http://schemas.openxmlformats.org/officeDocument/2006/relationships/image" Target="../media/image19.emf"/><Relationship Id="rId9" Type="http://schemas.openxmlformats.org/officeDocument/2006/relationships/customXml" Target="../ink/ink16.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customXml" Target="../ink/ink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40C34-BCDB-4F99-9FB2-7251044C743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CDFE8AA-B5EB-473D-B6AF-DC0DC653C65C}"/>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EEE6DA0F-1241-457A-9033-95401AB9AE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426" y="781378"/>
            <a:ext cx="10555173" cy="4115374"/>
          </a:xfrm>
          <a:prstGeom prst="rect">
            <a:avLst/>
          </a:prstGeom>
        </p:spPr>
      </p:pic>
    </p:spTree>
    <p:extLst>
      <p:ext uri="{BB962C8B-B14F-4D97-AF65-F5344CB8AC3E}">
        <p14:creationId xmlns:p14="http://schemas.microsoft.com/office/powerpoint/2010/main" val="35720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1F6B-67E0-4C8B-8829-1B727B637DDE}"/>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22DC332-3229-4F62-9EDD-D6CC82DD6E14}"/>
              </a:ext>
            </a:extLst>
          </p:cNvPr>
          <p:cNvSpPr>
            <a:spLocks noGrp="1"/>
          </p:cNvSpPr>
          <p:nvPr>
            <p:ph idx="1"/>
          </p:nvPr>
        </p:nvSpPr>
        <p:spPr/>
        <p:txBody>
          <a:bodyPr/>
          <a:lstStyle/>
          <a:p>
            <a:r>
              <a:rPr lang="en-US" dirty="0"/>
              <a:t>Prostate cancer screening remains controversial </a:t>
            </a:r>
          </a:p>
          <a:p>
            <a:endParaRPr lang="en-US" dirty="0"/>
          </a:p>
          <a:p>
            <a:r>
              <a:rPr lang="en-US" dirty="0"/>
              <a:t>To evaluate the effect of a single prostate-specific antigen (PSA) screening intervention and standardized diagnostic pathway on prostate cancer–specific mortality.</a:t>
            </a:r>
          </a:p>
        </p:txBody>
      </p:sp>
    </p:spTree>
    <p:extLst>
      <p:ext uri="{BB962C8B-B14F-4D97-AF65-F5344CB8AC3E}">
        <p14:creationId xmlns:p14="http://schemas.microsoft.com/office/powerpoint/2010/main" val="1126367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98E22-E1E8-45B0-B1CC-A27AA3A02D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411C82-F8DB-43BA-B81F-1AE70E6FAB0D}"/>
              </a:ext>
            </a:extLst>
          </p:cNvPr>
          <p:cNvSpPr>
            <a:spLocks noGrp="1"/>
          </p:cNvSpPr>
          <p:nvPr>
            <p:ph idx="1"/>
          </p:nvPr>
        </p:nvSpPr>
        <p:spPr/>
        <p:txBody>
          <a:bodyPr>
            <a:normAutofit fontScale="92500" lnSpcReduction="10000"/>
          </a:bodyPr>
          <a:lstStyle/>
          <a:p>
            <a:r>
              <a:rPr lang="en-US" dirty="0"/>
              <a:t>P-Men aged 50 to 69 years attending primary care practices across the United Kingdom.</a:t>
            </a:r>
          </a:p>
          <a:p>
            <a:endParaRPr lang="en-US" dirty="0"/>
          </a:p>
          <a:p>
            <a:r>
              <a:rPr lang="en-US" dirty="0"/>
              <a:t>I- PSA testing</a:t>
            </a:r>
          </a:p>
          <a:p>
            <a:endParaRPr lang="en-US" dirty="0"/>
          </a:p>
          <a:p>
            <a:r>
              <a:rPr lang="en-US" dirty="0"/>
              <a:t>C- Standard (unscreened) practice</a:t>
            </a:r>
          </a:p>
          <a:p>
            <a:endParaRPr lang="en-US" dirty="0"/>
          </a:p>
          <a:p>
            <a:r>
              <a:rPr lang="en-US" dirty="0"/>
              <a:t>O- Prostate cancer–specific mortality</a:t>
            </a:r>
          </a:p>
          <a:p>
            <a:endParaRPr lang="en-US" dirty="0"/>
          </a:p>
          <a:p>
            <a:r>
              <a:rPr lang="en-US" dirty="0"/>
              <a:t>T- Median follow-up of 10 years.</a:t>
            </a:r>
          </a:p>
        </p:txBody>
      </p:sp>
    </p:spTree>
    <p:extLst>
      <p:ext uri="{BB962C8B-B14F-4D97-AF65-F5344CB8AC3E}">
        <p14:creationId xmlns:p14="http://schemas.microsoft.com/office/powerpoint/2010/main" val="3907344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532FE-68EF-44FE-8C38-3F7393756DE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F284888-1CF0-436D-AA5A-566288F582A7}"/>
              </a:ext>
            </a:extLst>
          </p:cNvPr>
          <p:cNvSpPr>
            <a:spLocks noGrp="1"/>
          </p:cNvSpPr>
          <p:nvPr>
            <p:ph idx="1"/>
          </p:nvPr>
        </p:nvSpPr>
        <p:spPr/>
        <p:txBody>
          <a:bodyPr/>
          <a:lstStyle/>
          <a:p>
            <a:r>
              <a:rPr lang="en-US" dirty="0"/>
              <a:t>The inclusion criteria</a:t>
            </a:r>
          </a:p>
          <a:p>
            <a:r>
              <a:rPr lang="en-US" dirty="0"/>
              <a:t>All men aged 50 to 69 years in each of the randomized primary care practices. </a:t>
            </a:r>
          </a:p>
          <a:p>
            <a:endParaRPr lang="en-US" dirty="0"/>
          </a:p>
          <a:p>
            <a:r>
              <a:rPr lang="en-US" dirty="0"/>
              <a:t>The exclusion criteria </a:t>
            </a:r>
          </a:p>
          <a:p>
            <a:r>
              <a:rPr lang="en-US" dirty="0"/>
              <a:t>History of prostate cancer on or before the randomization date</a:t>
            </a:r>
          </a:p>
        </p:txBody>
      </p:sp>
    </p:spTree>
    <p:extLst>
      <p:ext uri="{BB962C8B-B14F-4D97-AF65-F5344CB8AC3E}">
        <p14:creationId xmlns:p14="http://schemas.microsoft.com/office/powerpoint/2010/main" val="2041021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8707-5A8F-47B3-A064-3D7E0FC3508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9E85E69-27D1-4815-B9F6-F6817EDF50A7}"/>
              </a:ext>
            </a:extLst>
          </p:cNvPr>
          <p:cNvSpPr>
            <a:spLocks noGrp="1"/>
          </p:cNvSpPr>
          <p:nvPr>
            <p:ph idx="1"/>
          </p:nvPr>
        </p:nvSpPr>
        <p:spPr/>
        <p:txBody>
          <a:bodyPr>
            <a:normAutofit fontScale="92500" lnSpcReduction="20000"/>
          </a:bodyPr>
          <a:lstStyle/>
          <a:p>
            <a:r>
              <a:rPr lang="en-US" dirty="0"/>
              <a:t>Cluster Randomized Trial of PSA Testing for Prostate Cancer (CAP) </a:t>
            </a:r>
          </a:p>
          <a:p>
            <a:endParaRPr lang="en-US" dirty="0"/>
          </a:p>
          <a:p>
            <a:r>
              <a:rPr lang="en-US" dirty="0"/>
              <a:t>Included 419 582 men aged 50 to 69 years</a:t>
            </a:r>
          </a:p>
          <a:p>
            <a:r>
              <a:rPr lang="en-US" dirty="0"/>
              <a:t>573 primary care practices across the United Kingdom.</a:t>
            </a:r>
          </a:p>
          <a:p>
            <a:endParaRPr lang="en-US" dirty="0"/>
          </a:p>
          <a:p>
            <a:r>
              <a:rPr lang="en-US" dirty="0"/>
              <a:t>Randomization and recruitment of the practices occurred between 2001 and 2009; patient follow-up ended on March 31, 2016.</a:t>
            </a:r>
          </a:p>
          <a:p>
            <a:endParaRPr lang="en-US" dirty="0"/>
          </a:p>
          <a:p>
            <a:r>
              <a:rPr lang="en-US" dirty="0"/>
              <a:t>Randomization was stratified within geographical groups and block sizes of10 to 12 neighboring practices using a computerized random-number generator.</a:t>
            </a:r>
          </a:p>
        </p:txBody>
      </p:sp>
    </p:spTree>
    <p:extLst>
      <p:ext uri="{BB962C8B-B14F-4D97-AF65-F5344CB8AC3E}">
        <p14:creationId xmlns:p14="http://schemas.microsoft.com/office/powerpoint/2010/main" val="836986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29E03-3B29-4366-8F98-8E85FCEDD607}"/>
              </a:ext>
            </a:extLst>
          </p:cNvPr>
          <p:cNvSpPr>
            <a:spLocks noGrp="1"/>
          </p:cNvSpPr>
          <p:nvPr>
            <p:ph type="title"/>
          </p:nvPr>
        </p:nvSpPr>
        <p:spPr/>
        <p:txBody>
          <a:bodyPr/>
          <a:lstStyle/>
          <a:p>
            <a:r>
              <a:rPr lang="en-US" dirty="0"/>
              <a:t>Outcome</a:t>
            </a:r>
          </a:p>
        </p:txBody>
      </p:sp>
      <p:sp>
        <p:nvSpPr>
          <p:cNvPr id="3" name="Content Placeholder 2">
            <a:extLst>
              <a:ext uri="{FF2B5EF4-FFF2-40B4-BE49-F238E27FC236}">
                <a16:creationId xmlns:a16="http://schemas.microsoft.com/office/drawing/2014/main" id="{2EC374E0-C842-47D9-A1D8-FEF1492B9357}"/>
              </a:ext>
            </a:extLst>
          </p:cNvPr>
          <p:cNvSpPr>
            <a:spLocks noGrp="1"/>
          </p:cNvSpPr>
          <p:nvPr>
            <p:ph idx="1"/>
          </p:nvPr>
        </p:nvSpPr>
        <p:spPr/>
        <p:txBody>
          <a:bodyPr/>
          <a:lstStyle/>
          <a:p>
            <a:r>
              <a:rPr lang="en-US" dirty="0"/>
              <a:t>The primary outcome was definite, probable, or intervention-related prostate cancer mortality at a median follow-up of 10 years.</a:t>
            </a:r>
          </a:p>
          <a:p>
            <a:endParaRPr lang="en-US" dirty="0"/>
          </a:p>
          <a:p>
            <a:r>
              <a:rPr lang="en-US" dirty="0"/>
              <a:t>Determined by an independent cause of death evaluation committee that was blinded to trial group assignment</a:t>
            </a:r>
          </a:p>
        </p:txBody>
      </p:sp>
    </p:spTree>
    <p:extLst>
      <p:ext uri="{BB962C8B-B14F-4D97-AF65-F5344CB8AC3E}">
        <p14:creationId xmlns:p14="http://schemas.microsoft.com/office/powerpoint/2010/main" val="2060900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2AED-E113-49C5-904B-40A50707FD2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1917156-B6F7-4C71-BA86-9808EB0B04C1}"/>
              </a:ext>
            </a:extLst>
          </p:cNvPr>
          <p:cNvSpPr>
            <a:spLocks noGrp="1"/>
          </p:cNvSpPr>
          <p:nvPr>
            <p:ph idx="1"/>
          </p:nvPr>
        </p:nvSpPr>
        <p:spPr/>
        <p:txBody>
          <a:bodyPr/>
          <a:lstStyle/>
          <a:p>
            <a:r>
              <a:rPr lang="en-US" dirty="0"/>
              <a:t>Concealment not possible.</a:t>
            </a:r>
          </a:p>
        </p:txBody>
      </p:sp>
    </p:spTree>
    <p:extLst>
      <p:ext uri="{BB962C8B-B14F-4D97-AF65-F5344CB8AC3E}">
        <p14:creationId xmlns:p14="http://schemas.microsoft.com/office/powerpoint/2010/main" val="1942208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B6E6-346B-438D-BE60-89B958919E75}"/>
              </a:ext>
            </a:extLst>
          </p:cNvPr>
          <p:cNvSpPr>
            <a:spLocks noGrp="1"/>
          </p:cNvSpPr>
          <p:nvPr>
            <p:ph type="title"/>
          </p:nvPr>
        </p:nvSpPr>
        <p:spPr/>
        <p:txBody>
          <a:bodyPr/>
          <a:lstStyle/>
          <a:p>
            <a:r>
              <a:rPr lang="en-US" dirty="0"/>
              <a:t>Sample size</a:t>
            </a:r>
          </a:p>
        </p:txBody>
      </p:sp>
      <p:sp>
        <p:nvSpPr>
          <p:cNvPr id="3" name="Content Placeholder 2">
            <a:extLst>
              <a:ext uri="{FF2B5EF4-FFF2-40B4-BE49-F238E27FC236}">
                <a16:creationId xmlns:a16="http://schemas.microsoft.com/office/drawing/2014/main" id="{3DBEBF47-3B5B-441B-8D69-672928E5BA3B}"/>
              </a:ext>
            </a:extLst>
          </p:cNvPr>
          <p:cNvSpPr>
            <a:spLocks noGrp="1"/>
          </p:cNvSpPr>
          <p:nvPr>
            <p:ph idx="1"/>
          </p:nvPr>
        </p:nvSpPr>
        <p:spPr/>
        <p:txBody>
          <a:bodyPr/>
          <a:lstStyle/>
          <a:p>
            <a:r>
              <a:rPr lang="en-US" dirty="0"/>
              <a:t>209000 men in each group would yield 1720 prostate cancer deaths during a median follow-up of10 years, and allow a prostate cancer mortality RR of 0.87 to be detected with 80% power at a significance level of .05. </a:t>
            </a:r>
          </a:p>
          <a:p>
            <a:endParaRPr lang="en-US" dirty="0"/>
          </a:p>
        </p:txBody>
      </p:sp>
    </p:spTree>
    <p:extLst>
      <p:ext uri="{BB962C8B-B14F-4D97-AF65-F5344CB8AC3E}">
        <p14:creationId xmlns:p14="http://schemas.microsoft.com/office/powerpoint/2010/main" val="1393101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95400-A83F-42D2-8FA7-84F96C07B1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0F3792-7C4D-4986-A91B-33814C570DD5}"/>
              </a:ext>
            </a:extLst>
          </p:cNvPr>
          <p:cNvSpPr>
            <a:spLocks noGrp="1"/>
          </p:cNvSpPr>
          <p:nvPr>
            <p:ph idx="1"/>
          </p:nvPr>
        </p:nvSpPr>
        <p:spPr/>
        <p:txBody>
          <a:bodyPr/>
          <a:lstStyle/>
          <a:p>
            <a:endParaRPr lang="en-US" dirty="0"/>
          </a:p>
          <a:p>
            <a:endParaRPr lang="en-US" dirty="0"/>
          </a:p>
        </p:txBody>
      </p:sp>
      <p:pic>
        <p:nvPicPr>
          <p:cNvPr id="4" name="Picture 3">
            <a:extLst>
              <a:ext uri="{FF2B5EF4-FFF2-40B4-BE49-F238E27FC236}">
                <a16:creationId xmlns:a16="http://schemas.microsoft.com/office/drawing/2014/main" id="{E853DB09-9C55-4917-A635-628012BE3ACB}"/>
              </a:ext>
            </a:extLst>
          </p:cNvPr>
          <p:cNvPicPr>
            <a:picLocks noChangeAspect="1"/>
          </p:cNvPicPr>
          <p:nvPr/>
        </p:nvPicPr>
        <p:blipFill>
          <a:blip r:embed="rId2"/>
          <a:stretch>
            <a:fillRect/>
          </a:stretch>
        </p:blipFill>
        <p:spPr>
          <a:xfrm>
            <a:off x="1493984" y="576263"/>
            <a:ext cx="8353425" cy="5600700"/>
          </a:xfrm>
          <a:prstGeom prst="rect">
            <a:avLst/>
          </a:prstGeom>
        </p:spPr>
      </p:pic>
    </p:spTree>
    <p:extLst>
      <p:ext uri="{BB962C8B-B14F-4D97-AF65-F5344CB8AC3E}">
        <p14:creationId xmlns:p14="http://schemas.microsoft.com/office/powerpoint/2010/main" val="2641480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22834-D9EC-41FE-A13A-D255D950E0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13A0D52-AF48-414E-92B0-E98D1C64FA7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961471-3F6A-45F5-AF95-9B0EE647B7E4}"/>
              </a:ext>
            </a:extLst>
          </p:cNvPr>
          <p:cNvPicPr>
            <a:picLocks noChangeAspect="1"/>
          </p:cNvPicPr>
          <p:nvPr/>
        </p:nvPicPr>
        <p:blipFill>
          <a:blip r:embed="rId2"/>
          <a:stretch>
            <a:fillRect/>
          </a:stretch>
        </p:blipFill>
        <p:spPr>
          <a:xfrm>
            <a:off x="838200" y="365125"/>
            <a:ext cx="10358924" cy="5811838"/>
          </a:xfrm>
          <a:prstGeom prst="rect">
            <a:avLst/>
          </a:prstGeom>
        </p:spPr>
      </p:pic>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6FE24023-C5EC-4CA2-8CBD-1FB5F6653F27}"/>
                  </a:ext>
                </a:extLst>
              </p14:cNvPr>
              <p14:cNvContentPartPr/>
              <p14:nvPr/>
            </p14:nvContentPartPr>
            <p14:xfrm>
              <a:off x="2973600" y="3634560"/>
              <a:ext cx="420120" cy="62640"/>
            </p14:xfrm>
          </p:contentPart>
        </mc:Choice>
        <mc:Fallback>
          <p:pic>
            <p:nvPicPr>
              <p:cNvPr id="5" name="Ink 4">
                <a:extLst>
                  <a:ext uri="{FF2B5EF4-FFF2-40B4-BE49-F238E27FC236}">
                    <a16:creationId xmlns:a16="http://schemas.microsoft.com/office/drawing/2014/main" id="{6FE24023-C5EC-4CA2-8CBD-1FB5F6653F27}"/>
                  </a:ext>
                </a:extLst>
              </p:cNvPr>
              <p:cNvPicPr/>
              <p:nvPr/>
            </p:nvPicPr>
            <p:blipFill>
              <a:blip r:embed="rId4"/>
              <a:stretch>
                <a:fillRect/>
              </a:stretch>
            </p:blipFill>
            <p:spPr>
              <a:xfrm>
                <a:off x="2957760" y="3571200"/>
                <a:ext cx="451440" cy="189360"/>
              </a:xfrm>
              <a:prstGeom prst="rect">
                <a:avLst/>
              </a:prstGeom>
            </p:spPr>
          </p:pic>
        </mc:Fallback>
      </mc:AlternateContent>
    </p:spTree>
    <p:extLst>
      <p:ext uri="{BB962C8B-B14F-4D97-AF65-F5344CB8AC3E}">
        <p14:creationId xmlns:p14="http://schemas.microsoft.com/office/powerpoint/2010/main" val="898911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96668-CBB0-45BD-B9E7-FB0ACB24FBB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0700E8F-B097-485B-964B-80961B6C9D3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027906"/>
            <a:ext cx="12370455" cy="5307168"/>
          </a:xfrm>
        </p:spPr>
      </p:pic>
      <mc:AlternateContent xmlns:mc="http://schemas.openxmlformats.org/markup-compatibility/2006">
        <mc:Choice xmlns:p14="http://schemas.microsoft.com/office/powerpoint/2010/main" Requires="p14">
          <p:contentPart p14:bwMode="auto" r:id="rId4">
            <p14:nvContentPartPr>
              <p14:cNvPr id="6" name="Ink 5">
                <a:extLst>
                  <a:ext uri="{FF2B5EF4-FFF2-40B4-BE49-F238E27FC236}">
                    <a16:creationId xmlns:a16="http://schemas.microsoft.com/office/drawing/2014/main" id="{B135D682-6A1A-45C3-8382-570B5D06F951}"/>
                  </a:ext>
                </a:extLst>
              </p14:cNvPr>
              <p14:cNvContentPartPr/>
              <p14:nvPr/>
            </p14:nvContentPartPr>
            <p14:xfrm>
              <a:off x="2482560" y="3768480"/>
              <a:ext cx="1214640" cy="27000"/>
            </p14:xfrm>
          </p:contentPart>
        </mc:Choice>
        <mc:Fallback>
          <p:pic>
            <p:nvPicPr>
              <p:cNvPr id="6" name="Ink 5">
                <a:extLst>
                  <a:ext uri="{FF2B5EF4-FFF2-40B4-BE49-F238E27FC236}">
                    <a16:creationId xmlns:a16="http://schemas.microsoft.com/office/drawing/2014/main" id="{B135D682-6A1A-45C3-8382-570B5D06F951}"/>
                  </a:ext>
                </a:extLst>
              </p:cNvPr>
              <p:cNvPicPr/>
              <p:nvPr/>
            </p:nvPicPr>
            <p:blipFill>
              <a:blip r:embed="rId5"/>
              <a:stretch>
                <a:fillRect/>
              </a:stretch>
            </p:blipFill>
            <p:spPr>
              <a:xfrm>
                <a:off x="2466720" y="3705120"/>
                <a:ext cx="12459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7" name="Ink 6">
                <a:extLst>
                  <a:ext uri="{FF2B5EF4-FFF2-40B4-BE49-F238E27FC236}">
                    <a16:creationId xmlns:a16="http://schemas.microsoft.com/office/drawing/2014/main" id="{15113190-207C-4B4E-9BF6-B3839B8005A1}"/>
                  </a:ext>
                </a:extLst>
              </p14:cNvPr>
              <p14:cNvContentPartPr/>
              <p14:nvPr/>
            </p14:nvContentPartPr>
            <p14:xfrm>
              <a:off x="8777880" y="3777120"/>
              <a:ext cx="1125360" cy="18360"/>
            </p14:xfrm>
          </p:contentPart>
        </mc:Choice>
        <mc:Fallback>
          <p:pic>
            <p:nvPicPr>
              <p:cNvPr id="7" name="Ink 6">
                <a:extLst>
                  <a:ext uri="{FF2B5EF4-FFF2-40B4-BE49-F238E27FC236}">
                    <a16:creationId xmlns:a16="http://schemas.microsoft.com/office/drawing/2014/main" id="{15113190-207C-4B4E-9BF6-B3839B8005A1}"/>
                  </a:ext>
                </a:extLst>
              </p:cNvPr>
              <p:cNvPicPr/>
              <p:nvPr/>
            </p:nvPicPr>
            <p:blipFill>
              <a:blip r:embed="rId7"/>
              <a:stretch>
                <a:fillRect/>
              </a:stretch>
            </p:blipFill>
            <p:spPr>
              <a:xfrm>
                <a:off x="8762040" y="3713760"/>
                <a:ext cx="115668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8" name="Ink 7">
                <a:extLst>
                  <a:ext uri="{FF2B5EF4-FFF2-40B4-BE49-F238E27FC236}">
                    <a16:creationId xmlns:a16="http://schemas.microsoft.com/office/drawing/2014/main" id="{1024A994-91BD-4202-9612-FCC7223FF855}"/>
                  </a:ext>
                </a:extLst>
              </p14:cNvPr>
              <p14:cNvContentPartPr/>
              <p14:nvPr/>
            </p14:nvContentPartPr>
            <p14:xfrm>
              <a:off x="2553840" y="4786200"/>
              <a:ext cx="1134360" cy="45000"/>
            </p14:xfrm>
          </p:contentPart>
        </mc:Choice>
        <mc:Fallback>
          <p:pic>
            <p:nvPicPr>
              <p:cNvPr id="8" name="Ink 7">
                <a:extLst>
                  <a:ext uri="{FF2B5EF4-FFF2-40B4-BE49-F238E27FC236}">
                    <a16:creationId xmlns:a16="http://schemas.microsoft.com/office/drawing/2014/main" id="{1024A994-91BD-4202-9612-FCC7223FF855}"/>
                  </a:ext>
                </a:extLst>
              </p:cNvPr>
              <p:cNvPicPr/>
              <p:nvPr/>
            </p:nvPicPr>
            <p:blipFill>
              <a:blip r:embed="rId9"/>
              <a:stretch>
                <a:fillRect/>
              </a:stretch>
            </p:blipFill>
            <p:spPr>
              <a:xfrm>
                <a:off x="2538000" y="4722840"/>
                <a:ext cx="116568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Ink 8">
                <a:extLst>
                  <a:ext uri="{FF2B5EF4-FFF2-40B4-BE49-F238E27FC236}">
                    <a16:creationId xmlns:a16="http://schemas.microsoft.com/office/drawing/2014/main" id="{9DB0E27E-5AE3-4590-86ED-F2930119AD2B}"/>
                  </a:ext>
                </a:extLst>
              </p14:cNvPr>
              <p14:cNvContentPartPr/>
              <p14:nvPr/>
            </p14:nvContentPartPr>
            <p14:xfrm>
              <a:off x="8777880" y="4786200"/>
              <a:ext cx="1143360" cy="27360"/>
            </p14:xfrm>
          </p:contentPart>
        </mc:Choice>
        <mc:Fallback>
          <p:pic>
            <p:nvPicPr>
              <p:cNvPr id="9" name="Ink 8">
                <a:extLst>
                  <a:ext uri="{FF2B5EF4-FFF2-40B4-BE49-F238E27FC236}">
                    <a16:creationId xmlns:a16="http://schemas.microsoft.com/office/drawing/2014/main" id="{9DB0E27E-5AE3-4590-86ED-F2930119AD2B}"/>
                  </a:ext>
                </a:extLst>
              </p:cNvPr>
              <p:cNvPicPr/>
              <p:nvPr/>
            </p:nvPicPr>
            <p:blipFill>
              <a:blip r:embed="rId11"/>
              <a:stretch>
                <a:fillRect/>
              </a:stretch>
            </p:blipFill>
            <p:spPr>
              <a:xfrm>
                <a:off x="8762040" y="4722840"/>
                <a:ext cx="117468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0" name="Ink 9">
                <a:extLst>
                  <a:ext uri="{FF2B5EF4-FFF2-40B4-BE49-F238E27FC236}">
                    <a16:creationId xmlns:a16="http://schemas.microsoft.com/office/drawing/2014/main" id="{2FB2D9A4-D7B3-4D1D-91DC-8B6051ADBCDE}"/>
                  </a:ext>
                </a:extLst>
              </p14:cNvPr>
              <p14:cNvContentPartPr/>
              <p14:nvPr/>
            </p14:nvContentPartPr>
            <p14:xfrm>
              <a:off x="2589480" y="3116520"/>
              <a:ext cx="813240" cy="18000"/>
            </p14:xfrm>
          </p:contentPart>
        </mc:Choice>
        <mc:Fallback>
          <p:pic>
            <p:nvPicPr>
              <p:cNvPr id="10" name="Ink 9">
                <a:extLst>
                  <a:ext uri="{FF2B5EF4-FFF2-40B4-BE49-F238E27FC236}">
                    <a16:creationId xmlns:a16="http://schemas.microsoft.com/office/drawing/2014/main" id="{2FB2D9A4-D7B3-4D1D-91DC-8B6051ADBCDE}"/>
                  </a:ext>
                </a:extLst>
              </p:cNvPr>
              <p:cNvPicPr/>
              <p:nvPr/>
            </p:nvPicPr>
            <p:blipFill>
              <a:blip r:embed="rId13"/>
              <a:stretch>
                <a:fillRect/>
              </a:stretch>
            </p:blipFill>
            <p:spPr>
              <a:xfrm>
                <a:off x="2573640" y="3053160"/>
                <a:ext cx="8445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1" name="Ink 10">
                <a:extLst>
                  <a:ext uri="{FF2B5EF4-FFF2-40B4-BE49-F238E27FC236}">
                    <a16:creationId xmlns:a16="http://schemas.microsoft.com/office/drawing/2014/main" id="{A60E39CF-85E9-451A-A972-88BBDB6FB1D5}"/>
                  </a:ext>
                </a:extLst>
              </p14:cNvPr>
              <p14:cNvContentPartPr/>
              <p14:nvPr/>
            </p14:nvContentPartPr>
            <p14:xfrm>
              <a:off x="8831520" y="3089520"/>
              <a:ext cx="812880" cy="36360"/>
            </p14:xfrm>
          </p:contentPart>
        </mc:Choice>
        <mc:Fallback>
          <p:pic>
            <p:nvPicPr>
              <p:cNvPr id="11" name="Ink 10">
                <a:extLst>
                  <a:ext uri="{FF2B5EF4-FFF2-40B4-BE49-F238E27FC236}">
                    <a16:creationId xmlns:a16="http://schemas.microsoft.com/office/drawing/2014/main" id="{A60E39CF-85E9-451A-A972-88BBDB6FB1D5}"/>
                  </a:ext>
                </a:extLst>
              </p:cNvPr>
              <p:cNvPicPr/>
              <p:nvPr/>
            </p:nvPicPr>
            <p:blipFill>
              <a:blip r:embed="rId15"/>
              <a:stretch>
                <a:fillRect/>
              </a:stretch>
            </p:blipFill>
            <p:spPr>
              <a:xfrm>
                <a:off x="8815680" y="3026160"/>
                <a:ext cx="84420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Ink 11">
                <a:extLst>
                  <a:ext uri="{FF2B5EF4-FFF2-40B4-BE49-F238E27FC236}">
                    <a16:creationId xmlns:a16="http://schemas.microsoft.com/office/drawing/2014/main" id="{9EA6B229-2E55-47F1-AB1B-A87F69E426F6}"/>
                  </a:ext>
                </a:extLst>
              </p14:cNvPr>
              <p14:cNvContentPartPr/>
              <p14:nvPr/>
            </p14:nvContentPartPr>
            <p14:xfrm>
              <a:off x="4572000" y="3089520"/>
              <a:ext cx="884520" cy="18360"/>
            </p14:xfrm>
          </p:contentPart>
        </mc:Choice>
        <mc:Fallback>
          <p:pic>
            <p:nvPicPr>
              <p:cNvPr id="12" name="Ink 11">
                <a:extLst>
                  <a:ext uri="{FF2B5EF4-FFF2-40B4-BE49-F238E27FC236}">
                    <a16:creationId xmlns:a16="http://schemas.microsoft.com/office/drawing/2014/main" id="{9EA6B229-2E55-47F1-AB1B-A87F69E426F6}"/>
                  </a:ext>
                </a:extLst>
              </p:cNvPr>
              <p:cNvPicPr/>
              <p:nvPr/>
            </p:nvPicPr>
            <p:blipFill>
              <a:blip r:embed="rId17"/>
              <a:stretch>
                <a:fillRect/>
              </a:stretch>
            </p:blipFill>
            <p:spPr>
              <a:xfrm>
                <a:off x="4556160" y="3026160"/>
                <a:ext cx="91584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3" name="Ink 12">
                <a:extLst>
                  <a:ext uri="{FF2B5EF4-FFF2-40B4-BE49-F238E27FC236}">
                    <a16:creationId xmlns:a16="http://schemas.microsoft.com/office/drawing/2014/main" id="{E8CB6483-4FD1-4B38-A6C2-684F000C87BD}"/>
                  </a:ext>
                </a:extLst>
              </p14:cNvPr>
              <p14:cNvContentPartPr/>
              <p14:nvPr/>
            </p14:nvContentPartPr>
            <p14:xfrm>
              <a:off x="6563160" y="3098520"/>
              <a:ext cx="857880" cy="27360"/>
            </p14:xfrm>
          </p:contentPart>
        </mc:Choice>
        <mc:Fallback>
          <p:pic>
            <p:nvPicPr>
              <p:cNvPr id="13" name="Ink 12">
                <a:extLst>
                  <a:ext uri="{FF2B5EF4-FFF2-40B4-BE49-F238E27FC236}">
                    <a16:creationId xmlns:a16="http://schemas.microsoft.com/office/drawing/2014/main" id="{E8CB6483-4FD1-4B38-A6C2-684F000C87BD}"/>
                  </a:ext>
                </a:extLst>
              </p:cNvPr>
              <p:cNvPicPr/>
              <p:nvPr/>
            </p:nvPicPr>
            <p:blipFill>
              <a:blip r:embed="rId19"/>
              <a:stretch>
                <a:fillRect/>
              </a:stretch>
            </p:blipFill>
            <p:spPr>
              <a:xfrm>
                <a:off x="6547320" y="3035160"/>
                <a:ext cx="88920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4" name="Ink 13">
                <a:extLst>
                  <a:ext uri="{FF2B5EF4-FFF2-40B4-BE49-F238E27FC236}">
                    <a16:creationId xmlns:a16="http://schemas.microsoft.com/office/drawing/2014/main" id="{F0D861AB-0B83-47F6-B01D-5F3D4A6B7B72}"/>
                  </a:ext>
                </a:extLst>
              </p14:cNvPr>
              <p14:cNvContentPartPr/>
              <p14:nvPr/>
            </p14:nvContentPartPr>
            <p14:xfrm>
              <a:off x="2589480" y="2509200"/>
              <a:ext cx="286200" cy="36000"/>
            </p14:xfrm>
          </p:contentPart>
        </mc:Choice>
        <mc:Fallback>
          <p:pic>
            <p:nvPicPr>
              <p:cNvPr id="14" name="Ink 13">
                <a:extLst>
                  <a:ext uri="{FF2B5EF4-FFF2-40B4-BE49-F238E27FC236}">
                    <a16:creationId xmlns:a16="http://schemas.microsoft.com/office/drawing/2014/main" id="{F0D861AB-0B83-47F6-B01D-5F3D4A6B7B72}"/>
                  </a:ext>
                </a:extLst>
              </p:cNvPr>
              <p:cNvPicPr/>
              <p:nvPr/>
            </p:nvPicPr>
            <p:blipFill>
              <a:blip r:embed="rId21"/>
              <a:stretch>
                <a:fillRect/>
              </a:stretch>
            </p:blipFill>
            <p:spPr>
              <a:xfrm>
                <a:off x="2573640" y="2445840"/>
                <a:ext cx="3175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Ink 14">
                <a:extLst>
                  <a:ext uri="{FF2B5EF4-FFF2-40B4-BE49-F238E27FC236}">
                    <a16:creationId xmlns:a16="http://schemas.microsoft.com/office/drawing/2014/main" id="{078F512D-2185-4B42-BEB1-0D9FF0163DCF}"/>
                  </a:ext>
                </a:extLst>
              </p14:cNvPr>
              <p14:cNvContentPartPr/>
              <p14:nvPr/>
            </p14:nvContentPartPr>
            <p14:xfrm>
              <a:off x="2661120" y="2518200"/>
              <a:ext cx="928800" cy="71640"/>
            </p14:xfrm>
          </p:contentPart>
        </mc:Choice>
        <mc:Fallback>
          <p:pic>
            <p:nvPicPr>
              <p:cNvPr id="15" name="Ink 14">
                <a:extLst>
                  <a:ext uri="{FF2B5EF4-FFF2-40B4-BE49-F238E27FC236}">
                    <a16:creationId xmlns:a16="http://schemas.microsoft.com/office/drawing/2014/main" id="{078F512D-2185-4B42-BEB1-0D9FF0163DCF}"/>
                  </a:ext>
                </a:extLst>
              </p:cNvPr>
              <p:cNvPicPr/>
              <p:nvPr/>
            </p:nvPicPr>
            <p:blipFill>
              <a:blip r:embed="rId23"/>
              <a:stretch>
                <a:fillRect/>
              </a:stretch>
            </p:blipFill>
            <p:spPr>
              <a:xfrm>
                <a:off x="2645280" y="2454840"/>
                <a:ext cx="96012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Ink 15">
                <a:extLst>
                  <a:ext uri="{FF2B5EF4-FFF2-40B4-BE49-F238E27FC236}">
                    <a16:creationId xmlns:a16="http://schemas.microsoft.com/office/drawing/2014/main" id="{AB305DAA-1520-4A67-BD84-628636868233}"/>
                  </a:ext>
                </a:extLst>
              </p14:cNvPr>
              <p14:cNvContentPartPr/>
              <p14:nvPr/>
            </p14:nvContentPartPr>
            <p14:xfrm>
              <a:off x="8804520" y="2509200"/>
              <a:ext cx="1224000" cy="72000"/>
            </p14:xfrm>
          </p:contentPart>
        </mc:Choice>
        <mc:Fallback>
          <p:pic>
            <p:nvPicPr>
              <p:cNvPr id="16" name="Ink 15">
                <a:extLst>
                  <a:ext uri="{FF2B5EF4-FFF2-40B4-BE49-F238E27FC236}">
                    <a16:creationId xmlns:a16="http://schemas.microsoft.com/office/drawing/2014/main" id="{AB305DAA-1520-4A67-BD84-628636868233}"/>
                  </a:ext>
                </a:extLst>
              </p:cNvPr>
              <p:cNvPicPr/>
              <p:nvPr/>
            </p:nvPicPr>
            <p:blipFill>
              <a:blip r:embed="rId25"/>
              <a:stretch>
                <a:fillRect/>
              </a:stretch>
            </p:blipFill>
            <p:spPr>
              <a:xfrm>
                <a:off x="8788680" y="2445840"/>
                <a:ext cx="1255320" cy="198720"/>
              </a:xfrm>
              <a:prstGeom prst="rect">
                <a:avLst/>
              </a:prstGeom>
            </p:spPr>
          </p:pic>
        </mc:Fallback>
      </mc:AlternateContent>
    </p:spTree>
    <p:extLst>
      <p:ext uri="{BB962C8B-B14F-4D97-AF65-F5344CB8AC3E}">
        <p14:creationId xmlns:p14="http://schemas.microsoft.com/office/powerpoint/2010/main" val="2324796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3918-6BFA-47F7-B4A5-D1EE0172B56B}"/>
              </a:ext>
            </a:extLst>
          </p:cNvPr>
          <p:cNvSpPr>
            <a:spLocks noGrp="1"/>
          </p:cNvSpPr>
          <p:nvPr>
            <p:ph type="title"/>
          </p:nvPr>
        </p:nvSpPr>
        <p:spPr/>
        <p:txBody>
          <a:bodyPr/>
          <a:lstStyle/>
          <a:p>
            <a:r>
              <a:rPr lang="en-US" dirty="0"/>
              <a:t>Were the data identified, selected, and combined in an unbiased fashion?</a:t>
            </a:r>
          </a:p>
        </p:txBody>
      </p:sp>
      <p:sp>
        <p:nvSpPr>
          <p:cNvPr id="3" name="Content Placeholder 2">
            <a:extLst>
              <a:ext uri="{FF2B5EF4-FFF2-40B4-BE49-F238E27FC236}">
                <a16:creationId xmlns:a16="http://schemas.microsoft.com/office/drawing/2014/main" id="{B7DA9106-5C52-49C1-B191-60A0E8B434F8}"/>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515861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2279576" y="404664"/>
            <a:ext cx="8064896" cy="72008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3200" dirty="0"/>
              <a:t>Validity of the study</a:t>
            </a:r>
          </a:p>
        </p:txBody>
      </p:sp>
      <p:sp>
        <p:nvSpPr>
          <p:cNvPr id="3" name="Shape 84"/>
          <p:cNvSpPr/>
          <p:nvPr/>
        </p:nvSpPr>
        <p:spPr>
          <a:xfrm>
            <a:off x="2399878" y="1196752"/>
            <a:ext cx="6648451" cy="525658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lvl="0" hangingPunct="0">
              <a:buSzPct val="45000"/>
              <a:buFont typeface="Arial" pitchFamily="32"/>
              <a:buChar char="•"/>
            </a:pPr>
            <a:r>
              <a:rPr lang="en-IN" sz="2000" b="1" dirty="0">
                <a:latin typeface="Lato" pitchFamily="18"/>
                <a:ea typeface="Arial" pitchFamily="2"/>
                <a:cs typeface="Arial" pitchFamily="2"/>
              </a:rPr>
              <a:t>Study population: </a:t>
            </a:r>
            <a:r>
              <a:rPr lang="en-IN" sz="2000" dirty="0">
                <a:latin typeface="Lato" pitchFamily="18"/>
                <a:ea typeface="Arial" pitchFamily="2"/>
                <a:cs typeface="Arial" pitchFamily="2"/>
              </a:rPr>
              <a:t>well defined</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Outcomes: </a:t>
            </a:r>
            <a:r>
              <a:rPr lang="en-IN" sz="2000" dirty="0">
                <a:latin typeface="Lato" pitchFamily="18"/>
                <a:ea typeface="Arial" pitchFamily="2"/>
                <a:cs typeface="Arial" pitchFamily="2"/>
              </a:rPr>
              <a:t>clearly defined</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Randomization: </a:t>
            </a:r>
            <a:r>
              <a:rPr lang="en-IN" sz="2000" dirty="0">
                <a:latin typeface="Lato" pitchFamily="18"/>
                <a:ea typeface="Arial" pitchFamily="2"/>
                <a:cs typeface="Arial" pitchFamily="2"/>
              </a:rPr>
              <a:t>Adequate</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Allocation concealment: </a:t>
            </a:r>
            <a:r>
              <a:rPr lang="en-IN" sz="2000" dirty="0">
                <a:latin typeface="Lato" pitchFamily="18"/>
                <a:ea typeface="Arial" pitchFamily="2"/>
                <a:cs typeface="Arial" pitchFamily="2"/>
              </a:rPr>
              <a:t>Not done.</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Blinding: </a:t>
            </a:r>
            <a:r>
              <a:rPr lang="en-IN" sz="2000" dirty="0">
                <a:latin typeface="Lato" pitchFamily="18"/>
                <a:ea typeface="Arial" pitchFamily="2"/>
                <a:cs typeface="Arial" pitchFamily="2"/>
              </a:rPr>
              <a:t> Out come </a:t>
            </a:r>
            <a:r>
              <a:rPr lang="en-IN" sz="2000" dirty="0" err="1">
                <a:latin typeface="Lato" pitchFamily="18"/>
                <a:ea typeface="Arial" pitchFamily="2"/>
                <a:cs typeface="Arial" pitchFamily="2"/>
              </a:rPr>
              <a:t>assesors</a:t>
            </a:r>
            <a:r>
              <a:rPr lang="en-IN" sz="2000" dirty="0">
                <a:latin typeface="Lato" pitchFamily="18"/>
                <a:ea typeface="Arial" pitchFamily="2"/>
                <a:cs typeface="Arial" pitchFamily="2"/>
              </a:rPr>
              <a:t> were blinded.</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Sample size calculation: </a:t>
            </a:r>
            <a:endParaRPr lang="en-IN" sz="2000" dirty="0">
              <a:latin typeface="Lato" pitchFamily="18"/>
              <a:ea typeface="Arial" pitchFamily="2"/>
              <a:cs typeface="Arial" pitchFamily="2"/>
            </a:endParaRP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Intention to screen analysis: </a:t>
            </a:r>
            <a:r>
              <a:rPr lang="en-IN" sz="2000" dirty="0">
                <a:latin typeface="Lato" pitchFamily="18"/>
                <a:ea typeface="Arial" pitchFamily="2"/>
                <a:cs typeface="Arial" pitchFamily="2"/>
              </a:rPr>
              <a:t>Done</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Baseline characteristics: </a:t>
            </a:r>
            <a:r>
              <a:rPr lang="en-IN" sz="2000" dirty="0">
                <a:latin typeface="Lato" pitchFamily="18"/>
                <a:ea typeface="Arial" pitchFamily="2"/>
                <a:cs typeface="Arial" pitchFamily="2"/>
              </a:rPr>
              <a:t>well matched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E6C20-711D-4BCD-B655-8468D5FE8F42}"/>
              </a:ext>
            </a:extLst>
          </p:cNvPr>
          <p:cNvSpPr>
            <a:spLocks noGrp="1"/>
          </p:cNvSpPr>
          <p:nvPr>
            <p:ph type="title"/>
          </p:nvPr>
        </p:nvSpPr>
        <p:spPr/>
        <p:txBody>
          <a:bodyPr/>
          <a:lstStyle/>
          <a:p>
            <a:r>
              <a:rPr lang="en-US" dirty="0"/>
              <a:t>What are the benefits?</a:t>
            </a:r>
          </a:p>
        </p:txBody>
      </p:sp>
      <p:pic>
        <p:nvPicPr>
          <p:cNvPr id="5" name="Content Placeholder 4">
            <a:extLst>
              <a:ext uri="{FF2B5EF4-FFF2-40B4-BE49-F238E27FC236}">
                <a16:creationId xmlns:a16="http://schemas.microsoft.com/office/drawing/2014/main" id="{0390021E-F38A-4C8C-BAB5-509C9CC35E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614613"/>
            <a:ext cx="12164108" cy="2769506"/>
          </a:xfrm>
        </p:spPr>
      </p:pic>
    </p:spTree>
    <p:extLst>
      <p:ext uri="{BB962C8B-B14F-4D97-AF65-F5344CB8AC3E}">
        <p14:creationId xmlns:p14="http://schemas.microsoft.com/office/powerpoint/2010/main" val="352732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97113-9CFC-4761-A33A-F4C1D64762A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B89A630-1DDA-47D2-8E35-8EC7401D15C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70831"/>
            <a:ext cx="12207401" cy="4187032"/>
          </a:xfrm>
        </p:spPr>
      </p:pic>
      <mc:AlternateContent xmlns:mc="http://schemas.openxmlformats.org/markup-compatibility/2006">
        <mc:Choice xmlns:p14="http://schemas.microsoft.com/office/powerpoint/2010/main" Requires="p14">
          <p:contentPart p14:bwMode="auto" r:id="rId3">
            <p14:nvContentPartPr>
              <p14:cNvPr id="6" name="Ink 5">
                <a:extLst>
                  <a:ext uri="{FF2B5EF4-FFF2-40B4-BE49-F238E27FC236}">
                    <a16:creationId xmlns:a16="http://schemas.microsoft.com/office/drawing/2014/main" id="{6553DF3A-8ECD-42BB-986F-41C2EA1C3A2E}"/>
                  </a:ext>
                </a:extLst>
              </p14:cNvPr>
              <p14:cNvContentPartPr/>
              <p14:nvPr/>
            </p14:nvContentPartPr>
            <p14:xfrm>
              <a:off x="3071880" y="2634120"/>
              <a:ext cx="1054080" cy="27360"/>
            </p14:xfrm>
          </p:contentPart>
        </mc:Choice>
        <mc:Fallback>
          <p:pic>
            <p:nvPicPr>
              <p:cNvPr id="6" name="Ink 5">
                <a:extLst>
                  <a:ext uri="{FF2B5EF4-FFF2-40B4-BE49-F238E27FC236}">
                    <a16:creationId xmlns:a16="http://schemas.microsoft.com/office/drawing/2014/main" id="{6553DF3A-8ECD-42BB-986F-41C2EA1C3A2E}"/>
                  </a:ext>
                </a:extLst>
              </p:cNvPr>
              <p:cNvPicPr/>
              <p:nvPr/>
            </p:nvPicPr>
            <p:blipFill>
              <a:blip r:embed="rId4"/>
              <a:stretch>
                <a:fillRect/>
              </a:stretch>
            </p:blipFill>
            <p:spPr>
              <a:xfrm>
                <a:off x="3056040" y="2570760"/>
                <a:ext cx="108540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k 6">
                <a:extLst>
                  <a:ext uri="{FF2B5EF4-FFF2-40B4-BE49-F238E27FC236}">
                    <a16:creationId xmlns:a16="http://schemas.microsoft.com/office/drawing/2014/main" id="{C68FCE08-F957-4FFC-AB44-F320BCA7038A}"/>
                  </a:ext>
                </a:extLst>
              </p14:cNvPr>
              <p14:cNvContentPartPr/>
              <p14:nvPr/>
            </p14:nvContentPartPr>
            <p14:xfrm>
              <a:off x="6393600" y="2643120"/>
              <a:ext cx="1081080" cy="27360"/>
            </p14:xfrm>
          </p:contentPart>
        </mc:Choice>
        <mc:Fallback>
          <p:pic>
            <p:nvPicPr>
              <p:cNvPr id="7" name="Ink 6">
                <a:extLst>
                  <a:ext uri="{FF2B5EF4-FFF2-40B4-BE49-F238E27FC236}">
                    <a16:creationId xmlns:a16="http://schemas.microsoft.com/office/drawing/2014/main" id="{C68FCE08-F957-4FFC-AB44-F320BCA7038A}"/>
                  </a:ext>
                </a:extLst>
              </p:cNvPr>
              <p:cNvPicPr/>
              <p:nvPr/>
            </p:nvPicPr>
            <p:blipFill>
              <a:blip r:embed="rId6"/>
              <a:stretch>
                <a:fillRect/>
              </a:stretch>
            </p:blipFill>
            <p:spPr>
              <a:xfrm>
                <a:off x="6377760" y="2579760"/>
                <a:ext cx="111240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k 7">
                <a:extLst>
                  <a:ext uri="{FF2B5EF4-FFF2-40B4-BE49-F238E27FC236}">
                    <a16:creationId xmlns:a16="http://schemas.microsoft.com/office/drawing/2014/main" id="{F3172FBA-0FDC-4AA1-A142-C15668BE0F91}"/>
                  </a:ext>
                </a:extLst>
              </p14:cNvPr>
              <p14:cNvContentPartPr/>
              <p14:nvPr/>
            </p14:nvContentPartPr>
            <p14:xfrm>
              <a:off x="3098520" y="3071880"/>
              <a:ext cx="1036440" cy="36000"/>
            </p14:xfrm>
          </p:contentPart>
        </mc:Choice>
        <mc:Fallback>
          <p:pic>
            <p:nvPicPr>
              <p:cNvPr id="8" name="Ink 7">
                <a:extLst>
                  <a:ext uri="{FF2B5EF4-FFF2-40B4-BE49-F238E27FC236}">
                    <a16:creationId xmlns:a16="http://schemas.microsoft.com/office/drawing/2014/main" id="{F3172FBA-0FDC-4AA1-A142-C15668BE0F91}"/>
                  </a:ext>
                </a:extLst>
              </p:cNvPr>
              <p:cNvPicPr/>
              <p:nvPr/>
            </p:nvPicPr>
            <p:blipFill>
              <a:blip r:embed="rId8"/>
              <a:stretch>
                <a:fillRect/>
              </a:stretch>
            </p:blipFill>
            <p:spPr>
              <a:xfrm>
                <a:off x="3082680" y="3008520"/>
                <a:ext cx="106776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k 8">
                <a:extLst>
                  <a:ext uri="{FF2B5EF4-FFF2-40B4-BE49-F238E27FC236}">
                    <a16:creationId xmlns:a16="http://schemas.microsoft.com/office/drawing/2014/main" id="{4A092629-C2ED-4C2E-8843-2EFA3574F206}"/>
                  </a:ext>
                </a:extLst>
              </p14:cNvPr>
              <p14:cNvContentPartPr/>
              <p14:nvPr/>
            </p14:nvContentPartPr>
            <p14:xfrm>
              <a:off x="6429240" y="3053880"/>
              <a:ext cx="1000440" cy="36000"/>
            </p14:xfrm>
          </p:contentPart>
        </mc:Choice>
        <mc:Fallback>
          <p:pic>
            <p:nvPicPr>
              <p:cNvPr id="9" name="Ink 8">
                <a:extLst>
                  <a:ext uri="{FF2B5EF4-FFF2-40B4-BE49-F238E27FC236}">
                    <a16:creationId xmlns:a16="http://schemas.microsoft.com/office/drawing/2014/main" id="{4A092629-C2ED-4C2E-8843-2EFA3574F206}"/>
                  </a:ext>
                </a:extLst>
              </p:cNvPr>
              <p:cNvPicPr/>
              <p:nvPr/>
            </p:nvPicPr>
            <p:blipFill>
              <a:blip r:embed="rId10"/>
              <a:stretch>
                <a:fillRect/>
              </a:stretch>
            </p:blipFill>
            <p:spPr>
              <a:xfrm>
                <a:off x="6413400" y="2990520"/>
                <a:ext cx="103176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Ink 9">
                <a:extLst>
                  <a:ext uri="{FF2B5EF4-FFF2-40B4-BE49-F238E27FC236}">
                    <a16:creationId xmlns:a16="http://schemas.microsoft.com/office/drawing/2014/main" id="{6B6F9418-07CB-40A8-8AF1-152179605841}"/>
                  </a:ext>
                </a:extLst>
              </p14:cNvPr>
              <p14:cNvContentPartPr/>
              <p14:nvPr/>
            </p14:nvContentPartPr>
            <p14:xfrm>
              <a:off x="8429760" y="3241440"/>
              <a:ext cx="1196640" cy="54000"/>
            </p14:xfrm>
          </p:contentPart>
        </mc:Choice>
        <mc:Fallback>
          <p:pic>
            <p:nvPicPr>
              <p:cNvPr id="10" name="Ink 9">
                <a:extLst>
                  <a:ext uri="{FF2B5EF4-FFF2-40B4-BE49-F238E27FC236}">
                    <a16:creationId xmlns:a16="http://schemas.microsoft.com/office/drawing/2014/main" id="{6B6F9418-07CB-40A8-8AF1-152179605841}"/>
                  </a:ext>
                </a:extLst>
              </p:cNvPr>
              <p:cNvPicPr/>
              <p:nvPr/>
            </p:nvPicPr>
            <p:blipFill>
              <a:blip r:embed="rId12"/>
              <a:stretch>
                <a:fillRect/>
              </a:stretch>
            </p:blipFill>
            <p:spPr>
              <a:xfrm>
                <a:off x="8413920" y="3178080"/>
                <a:ext cx="1227960" cy="180720"/>
              </a:xfrm>
              <a:prstGeom prst="rect">
                <a:avLst/>
              </a:prstGeom>
            </p:spPr>
          </p:pic>
        </mc:Fallback>
      </mc:AlternateContent>
    </p:spTree>
    <p:extLst>
      <p:ext uri="{BB962C8B-B14F-4D97-AF65-F5344CB8AC3E}">
        <p14:creationId xmlns:p14="http://schemas.microsoft.com/office/powerpoint/2010/main" val="2569758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C97CA-5750-4AA8-8472-3E3D25CAA514}"/>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120BB3A-9647-403E-B37E-B5811A82C1F3}"/>
              </a:ext>
            </a:extLst>
          </p:cNvPr>
          <p:cNvPicPr>
            <a:picLocks noGrp="1" noChangeAspect="1"/>
          </p:cNvPicPr>
          <p:nvPr>
            <p:ph idx="1"/>
          </p:nvPr>
        </p:nvPicPr>
        <p:blipFill>
          <a:blip r:embed="rId2"/>
          <a:stretch>
            <a:fillRect/>
          </a:stretch>
        </p:blipFill>
        <p:spPr>
          <a:xfrm>
            <a:off x="6488114" y="1389873"/>
            <a:ext cx="5703886" cy="4484670"/>
          </a:xfrm>
          <a:prstGeom prst="rect">
            <a:avLst/>
          </a:prstGeom>
        </p:spPr>
      </p:pic>
      <p:pic>
        <p:nvPicPr>
          <p:cNvPr id="5" name="Picture 4">
            <a:extLst>
              <a:ext uri="{FF2B5EF4-FFF2-40B4-BE49-F238E27FC236}">
                <a16:creationId xmlns:a16="http://schemas.microsoft.com/office/drawing/2014/main" id="{7BA276F0-0A50-4F1F-8C1A-6CC4DCBFF1E1}"/>
              </a:ext>
            </a:extLst>
          </p:cNvPr>
          <p:cNvPicPr>
            <a:picLocks noChangeAspect="1"/>
          </p:cNvPicPr>
          <p:nvPr/>
        </p:nvPicPr>
        <p:blipFill>
          <a:blip r:embed="rId3"/>
          <a:stretch>
            <a:fillRect/>
          </a:stretch>
        </p:blipFill>
        <p:spPr>
          <a:xfrm>
            <a:off x="292509" y="1130299"/>
            <a:ext cx="6195605" cy="5137151"/>
          </a:xfrm>
          <a:prstGeom prst="rect">
            <a:avLst/>
          </a:prstGeom>
        </p:spPr>
      </p:pic>
    </p:spTree>
    <p:extLst>
      <p:ext uri="{BB962C8B-B14F-4D97-AF65-F5344CB8AC3E}">
        <p14:creationId xmlns:p14="http://schemas.microsoft.com/office/powerpoint/2010/main" val="230093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A883-45DD-4865-8E20-55FDBD00529D}"/>
              </a:ext>
            </a:extLst>
          </p:cNvPr>
          <p:cNvSpPr>
            <a:spLocks noGrp="1"/>
          </p:cNvSpPr>
          <p:nvPr>
            <p:ph type="title"/>
          </p:nvPr>
        </p:nvSpPr>
        <p:spPr>
          <a:xfrm>
            <a:off x="0" y="0"/>
            <a:ext cx="10515600" cy="1325563"/>
          </a:xfrm>
        </p:spPr>
        <p:txBody>
          <a:bodyPr/>
          <a:lstStyle/>
          <a:p>
            <a:r>
              <a:rPr lang="en-US" dirty="0"/>
              <a:t>What are the harms?</a:t>
            </a:r>
          </a:p>
        </p:txBody>
      </p:sp>
      <p:pic>
        <p:nvPicPr>
          <p:cNvPr id="5" name="Content Placeholder 4">
            <a:extLst>
              <a:ext uri="{FF2B5EF4-FFF2-40B4-BE49-F238E27FC236}">
                <a16:creationId xmlns:a16="http://schemas.microsoft.com/office/drawing/2014/main" id="{3359F31C-4248-40F7-BC1B-1379F9E389B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7953" y="829340"/>
            <a:ext cx="11394705" cy="6088186"/>
          </a:xfrm>
        </p:spPr>
      </p:pic>
      <mc:AlternateContent xmlns:mc="http://schemas.openxmlformats.org/markup-compatibility/2006">
        <mc:Choice xmlns:p14="http://schemas.microsoft.com/office/powerpoint/2010/main" Requires="p14">
          <p:contentPart p14:bwMode="auto" r:id="rId4">
            <p14:nvContentPartPr>
              <p14:cNvPr id="6" name="Ink 5">
                <a:extLst>
                  <a:ext uri="{FF2B5EF4-FFF2-40B4-BE49-F238E27FC236}">
                    <a16:creationId xmlns:a16="http://schemas.microsoft.com/office/drawing/2014/main" id="{3757401E-F71E-47DF-A264-9B4908382CD6}"/>
                  </a:ext>
                </a:extLst>
              </p14:cNvPr>
              <p14:cNvContentPartPr/>
              <p14:nvPr/>
            </p14:nvContentPartPr>
            <p14:xfrm>
              <a:off x="8438400" y="3125520"/>
              <a:ext cx="464760" cy="62640"/>
            </p14:xfrm>
          </p:contentPart>
        </mc:Choice>
        <mc:Fallback>
          <p:pic>
            <p:nvPicPr>
              <p:cNvPr id="6" name="Ink 5">
                <a:extLst>
                  <a:ext uri="{FF2B5EF4-FFF2-40B4-BE49-F238E27FC236}">
                    <a16:creationId xmlns:a16="http://schemas.microsoft.com/office/drawing/2014/main" id="{3757401E-F71E-47DF-A264-9B4908382CD6}"/>
                  </a:ext>
                </a:extLst>
              </p:cNvPr>
              <p:cNvPicPr/>
              <p:nvPr/>
            </p:nvPicPr>
            <p:blipFill>
              <a:blip r:embed="rId5"/>
              <a:stretch>
                <a:fillRect/>
              </a:stretch>
            </p:blipFill>
            <p:spPr>
              <a:xfrm>
                <a:off x="8422560" y="3062160"/>
                <a:ext cx="496080" cy="189360"/>
              </a:xfrm>
              <a:prstGeom prst="rect">
                <a:avLst/>
              </a:prstGeom>
            </p:spPr>
          </p:pic>
        </mc:Fallback>
      </mc:AlternateContent>
    </p:spTree>
    <p:extLst>
      <p:ext uri="{BB962C8B-B14F-4D97-AF65-F5344CB8AC3E}">
        <p14:creationId xmlns:p14="http://schemas.microsoft.com/office/powerpoint/2010/main" val="4037273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BDCC3-9724-4264-9A16-DB24F9393998}"/>
              </a:ext>
            </a:extLst>
          </p:cNvPr>
          <p:cNvSpPr>
            <a:spLocks noGrp="1"/>
          </p:cNvSpPr>
          <p:nvPr>
            <p:ph type="title"/>
          </p:nvPr>
        </p:nvSpPr>
        <p:spPr/>
        <p:txBody>
          <a:bodyPr/>
          <a:lstStyle/>
          <a:p>
            <a:r>
              <a:rPr lang="en-US" dirty="0"/>
              <a:t>What are the harms?</a:t>
            </a:r>
          </a:p>
        </p:txBody>
      </p:sp>
      <p:sp>
        <p:nvSpPr>
          <p:cNvPr id="3" name="Content Placeholder 2">
            <a:extLst>
              <a:ext uri="{FF2B5EF4-FFF2-40B4-BE49-F238E27FC236}">
                <a16:creationId xmlns:a16="http://schemas.microsoft.com/office/drawing/2014/main" id="{E32782F2-E004-4F9B-8D43-6C096FF0DF53}"/>
              </a:ext>
            </a:extLst>
          </p:cNvPr>
          <p:cNvSpPr>
            <a:spLocks noGrp="1"/>
          </p:cNvSpPr>
          <p:nvPr>
            <p:ph idx="1"/>
          </p:nvPr>
        </p:nvSpPr>
        <p:spPr/>
        <p:txBody>
          <a:bodyPr>
            <a:normAutofit lnSpcReduction="10000"/>
          </a:bodyPr>
          <a:lstStyle/>
          <a:p>
            <a:r>
              <a:rPr lang="en-US" dirty="0"/>
              <a:t>False negatives were in lethal cancer group reported-</a:t>
            </a:r>
          </a:p>
          <a:p>
            <a:r>
              <a:rPr lang="en-US" dirty="0"/>
              <a:t>Single PSA test screening did not identify (n = 129/188; 69%). </a:t>
            </a:r>
          </a:p>
          <a:p>
            <a:r>
              <a:rPr lang="en-US" dirty="0"/>
              <a:t>68 had a PSA level of less than 3.0 ng/mL at screening.</a:t>
            </a:r>
          </a:p>
          <a:p>
            <a:endParaRPr lang="en-US" dirty="0"/>
          </a:p>
          <a:p>
            <a:r>
              <a:rPr lang="en-US" dirty="0"/>
              <a:t>Did not mention</a:t>
            </a:r>
          </a:p>
          <a:p>
            <a:pPr lvl="1"/>
            <a:r>
              <a:rPr lang="en-US" dirty="0"/>
              <a:t>• unnecessary (over-)treatment of persons having true-positive results (clinically irrelevant disease, </a:t>
            </a:r>
            <a:r>
              <a:rPr lang="en-US" dirty="0" err="1"/>
              <a:t>overdetection</a:t>
            </a:r>
            <a:r>
              <a:rPr lang="en-US" dirty="0"/>
              <a:t>)</a:t>
            </a:r>
          </a:p>
          <a:p>
            <a:pPr lvl="1"/>
            <a:r>
              <a:rPr lang="en-US" dirty="0"/>
              <a:t>Adverse effects of labeling and early diagnosis; </a:t>
            </a:r>
          </a:p>
          <a:p>
            <a:pPr lvl="1"/>
            <a:r>
              <a:rPr lang="en-US" dirty="0"/>
              <a:t>anxiety generated by the investigations and treatment; </a:t>
            </a:r>
          </a:p>
          <a:p>
            <a:pPr lvl="1"/>
            <a:r>
              <a:rPr lang="en-US" dirty="0"/>
              <a:t>costs and inconvenience incurred during investigations and treatment</a:t>
            </a:r>
          </a:p>
          <a:p>
            <a:endParaRPr lang="en-US" dirty="0"/>
          </a:p>
        </p:txBody>
      </p:sp>
    </p:spTree>
    <p:extLst>
      <p:ext uri="{BB962C8B-B14F-4D97-AF65-F5344CB8AC3E}">
        <p14:creationId xmlns:p14="http://schemas.microsoft.com/office/powerpoint/2010/main" val="1272406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086D-6B00-4681-9D19-CB9F0E8AB1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80E79C-3F7E-456B-862D-70117BE8561A}"/>
              </a:ext>
            </a:extLst>
          </p:cNvPr>
          <p:cNvSpPr>
            <a:spLocks noGrp="1"/>
          </p:cNvSpPr>
          <p:nvPr>
            <p:ph idx="1"/>
          </p:nvPr>
        </p:nvSpPr>
        <p:spPr/>
        <p:txBody>
          <a:bodyPr/>
          <a:lstStyle/>
          <a:p>
            <a:r>
              <a:rPr lang="en-US" dirty="0"/>
              <a:t>How do benefits and harms compare in different people and with different screening strategies?</a:t>
            </a:r>
          </a:p>
          <a:p>
            <a:endParaRPr lang="en-US" dirty="0"/>
          </a:p>
          <a:p>
            <a:r>
              <a:rPr lang="en-US" dirty="0"/>
              <a:t>Only Single screening strategy done here.</a:t>
            </a:r>
          </a:p>
          <a:p>
            <a:r>
              <a:rPr lang="en-US" dirty="0"/>
              <a:t>Other studies has looked at multiple screening</a:t>
            </a:r>
          </a:p>
        </p:txBody>
      </p:sp>
    </p:spTree>
    <p:extLst>
      <p:ext uri="{BB962C8B-B14F-4D97-AF65-F5344CB8AC3E}">
        <p14:creationId xmlns:p14="http://schemas.microsoft.com/office/powerpoint/2010/main" val="2246410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8B8F9-AED5-4280-AF80-1035A1B73E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C31582-1E87-43E5-A8F4-51D874FAB851}"/>
              </a:ext>
            </a:extLst>
          </p:cNvPr>
          <p:cNvSpPr>
            <a:spLocks noGrp="1"/>
          </p:cNvSpPr>
          <p:nvPr>
            <p:ph idx="1"/>
          </p:nvPr>
        </p:nvSpPr>
        <p:spPr/>
        <p:txBody>
          <a:bodyPr/>
          <a:lstStyle/>
          <a:p>
            <a:r>
              <a:rPr lang="en-US" dirty="0"/>
              <a:t>What is the effect of individuals’ values and preferences?</a:t>
            </a:r>
          </a:p>
          <a:p>
            <a:endParaRPr lang="en-US" dirty="0"/>
          </a:p>
          <a:p>
            <a:r>
              <a:rPr lang="en-US" dirty="0"/>
              <a:t>No details given.</a:t>
            </a:r>
          </a:p>
        </p:txBody>
      </p:sp>
    </p:spTree>
    <p:extLst>
      <p:ext uri="{BB962C8B-B14F-4D97-AF65-F5344CB8AC3E}">
        <p14:creationId xmlns:p14="http://schemas.microsoft.com/office/powerpoint/2010/main" val="190810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3229-57A9-464C-99C6-F7D8E19923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E00EC4-2760-4F9E-98A5-4B606CC028B8}"/>
              </a:ext>
            </a:extLst>
          </p:cNvPr>
          <p:cNvSpPr>
            <a:spLocks noGrp="1"/>
          </p:cNvSpPr>
          <p:nvPr>
            <p:ph idx="1"/>
          </p:nvPr>
        </p:nvSpPr>
        <p:spPr/>
        <p:txBody>
          <a:bodyPr/>
          <a:lstStyle/>
          <a:p>
            <a:r>
              <a:rPr lang="en-US" dirty="0"/>
              <a:t>What is the effect of uncertainty associated with the evidence?</a:t>
            </a:r>
          </a:p>
          <a:p>
            <a:endParaRPr lang="en-US" dirty="0"/>
          </a:p>
          <a:p>
            <a:r>
              <a:rPr lang="en-US" dirty="0"/>
              <a:t>The sample size were large.</a:t>
            </a:r>
          </a:p>
          <a:p>
            <a:r>
              <a:rPr lang="en-US" dirty="0"/>
              <a:t>False negative among lethal groups were present.</a:t>
            </a:r>
          </a:p>
        </p:txBody>
      </p:sp>
    </p:spTree>
    <p:extLst>
      <p:ext uri="{BB962C8B-B14F-4D97-AF65-F5344CB8AC3E}">
        <p14:creationId xmlns:p14="http://schemas.microsoft.com/office/powerpoint/2010/main" val="4095513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EAC1F-5819-41F3-AFED-C691A763DB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AECC02-24D8-4440-9746-96509051FD72}"/>
              </a:ext>
            </a:extLst>
          </p:cNvPr>
          <p:cNvSpPr>
            <a:spLocks noGrp="1"/>
          </p:cNvSpPr>
          <p:nvPr>
            <p:ph idx="1"/>
          </p:nvPr>
        </p:nvSpPr>
        <p:spPr/>
        <p:txBody>
          <a:bodyPr/>
          <a:lstStyle/>
          <a:p>
            <a:r>
              <a:rPr lang="en-US" dirty="0"/>
              <a:t>What is the cost-effectiveness?</a:t>
            </a:r>
          </a:p>
          <a:p>
            <a:endParaRPr lang="en-US" dirty="0"/>
          </a:p>
          <a:p>
            <a:r>
              <a:rPr lang="en-US" dirty="0"/>
              <a:t>Not done.</a:t>
            </a:r>
          </a:p>
        </p:txBody>
      </p:sp>
    </p:spTree>
    <p:extLst>
      <p:ext uri="{BB962C8B-B14F-4D97-AF65-F5344CB8AC3E}">
        <p14:creationId xmlns:p14="http://schemas.microsoft.com/office/powerpoint/2010/main" val="724705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0CD9D-DFD7-4A50-806E-C39D201F142C}"/>
              </a:ext>
            </a:extLst>
          </p:cNvPr>
          <p:cNvSpPr>
            <a:spLocks noGrp="1"/>
          </p:cNvSpPr>
          <p:nvPr>
            <p:ph type="title"/>
          </p:nvPr>
        </p:nvSpPr>
        <p:spPr/>
        <p:txBody>
          <a:bodyPr/>
          <a:lstStyle/>
          <a:p>
            <a:r>
              <a:rPr lang="en-US"/>
              <a:t>Thank you.</a:t>
            </a:r>
          </a:p>
        </p:txBody>
      </p:sp>
      <p:sp>
        <p:nvSpPr>
          <p:cNvPr id="3" name="Content Placeholder 2">
            <a:extLst>
              <a:ext uri="{FF2B5EF4-FFF2-40B4-BE49-F238E27FC236}">
                <a16:creationId xmlns:a16="http://schemas.microsoft.com/office/drawing/2014/main" id="{656CAA63-5ED7-4052-B005-5CC01EE44B2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46579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1326</Words>
  <Application>Microsoft Office PowerPoint</Application>
  <PresentationFormat>Widescreen</PresentationFormat>
  <Paragraphs>117</Paragraphs>
  <Slides>23</Slides>
  <Notes>12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Lato</vt:lpstr>
      <vt:lpstr>StarSymbol</vt:lpstr>
      <vt:lpstr>Office Theme</vt:lpstr>
      <vt:lpstr>PowerPoint Presentation</vt:lpstr>
      <vt:lpstr>Background</vt:lpstr>
      <vt:lpstr>PowerPoint Presentation</vt:lpstr>
      <vt:lpstr>PowerPoint Presentation</vt:lpstr>
      <vt:lpstr>PowerPoint Presentation</vt:lpstr>
      <vt:lpstr>Outcome</vt:lpstr>
      <vt:lpstr>PowerPoint Presentation</vt:lpstr>
      <vt:lpstr>Sample size</vt:lpstr>
      <vt:lpstr>PowerPoint Presentation</vt:lpstr>
      <vt:lpstr>PowerPoint Presentation</vt:lpstr>
      <vt:lpstr>PowerPoint Presentation</vt:lpstr>
      <vt:lpstr>Were the data identified, selected, and combined in an unbiased fashion?</vt:lpstr>
      <vt:lpstr>Validity of the study</vt:lpstr>
      <vt:lpstr>What are the benefits?</vt:lpstr>
      <vt:lpstr>PowerPoint Presentation</vt:lpstr>
      <vt:lpstr>PowerPoint Presentation</vt:lpstr>
      <vt:lpstr>What are the harms?</vt:lpstr>
      <vt:lpstr>What are the harms?</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Jemin Webster</dc:creator>
  <cp:lastModifiedBy>Jemin Webster</cp:lastModifiedBy>
  <cp:revision>13</cp:revision>
  <dcterms:created xsi:type="dcterms:W3CDTF">2019-01-30T04:59:31Z</dcterms:created>
  <dcterms:modified xsi:type="dcterms:W3CDTF">2019-01-30T08:46:51Z</dcterms:modified>
</cp:coreProperties>
</file>