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6" r:id="rId9"/>
    <p:sldId id="262" r:id="rId10"/>
    <p:sldId id="263" r:id="rId11"/>
    <p:sldId id="267" r:id="rId12"/>
    <p:sldId id="264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1123" autoAdjust="0"/>
  </p:normalViewPr>
  <p:slideViewPr>
    <p:cSldViewPr snapToGrid="0">
      <p:cViewPr varScale="1">
        <p:scale>
          <a:sx n="40" d="100"/>
          <a:sy n="40" d="100"/>
        </p:scale>
        <p:origin x="78" y="6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97374-8470-4037-A04B-CE6F61005521}" type="datetimeFigureOut">
              <a:rPr lang="en-IN" smtClean="0"/>
              <a:t>03-01-2019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15C74-E865-4DA5-A93D-204A3DC17C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311830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97374-8470-4037-A04B-CE6F61005521}" type="datetimeFigureOut">
              <a:rPr lang="en-IN" smtClean="0"/>
              <a:t>03-01-2019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15C74-E865-4DA5-A93D-204A3DC17C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59647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97374-8470-4037-A04B-CE6F61005521}" type="datetimeFigureOut">
              <a:rPr lang="en-IN" smtClean="0"/>
              <a:t>03-01-2019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15C74-E865-4DA5-A93D-204A3DC17C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00095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97374-8470-4037-A04B-CE6F61005521}" type="datetimeFigureOut">
              <a:rPr lang="en-IN" smtClean="0"/>
              <a:t>03-01-2019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15C74-E865-4DA5-A93D-204A3DC17C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851511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97374-8470-4037-A04B-CE6F61005521}" type="datetimeFigureOut">
              <a:rPr lang="en-IN" smtClean="0"/>
              <a:t>03-01-2019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15C74-E865-4DA5-A93D-204A3DC17C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87744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97374-8470-4037-A04B-CE6F61005521}" type="datetimeFigureOut">
              <a:rPr lang="en-IN" smtClean="0"/>
              <a:t>03-01-2019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15C74-E865-4DA5-A93D-204A3DC17C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48504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97374-8470-4037-A04B-CE6F61005521}" type="datetimeFigureOut">
              <a:rPr lang="en-IN" smtClean="0"/>
              <a:t>03-01-2019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15C74-E865-4DA5-A93D-204A3DC17C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3015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97374-8470-4037-A04B-CE6F61005521}" type="datetimeFigureOut">
              <a:rPr lang="en-IN" smtClean="0"/>
              <a:t>03-01-2019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15C74-E865-4DA5-A93D-204A3DC17C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279104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97374-8470-4037-A04B-CE6F61005521}" type="datetimeFigureOut">
              <a:rPr lang="en-IN" smtClean="0"/>
              <a:t>03-01-2019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15C74-E865-4DA5-A93D-204A3DC17C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71100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97374-8470-4037-A04B-CE6F61005521}" type="datetimeFigureOut">
              <a:rPr lang="en-IN" smtClean="0"/>
              <a:t>03-01-2019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15C74-E865-4DA5-A93D-204A3DC17C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14808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97374-8470-4037-A04B-CE6F61005521}" type="datetimeFigureOut">
              <a:rPr lang="en-IN" smtClean="0"/>
              <a:t>03-01-2019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15C74-E865-4DA5-A93D-204A3DC17C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90200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697374-8470-4037-A04B-CE6F61005521}" type="datetimeFigureOut">
              <a:rPr lang="en-IN" smtClean="0"/>
              <a:t>03-01-2019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915C74-E865-4DA5-A93D-204A3DC17C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16258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8229" y="1837908"/>
            <a:ext cx="10055541" cy="1764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2831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Background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Approximately 15% of ischaemic strokes are preceded by a transient ischaemic attack (TIA</a:t>
            </a:r>
            <a:r>
              <a:rPr lang="en-IN" dirty="0" smtClean="0"/>
              <a:t>).</a:t>
            </a:r>
          </a:p>
          <a:p>
            <a:r>
              <a:rPr lang="en-IN" dirty="0" smtClean="0"/>
              <a:t>“Warning</a:t>
            </a:r>
            <a:r>
              <a:rPr lang="en-IN" dirty="0"/>
              <a:t>” event provides </a:t>
            </a:r>
            <a:r>
              <a:rPr lang="en-IN" dirty="0" smtClean="0"/>
              <a:t>an opportunity </a:t>
            </a:r>
            <a:r>
              <a:rPr lang="en-IN" dirty="0"/>
              <a:t>to prevent stroke, and guidelines highlight the </a:t>
            </a:r>
            <a:r>
              <a:rPr lang="en-IN" dirty="0" smtClean="0"/>
              <a:t>need for </a:t>
            </a:r>
            <a:r>
              <a:rPr lang="en-IN" dirty="0"/>
              <a:t>rapid access </a:t>
            </a:r>
            <a:r>
              <a:rPr lang="en-IN" dirty="0" smtClean="0"/>
              <a:t>clinics.</a:t>
            </a:r>
          </a:p>
          <a:p>
            <a:pPr marL="0" indent="0">
              <a:buNone/>
            </a:pP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796534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PICOT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15807"/>
          </a:xfrm>
        </p:spPr>
        <p:txBody>
          <a:bodyPr>
            <a:normAutofit lnSpcReduction="10000"/>
          </a:bodyPr>
          <a:lstStyle/>
          <a:p>
            <a:r>
              <a:rPr lang="en-IN" dirty="0" smtClean="0"/>
              <a:t>P- </a:t>
            </a:r>
            <a:r>
              <a:rPr lang="en-IN" dirty="0"/>
              <a:t>patients who had a TIA (n = 87) or </a:t>
            </a:r>
            <a:r>
              <a:rPr lang="en-IN" dirty="0" smtClean="0"/>
              <a:t>minor stroke </a:t>
            </a:r>
            <a:r>
              <a:rPr lang="en-IN" dirty="0"/>
              <a:t>(n = 87) during the study </a:t>
            </a:r>
            <a:r>
              <a:rPr lang="en-IN" dirty="0" smtClean="0"/>
              <a:t>period.</a:t>
            </a:r>
          </a:p>
          <a:p>
            <a:endParaRPr lang="en-IN" dirty="0"/>
          </a:p>
          <a:p>
            <a:r>
              <a:rPr lang="en-IN" dirty="0" smtClean="0"/>
              <a:t>O- Risk </a:t>
            </a:r>
            <a:r>
              <a:rPr lang="en-IN" dirty="0"/>
              <a:t>of recurrent stroke at seven </a:t>
            </a:r>
            <a:r>
              <a:rPr lang="en-IN" dirty="0" smtClean="0"/>
              <a:t>days, one </a:t>
            </a:r>
            <a:r>
              <a:rPr lang="en-IN" dirty="0"/>
              <a:t>month, and three months after TIAs and minor strokes.</a:t>
            </a:r>
            <a:br>
              <a:rPr lang="en-IN" dirty="0"/>
            </a:br>
            <a:endParaRPr lang="en-IN" dirty="0" smtClean="0"/>
          </a:p>
          <a:p>
            <a:r>
              <a:rPr lang="en-IN" dirty="0" smtClean="0"/>
              <a:t>T- 3 months after the TIA or minor stroke</a:t>
            </a:r>
          </a:p>
          <a:p>
            <a:endParaRPr lang="en-IN" dirty="0"/>
          </a:p>
          <a:p>
            <a:r>
              <a:rPr lang="en-IN" dirty="0" smtClean="0"/>
              <a:t>Design- </a:t>
            </a:r>
            <a:r>
              <a:rPr lang="en-IN" dirty="0"/>
              <a:t>Population based prospective cohort study of </a:t>
            </a:r>
            <a:r>
              <a:rPr lang="en-IN" dirty="0" smtClean="0"/>
              <a:t>patients with </a:t>
            </a:r>
            <a:r>
              <a:rPr lang="en-IN" dirty="0"/>
              <a:t>TIA or stroke.</a:t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409400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Inclusion criteria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Patients who </a:t>
            </a:r>
            <a:r>
              <a:rPr lang="en-IN" dirty="0"/>
              <a:t>presented with </a:t>
            </a:r>
            <a:r>
              <a:rPr lang="en-IN" dirty="0" smtClean="0"/>
              <a:t>a first </a:t>
            </a:r>
            <a:r>
              <a:rPr lang="en-IN" dirty="0"/>
              <a:t>or </a:t>
            </a:r>
            <a:r>
              <a:rPr lang="en-IN" dirty="0">
                <a:solidFill>
                  <a:srgbClr val="FF0000"/>
                </a:solidFill>
              </a:rPr>
              <a:t>recurrent TIA </a:t>
            </a:r>
            <a:r>
              <a:rPr lang="en-IN" dirty="0"/>
              <a:t>or minor stroke, diagnosed according </a:t>
            </a:r>
            <a:r>
              <a:rPr lang="en-IN" dirty="0" smtClean="0"/>
              <a:t>to standard </a:t>
            </a:r>
            <a:r>
              <a:rPr lang="en-IN" dirty="0"/>
              <a:t>criteria, during the study period</a:t>
            </a:r>
            <a:r>
              <a:rPr lang="en-IN" dirty="0" smtClean="0"/>
              <a:t>.</a:t>
            </a:r>
          </a:p>
          <a:p>
            <a:endParaRPr lang="en-IN" dirty="0" smtClean="0"/>
          </a:p>
          <a:p>
            <a:r>
              <a:rPr lang="en-IN" dirty="0" smtClean="0"/>
              <a:t>Minor stroke was defined as </a:t>
            </a:r>
            <a:r>
              <a:rPr lang="en-IN" dirty="0"/>
              <a:t>≤ 3 on the National Institutes of Health stroke scale </a:t>
            </a:r>
            <a:r>
              <a:rPr lang="en-IN" dirty="0" smtClean="0"/>
              <a:t>at the </a:t>
            </a:r>
            <a:r>
              <a:rPr lang="en-IN" dirty="0"/>
              <a:t>time of initial </a:t>
            </a:r>
            <a:r>
              <a:rPr lang="en-IN" dirty="0" smtClean="0"/>
              <a:t>assessment.</a:t>
            </a:r>
            <a:r>
              <a:rPr lang="en-IN" dirty="0"/>
              <a:t/>
            </a:r>
            <a:br>
              <a:rPr lang="en-IN" dirty="0"/>
            </a:b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294543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EXCLUSION CRITERIA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If informed </a:t>
            </a:r>
            <a:r>
              <a:rPr lang="en-IN" dirty="0"/>
              <a:t>consent or if assent from the nearest relative</a:t>
            </a:r>
            <a:br>
              <a:rPr lang="en-IN" dirty="0"/>
            </a:br>
            <a:r>
              <a:rPr lang="en-IN" dirty="0"/>
              <a:t>was unavailable</a:t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252108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Are the results valid?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Was the sample of patients representative?</a:t>
            </a:r>
          </a:p>
          <a:p>
            <a:pPr lvl="1"/>
            <a:r>
              <a:rPr lang="en-IN" dirty="0" smtClean="0"/>
              <a:t>Population based study</a:t>
            </a:r>
          </a:p>
          <a:p>
            <a:pPr lvl="1"/>
            <a:r>
              <a:rPr lang="en-IN" dirty="0" smtClean="0"/>
              <a:t>Covered a population of </a:t>
            </a:r>
            <a:r>
              <a:rPr lang="en-IN" dirty="0"/>
              <a:t>90 </a:t>
            </a:r>
            <a:r>
              <a:rPr lang="en-IN" dirty="0" smtClean="0"/>
              <a:t>542 who were registered with 63 general </a:t>
            </a:r>
            <a:r>
              <a:rPr lang="en-IN" dirty="0" err="1" smtClean="0"/>
              <a:t>practioners</a:t>
            </a:r>
            <a:r>
              <a:rPr lang="en-IN" dirty="0" smtClean="0"/>
              <a:t>.</a:t>
            </a:r>
          </a:p>
          <a:p>
            <a:pPr lvl="1"/>
            <a:r>
              <a:rPr lang="en-IN" dirty="0" smtClean="0"/>
              <a:t>GPs had to inform the study physician.</a:t>
            </a:r>
          </a:p>
          <a:p>
            <a:pPr lvl="1"/>
            <a:r>
              <a:rPr lang="en-IN" dirty="0" smtClean="0"/>
              <a:t>Biweekly visits by study research nurse .</a:t>
            </a:r>
          </a:p>
          <a:p>
            <a:pPr lvl="1"/>
            <a:r>
              <a:rPr lang="en-IN" dirty="0" smtClean="0"/>
              <a:t>Daily review of hospital admission registers, emergency department records, radiology requests for brain and carotid imaging.</a:t>
            </a:r>
          </a:p>
          <a:p>
            <a:pPr lvl="1"/>
            <a:r>
              <a:rPr lang="en-IN" dirty="0" smtClean="0"/>
              <a:t>Patients not needing hospital admission were seen as soon as possible in the next OPD by the study physician.</a:t>
            </a:r>
          </a:p>
          <a:p>
            <a:pPr marL="457200" lvl="1" indent="0">
              <a:buNone/>
            </a:pPr>
            <a:endParaRPr lang="en-IN" dirty="0" smtClean="0"/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841286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3469105" cy="1325563"/>
          </a:xfrm>
        </p:spPr>
        <p:txBody>
          <a:bodyPr/>
          <a:lstStyle/>
          <a:p>
            <a:r>
              <a:rPr lang="en-IN" dirty="0" smtClean="0"/>
              <a:t>Baseline characteristics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589" y="0"/>
            <a:ext cx="8919412" cy="661572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272589" y="2021305"/>
            <a:ext cx="8919411" cy="36094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0726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Were patients sufficiently homogeneous with respect to prognostic risk?</a:t>
            </a:r>
          </a:p>
          <a:p>
            <a:pPr lvl="1"/>
            <a:r>
              <a:rPr lang="en-IN" dirty="0" smtClean="0"/>
              <a:t>Excluded patients with major stroke.</a:t>
            </a:r>
          </a:p>
          <a:p>
            <a:pPr lvl="1"/>
            <a:endParaRPr lang="en-IN" dirty="0" smtClean="0"/>
          </a:p>
          <a:p>
            <a:pPr lvl="1"/>
            <a:r>
              <a:rPr lang="en-IN" dirty="0" smtClean="0"/>
              <a:t>Included patients with previous TIA or minor stroke.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57322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Was follow-up sufficiently </a:t>
            </a:r>
            <a:r>
              <a:rPr lang="en-IN" dirty="0" smtClean="0"/>
              <a:t>complete?</a:t>
            </a:r>
          </a:p>
          <a:p>
            <a:pPr lvl="1"/>
            <a:r>
              <a:rPr lang="en-IN" dirty="0" smtClean="0"/>
              <a:t>Yes</a:t>
            </a:r>
            <a:r>
              <a:rPr lang="en-IN" dirty="0"/>
              <a:t/>
            </a:r>
            <a:br>
              <a:rPr lang="en-IN" dirty="0"/>
            </a:br>
            <a:endParaRPr lang="en-IN" dirty="0" smtClean="0"/>
          </a:p>
          <a:p>
            <a:endParaRPr lang="en-IN" dirty="0"/>
          </a:p>
          <a:p>
            <a:r>
              <a:rPr lang="en-IN" dirty="0" smtClean="0"/>
              <a:t>Were </a:t>
            </a:r>
            <a:r>
              <a:rPr lang="en-IN" dirty="0"/>
              <a:t>objective and unbiased outcome criteria used</a:t>
            </a:r>
            <a:r>
              <a:rPr lang="en-IN" dirty="0" smtClean="0"/>
              <a:t>?</a:t>
            </a:r>
          </a:p>
          <a:p>
            <a:pPr lvl="1"/>
            <a:r>
              <a:rPr lang="en-IN" dirty="0" smtClean="0"/>
              <a:t>MRS- subjective score</a:t>
            </a:r>
          </a:p>
          <a:p>
            <a:pPr lvl="1"/>
            <a:r>
              <a:rPr lang="en-IN" dirty="0" smtClean="0"/>
              <a:t>NIHS score- Objective.</a:t>
            </a: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62437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558" y="-260518"/>
            <a:ext cx="10515600" cy="1325563"/>
          </a:xfrm>
        </p:spPr>
        <p:txBody>
          <a:bodyPr/>
          <a:lstStyle/>
          <a:p>
            <a:r>
              <a:rPr lang="en-IN" dirty="0"/>
              <a:t>What are the results</a:t>
            </a:r>
            <a:r>
              <a:rPr lang="en-IN" dirty="0" smtClean="0"/>
              <a:t>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7569" y="863098"/>
            <a:ext cx="10515600" cy="5730207"/>
          </a:xfrm>
        </p:spPr>
        <p:txBody>
          <a:bodyPr>
            <a:normAutofit/>
          </a:bodyPr>
          <a:lstStyle/>
          <a:p>
            <a:r>
              <a:rPr lang="en-IN" dirty="0"/>
              <a:t>How likely are the outcomes over time</a:t>
            </a:r>
            <a:r>
              <a:rPr lang="en-IN" dirty="0" smtClean="0"/>
              <a:t>?</a:t>
            </a:r>
          </a:p>
          <a:p>
            <a:pPr marL="457200" lvl="1" indent="0">
              <a:buNone/>
            </a:pPr>
            <a:endParaRPr lang="en-IN" dirty="0" smtClean="0"/>
          </a:p>
          <a:p>
            <a:pPr marL="457200" lvl="1" indent="0">
              <a:buNone/>
            </a:pPr>
            <a:endParaRPr lang="en-IN" dirty="0"/>
          </a:p>
          <a:p>
            <a:pPr marL="457200" lvl="1" indent="0">
              <a:buNone/>
            </a:pPr>
            <a:endParaRPr lang="en-IN" dirty="0" smtClean="0"/>
          </a:p>
          <a:p>
            <a:pPr marL="457200" lvl="1" indent="0">
              <a:buNone/>
            </a:pPr>
            <a:endParaRPr lang="en-IN" dirty="0"/>
          </a:p>
          <a:p>
            <a:pPr marL="457200" lvl="1" indent="0">
              <a:buNone/>
            </a:pPr>
            <a:endParaRPr lang="en-IN" dirty="0" smtClean="0"/>
          </a:p>
          <a:p>
            <a:pPr marL="457200" lvl="1" indent="0">
              <a:buNone/>
            </a:pPr>
            <a:endParaRPr lang="en-IN" dirty="0"/>
          </a:p>
          <a:p>
            <a:pPr marL="457200" lvl="1" indent="0">
              <a:buNone/>
            </a:pPr>
            <a:endParaRPr lang="en-IN" dirty="0" smtClean="0"/>
          </a:p>
          <a:p>
            <a:pPr marL="457200" lvl="1" indent="0">
              <a:buNone/>
            </a:pPr>
            <a:endParaRPr lang="en-IN" dirty="0"/>
          </a:p>
          <a:p>
            <a:pPr marL="457200" lvl="1" indent="0">
              <a:buNone/>
            </a:pPr>
            <a:endParaRPr lang="en-IN" dirty="0" smtClean="0"/>
          </a:p>
          <a:p>
            <a:pPr marL="457200" lvl="1" indent="0">
              <a:buNone/>
            </a:pPr>
            <a:endParaRPr lang="en-IN" dirty="0"/>
          </a:p>
          <a:p>
            <a:pPr marL="457200" lvl="1" indent="0">
              <a:buNone/>
            </a:pPr>
            <a:endParaRPr lang="en-IN" dirty="0" smtClean="0"/>
          </a:p>
          <a:p>
            <a:r>
              <a:rPr lang="en-IN" dirty="0" smtClean="0"/>
              <a:t>How precise are the estimates of likelihood?</a:t>
            </a:r>
            <a:r>
              <a:rPr lang="en-IN" dirty="0"/>
              <a:t/>
            </a:r>
            <a:br>
              <a:rPr lang="en-IN" dirty="0"/>
            </a:br>
            <a:endParaRPr lang="en-IN" dirty="0" smtClean="0"/>
          </a:p>
          <a:p>
            <a:endParaRPr lang="en-IN" dirty="0"/>
          </a:p>
          <a:p>
            <a:endParaRPr lang="en-IN" dirty="0" smtClean="0"/>
          </a:p>
          <a:p>
            <a:endParaRPr lang="en-IN" dirty="0" smtClean="0"/>
          </a:p>
          <a:p>
            <a:endParaRPr lang="en-IN" dirty="0"/>
          </a:p>
          <a:p>
            <a:endParaRPr lang="en-IN" dirty="0" smtClean="0"/>
          </a:p>
          <a:p>
            <a:endParaRPr lang="en-IN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0045546"/>
              </p:ext>
            </p:extLst>
          </p:nvPr>
        </p:nvGraphicFramePr>
        <p:xfrm>
          <a:off x="1165727" y="1422815"/>
          <a:ext cx="9012988" cy="40395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3247"/>
                <a:gridCol w="2253247"/>
                <a:gridCol w="2253247"/>
                <a:gridCol w="2253247"/>
              </a:tblGrid>
              <a:tr h="430489">
                <a:tc>
                  <a:txBody>
                    <a:bodyPr/>
                    <a:lstStyle/>
                    <a:p>
                      <a:pPr algn="ctr"/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 smtClean="0"/>
                        <a:t>7 days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 smtClean="0"/>
                        <a:t>1 month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 smtClean="0"/>
                        <a:t>3 months</a:t>
                      </a:r>
                      <a:endParaRPr lang="en-IN" sz="2000" dirty="0"/>
                    </a:p>
                  </a:txBody>
                  <a:tcPr/>
                </a:tc>
              </a:tr>
              <a:tr h="743036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 smtClean="0"/>
                        <a:t>TIA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 smtClean="0"/>
                        <a:t>8%</a:t>
                      </a:r>
                    </a:p>
                    <a:p>
                      <a:pPr algn="ctr"/>
                      <a:r>
                        <a:rPr lang="en-IN" sz="2000" dirty="0" smtClean="0"/>
                        <a:t>(2.3%- 13.7%)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 smtClean="0"/>
                        <a:t>11.5%</a:t>
                      </a:r>
                    </a:p>
                    <a:p>
                      <a:pPr algn="ctr"/>
                      <a:r>
                        <a:rPr lang="en-IN" sz="2000" dirty="0" smtClean="0"/>
                        <a:t>(4.8%</a:t>
                      </a:r>
                      <a:r>
                        <a:rPr lang="en-IN" sz="2000" baseline="0" dirty="0" smtClean="0"/>
                        <a:t> – 18.2%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 smtClean="0"/>
                        <a:t>17.3%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dirty="0" smtClean="0"/>
                        <a:t>(</a:t>
                      </a:r>
                      <a:r>
                        <a:rPr lang="en-IN" sz="2000" dirty="0" smtClean="0"/>
                        <a:t>9.3%- 25.3%)</a:t>
                      </a:r>
                    </a:p>
                  </a:txBody>
                  <a:tcPr/>
                </a:tc>
              </a:tr>
              <a:tr h="1061480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 smtClean="0">
                          <a:solidFill>
                            <a:srgbClr val="FF0000"/>
                          </a:solidFill>
                        </a:rPr>
                        <a:t>Excluding recurrent TIA/ minor stroke</a:t>
                      </a:r>
                      <a:endParaRPr lang="en-IN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7.2% </a:t>
                      </a:r>
                    </a:p>
                    <a:p>
                      <a:pPr algn="ctr"/>
                      <a:r>
                        <a:rPr lang="en-IN" sz="200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(1.7% to 12.8%)</a:t>
                      </a:r>
                      <a:br>
                        <a:rPr lang="en-IN" sz="200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8.4% </a:t>
                      </a:r>
                    </a:p>
                    <a:p>
                      <a:pPr algn="ctr"/>
                      <a:r>
                        <a:rPr lang="en-IN" sz="200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(2.4% to</a:t>
                      </a:r>
                      <a:r>
                        <a:rPr lang="en-IN" sz="200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200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14.4%)</a:t>
                      </a:r>
                      <a:br>
                        <a:rPr lang="en-IN" sz="200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13.3% </a:t>
                      </a:r>
                    </a:p>
                    <a:p>
                      <a:pPr algn="ctr"/>
                      <a:r>
                        <a:rPr lang="en-IN" sz="200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(6.0% to 20.6%)</a:t>
                      </a:r>
                      <a:br>
                        <a:rPr lang="en-IN" sz="200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en-IN" sz="2000" dirty="0"/>
                    </a:p>
                  </a:txBody>
                  <a:tcPr/>
                </a:tc>
              </a:tr>
              <a:tr h="743036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 smtClean="0"/>
                        <a:t>Minor stroke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 smtClean="0"/>
                        <a:t>11.5%</a:t>
                      </a:r>
                    </a:p>
                    <a:p>
                      <a:pPr algn="ctr"/>
                      <a:r>
                        <a:rPr lang="en-IN" sz="2000" dirty="0" smtClean="0"/>
                        <a:t>(4.8%-11.2%)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 smtClean="0"/>
                        <a:t>15%</a:t>
                      </a:r>
                    </a:p>
                    <a:p>
                      <a:pPr algn="ctr"/>
                      <a:r>
                        <a:rPr lang="en-IN" sz="2000" dirty="0" smtClean="0"/>
                        <a:t>(7.5%- 22.5%)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 smtClean="0"/>
                        <a:t>18.5%</a:t>
                      </a:r>
                    </a:p>
                    <a:p>
                      <a:pPr algn="ctr"/>
                      <a:r>
                        <a:rPr lang="en-IN" sz="2000" dirty="0" smtClean="0"/>
                        <a:t>(10.3%-26.7%)</a:t>
                      </a:r>
                      <a:endParaRPr lang="en-IN" sz="2000" dirty="0"/>
                    </a:p>
                  </a:txBody>
                  <a:tcPr/>
                </a:tc>
              </a:tr>
              <a:tr h="10614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dirty="0" smtClean="0">
                          <a:solidFill>
                            <a:srgbClr val="FF0000"/>
                          </a:solidFill>
                        </a:rPr>
                        <a:t>Excluding recurrent TIA/ minor stroke</a:t>
                      </a:r>
                    </a:p>
                    <a:p>
                      <a:pPr algn="ctr"/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7.2% </a:t>
                      </a:r>
                    </a:p>
                    <a:p>
                      <a:pPr algn="ctr"/>
                      <a:r>
                        <a:rPr lang="en-IN" sz="200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(1.7% to</a:t>
                      </a:r>
                      <a:r>
                        <a:rPr lang="en-IN" sz="200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200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12.8%)</a:t>
                      </a:r>
                      <a:br>
                        <a:rPr lang="en-IN" sz="200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10.9% </a:t>
                      </a:r>
                    </a:p>
                    <a:p>
                      <a:pPr algn="ctr"/>
                      <a:r>
                        <a:rPr lang="en-IN" sz="200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(4.2% to 17.6%)</a:t>
                      </a:r>
                      <a:br>
                        <a:rPr lang="en-IN" sz="200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14.6% </a:t>
                      </a:r>
                    </a:p>
                    <a:p>
                      <a:pPr algn="ctr"/>
                      <a:r>
                        <a:rPr lang="en-IN" sz="200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(7.0% to 22.2%)</a:t>
                      </a:r>
                      <a:br>
                        <a:rPr lang="en-IN" sz="200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en-IN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4347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55558" y="0"/>
            <a:ext cx="9480884" cy="6535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3469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How can I apply the results to patient care?</a:t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5317957"/>
          </a:xfrm>
        </p:spPr>
        <p:txBody>
          <a:bodyPr>
            <a:normAutofit/>
          </a:bodyPr>
          <a:lstStyle/>
          <a:p>
            <a:r>
              <a:rPr lang="en-IN" dirty="0"/>
              <a:t>Were the study patients and their management similar to my own</a:t>
            </a:r>
            <a:r>
              <a:rPr lang="en-IN" dirty="0" smtClean="0"/>
              <a:t>?</a:t>
            </a:r>
          </a:p>
          <a:p>
            <a:pPr lvl="1"/>
            <a:r>
              <a:rPr lang="en-IN" dirty="0" smtClean="0"/>
              <a:t>Racial differences</a:t>
            </a:r>
          </a:p>
          <a:p>
            <a:pPr lvl="1"/>
            <a:r>
              <a:rPr lang="en-IN" dirty="0" smtClean="0"/>
              <a:t>Only 12% of study population are diabetics.</a:t>
            </a:r>
          </a:p>
          <a:p>
            <a:pPr lvl="1"/>
            <a:r>
              <a:rPr lang="en-IN" dirty="0" smtClean="0"/>
              <a:t>Management- same.</a:t>
            </a:r>
            <a:endParaRPr lang="en-IN" dirty="0"/>
          </a:p>
          <a:p>
            <a:endParaRPr lang="en-IN" dirty="0" smtClean="0"/>
          </a:p>
          <a:p>
            <a:r>
              <a:rPr lang="en-IN" dirty="0" smtClean="0"/>
              <a:t>Was </a:t>
            </a:r>
            <a:r>
              <a:rPr lang="en-IN" dirty="0"/>
              <a:t>the follow-up sufficiently </a:t>
            </a:r>
            <a:r>
              <a:rPr lang="en-IN" dirty="0" smtClean="0"/>
              <a:t>long?</a:t>
            </a:r>
          </a:p>
          <a:p>
            <a:pPr lvl="1"/>
            <a:r>
              <a:rPr lang="en-IN" dirty="0" smtClean="0"/>
              <a:t>3 months follow up not long enough.</a:t>
            </a:r>
          </a:p>
          <a:p>
            <a:endParaRPr lang="en-IN" dirty="0" smtClean="0"/>
          </a:p>
          <a:p>
            <a:r>
              <a:rPr lang="en-IN" dirty="0" smtClean="0"/>
              <a:t>Can </a:t>
            </a:r>
            <a:r>
              <a:rPr lang="en-IN" dirty="0"/>
              <a:t>I use the results in managing patients in my practice</a:t>
            </a:r>
            <a:r>
              <a:rPr lang="en-IN" dirty="0" smtClean="0"/>
              <a:t>?</a:t>
            </a:r>
          </a:p>
          <a:p>
            <a:pPr lvl="1"/>
            <a:r>
              <a:rPr lang="en-IN" dirty="0" smtClean="0"/>
              <a:t>Yes.</a:t>
            </a:r>
            <a:r>
              <a:rPr lang="en-IN" dirty="0"/>
              <a:t/>
            </a:r>
            <a:br>
              <a:rPr lang="en-IN" dirty="0"/>
            </a:b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18789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457</Words>
  <Application>Microsoft Office PowerPoint</Application>
  <PresentationFormat>Widescreen</PresentationFormat>
  <Paragraphs>96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PowerPoint Presentation</vt:lpstr>
      <vt:lpstr>Background</vt:lpstr>
      <vt:lpstr>PICOT</vt:lpstr>
      <vt:lpstr>Inclusion criteria</vt:lpstr>
      <vt:lpstr>EXCLUSION CRITERIA</vt:lpstr>
      <vt:lpstr>Are the results valid?</vt:lpstr>
      <vt:lpstr>Baseline characteristics</vt:lpstr>
      <vt:lpstr>PowerPoint Presentation</vt:lpstr>
      <vt:lpstr>PowerPoint Presentation</vt:lpstr>
      <vt:lpstr>What are the results?</vt:lpstr>
      <vt:lpstr>PowerPoint Presentation</vt:lpstr>
      <vt:lpstr>How can I apply the results to patient care?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Goutham Sunny</dc:creator>
  <cp:lastModifiedBy>Goutham Sunny</cp:lastModifiedBy>
  <cp:revision>8</cp:revision>
  <dcterms:created xsi:type="dcterms:W3CDTF">2019-01-03T04:16:41Z</dcterms:created>
  <dcterms:modified xsi:type="dcterms:W3CDTF">2019-01-03T05:21:38Z</dcterms:modified>
</cp:coreProperties>
</file>