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82" r:id="rId6"/>
    <p:sldId id="269" r:id="rId7"/>
    <p:sldId id="258" r:id="rId8"/>
    <p:sldId id="261" r:id="rId9"/>
    <p:sldId id="266" r:id="rId10"/>
    <p:sldId id="263" r:id="rId11"/>
    <p:sldId id="265" r:id="rId12"/>
    <p:sldId id="270" r:id="rId13"/>
    <p:sldId id="262" r:id="rId14"/>
    <p:sldId id="264" r:id="rId15"/>
    <p:sldId id="271" r:id="rId16"/>
    <p:sldId id="272" r:id="rId17"/>
    <p:sldId id="273" r:id="rId18"/>
    <p:sldId id="274" r:id="rId19"/>
    <p:sldId id="276" r:id="rId20"/>
    <p:sldId id="278" r:id="rId21"/>
    <p:sldId id="275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D42C8-2CDB-4729-A36D-65E7F18519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F1A01-F82B-43D2-BCD2-53B7479014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E87D6-8540-496F-851B-DDD70CF41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0ED4A-1FFA-441F-A9CE-DF1BCD1C3A92}" type="datetimeFigureOut">
              <a:rPr lang="en-US" smtClean="0"/>
              <a:t>23/01/2019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9BFA0-BD9A-47A0-88FD-772FDB7E1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91D28-76B9-4CA2-908D-1D5754D2A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CA3-BEDA-4026-9FA1-80DA5EEFE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95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A5A8A-7DA3-4724-A437-B1DD6434D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86A74-86F6-4953-9904-7FD3D5BBD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E84E8-0CCE-431E-81E4-4002476FE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0ED4A-1FFA-441F-A9CE-DF1BCD1C3A92}" type="datetimeFigureOut">
              <a:rPr lang="en-US" smtClean="0"/>
              <a:t>23/01/2019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DB4C0-BCB0-4287-8744-85A6B4B44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736A7-CBCB-43E2-A478-223FC20BA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CA3-BEDA-4026-9FA1-80DA5EEFE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305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7FA8F-CC3D-4D99-851F-68D489612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B0844-CDF8-4128-87ED-982C39A91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9181C-A1CF-4A38-A555-E5A46C8F2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0ED4A-1FFA-441F-A9CE-DF1BCD1C3A92}" type="datetimeFigureOut">
              <a:rPr lang="en-US" smtClean="0"/>
              <a:t>23/01/2019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EBCD1-F7CE-40CC-AE74-F63816D11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AA39C-C030-4ADD-82FE-F5B9DFDDB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CA3-BEDA-4026-9FA1-80DA5EEFE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313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9C8D4-231A-44AD-B365-E2D8CA3E5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A6AE8-9C21-4FC6-B4C0-F59535938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95FB65-6BFF-4D45-B43B-EB3874607E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C7719D-6552-4BC1-97C0-584703430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0ED4A-1FFA-441F-A9CE-DF1BCD1C3A92}" type="datetimeFigureOut">
              <a:rPr lang="en-US" smtClean="0"/>
              <a:t>23/01/2019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59178-670A-47FD-9A51-99D657191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A4403-5529-43DE-9C3C-12DD17BC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CA3-BEDA-4026-9FA1-80DA5EEFE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5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0ED37-A7CD-49DF-9BEB-BDD232B95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1CEA9-85A6-40A1-B153-5B29976AE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BE8D6C-823A-4A7D-BB0F-8FFE61EC1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FE74B0-AE11-43D9-8A79-B4BD691FC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0ADF2-7357-42CA-896B-4E8D9A2CC4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44AA4F-E7F8-4EBE-84F5-178B064E3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0ED4A-1FFA-441F-A9CE-DF1BCD1C3A92}" type="datetimeFigureOut">
              <a:rPr lang="en-US" smtClean="0"/>
              <a:t>23/01/2019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264978-3677-4C45-BB75-8710CBCC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C1EF1A-76A2-44BD-B9DF-205BA5130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CA3-BEDA-4026-9FA1-80DA5EEFE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97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97469-CE9F-48B5-840B-A95A1E227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D83A85-98D7-42C8-8BDA-0A482523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0ED4A-1FFA-441F-A9CE-DF1BCD1C3A92}" type="datetimeFigureOut">
              <a:rPr lang="en-US" smtClean="0"/>
              <a:t>23/01/2019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C135DE-880F-4C55-83EE-07A33E595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3553ED-68D3-4D2C-A422-4A93A07F8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CA3-BEDA-4026-9FA1-80DA5EEFE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408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B731AC-4074-459B-9B0B-4933E5BFA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0ED4A-1FFA-441F-A9CE-DF1BCD1C3A92}" type="datetimeFigureOut">
              <a:rPr lang="en-US" smtClean="0"/>
              <a:t>23/01/2019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F31221-8319-4892-891B-72B0198E1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0CDE9-3823-4792-9AF9-04167693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CA3-BEDA-4026-9FA1-80DA5EEFE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20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E4A6D-5C17-4AE4-AB6F-863AC1548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7817F-7DA9-4246-BCB5-8937F3C49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3138F-A930-4A54-91FB-DCAAC3D322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0376C-264A-429A-807C-B6DFB84E3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0ED4A-1FFA-441F-A9CE-DF1BCD1C3A92}" type="datetimeFigureOut">
              <a:rPr lang="en-US" smtClean="0"/>
              <a:t>23/01/2019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74F52F-8C15-458B-B1D2-55FB73068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60A1CE-7C77-4E73-8486-A178A72CB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CA3-BEDA-4026-9FA1-80DA5EEFE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81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9DF3-83D5-441F-935E-FBE823F0E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A14426-F129-4B85-898E-D3689EFB20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2663B-7A57-4F08-9598-1B85773EC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0F46C8-3F3F-4A6A-9E31-FB5E9426C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0ED4A-1FFA-441F-A9CE-DF1BCD1C3A92}" type="datetimeFigureOut">
              <a:rPr lang="en-US" smtClean="0"/>
              <a:t>23/01/2019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63AFF-C689-4964-B9F9-AD74DEE66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1CA22E-B6F0-45E3-B6B4-A53D95204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CA3-BEDA-4026-9FA1-80DA5EEFE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4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9DC4A-B726-43AC-897C-651452A9D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2D3032-2210-4D45-9AE8-D21673E2A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EFF25-6777-4C1B-9CC9-75D68CBFD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0ED4A-1FFA-441F-A9CE-DF1BCD1C3A92}" type="datetimeFigureOut">
              <a:rPr lang="en-US" smtClean="0"/>
              <a:t>23/01/2019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7188D-F8A4-43DB-809C-4E15AE915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1BCC1-6CF0-4534-8F94-DC96E6847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CA3-BEDA-4026-9FA1-80DA5EEFE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30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CBCAF4-26DF-4E12-84A0-FBD72EEC62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0A43EF-7FFB-4796-946A-C51A0D377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B8CE0-0C86-4E10-B1B7-36E332519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0ED4A-1FFA-441F-A9CE-DF1BCD1C3A92}" type="datetimeFigureOut">
              <a:rPr lang="en-US" smtClean="0"/>
              <a:t>23/01/2019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1CD93-681F-4116-9D86-748256F61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CF799-B603-47C4-98F0-501D0EE55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CA3-BEDA-4026-9FA1-80DA5EEFE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4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0AF729-B481-4C5A-9551-28ECE9B44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00409-C468-45D7-8201-1697F2505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7D645-6619-4205-B518-19297218E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0ED4A-1FFA-441F-A9CE-DF1BCD1C3A92}" type="datetimeFigureOut">
              <a:rPr lang="en-US" smtClean="0"/>
              <a:t>23/01/2019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CDE40-D851-4CB7-842D-66882E3856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D1BED-41AD-42A4-84A8-A45335440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88CA3-BEDA-4026-9FA1-80DA5EEFE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8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A67AB-2EAE-423F-B113-B7869C3A9B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Appraisal of a systematic review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2AFEEB-5944-4EFD-B405-9D529406D1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Dr Jacob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800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09186-035A-4BF4-80CC-F10A785A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99467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260DFB-59BC-4644-988E-EF67531D92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95" y="361479"/>
            <a:ext cx="9830595" cy="3971561"/>
          </a:xfrm>
        </p:spPr>
      </p:pic>
    </p:spTree>
    <p:extLst>
      <p:ext uri="{BB962C8B-B14F-4D97-AF65-F5344CB8AC3E}">
        <p14:creationId xmlns:p14="http://schemas.microsoft.com/office/powerpoint/2010/main" val="3027710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4C27C-5E56-48A1-B62E-7E06AB87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A2708-E8CE-4434-9FA6-DC6411A19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2001, Rivers and colleagues reported on a 263-patient, single-center, randomized, controlled trial of early, goal-directed therapy (EGDT) versus usual care in patients presenting with septic shock</a:t>
            </a:r>
          </a:p>
          <a:p>
            <a:endParaRPr lang="en-IN" dirty="0"/>
          </a:p>
          <a:p>
            <a:r>
              <a:rPr lang="en-US" dirty="0"/>
              <a:t>Three subsequent, government-funded, multicenter, randomized, controlled trials from the United States failed to show lower mortality with EGDT than with usual care</a:t>
            </a:r>
          </a:p>
        </p:txBody>
      </p:sp>
    </p:spTree>
    <p:extLst>
      <p:ext uri="{BB962C8B-B14F-4D97-AF65-F5344CB8AC3E}">
        <p14:creationId xmlns:p14="http://schemas.microsoft.com/office/powerpoint/2010/main" val="3640417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A0920-1074-4863-8BB1-254F9D74E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5091D-D61D-45BF-8F76-60CF6BE7C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goals of the current study were to use pooled data from the three trials to determine the effect of EGDT versus usual care on 90-day mortality and secondary clinical and economic outcomes and to compare the effects of EGDT across prespecified patient and care-delivery subgroups</a:t>
            </a:r>
          </a:p>
        </p:txBody>
      </p:sp>
    </p:spTree>
    <p:extLst>
      <p:ext uri="{BB962C8B-B14F-4D97-AF65-F5344CB8AC3E}">
        <p14:creationId xmlns:p14="http://schemas.microsoft.com/office/powerpoint/2010/main" val="2877185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97287-59EF-42AC-907A-67CFFB088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CA4B9-EAC8-4CFC-9B4C-DB8D59D23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Intervention: EGTD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Control:  Usual care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/>
              <a:t>hree </a:t>
            </a:r>
            <a:r>
              <a:rPr lang="en-US" dirty="0"/>
              <a:t>multicenter trials (</a:t>
            </a:r>
            <a:r>
              <a:rPr lang="en-US" dirty="0" err="1"/>
              <a:t>ProCESS</a:t>
            </a:r>
            <a:r>
              <a:rPr lang="en-US" dirty="0"/>
              <a:t>, ARISE, and </a:t>
            </a:r>
            <a:r>
              <a:rPr lang="en-US" dirty="0" err="1"/>
              <a:t>ProMISe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89305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7F927-944F-4202-A705-394CE944F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15335"/>
            <a:ext cx="10515600" cy="1325563"/>
          </a:xfrm>
        </p:spPr>
        <p:txBody>
          <a:bodyPr/>
          <a:lstStyle/>
          <a:p>
            <a:pPr algn="ctr"/>
            <a:r>
              <a:rPr lang="en-IN" dirty="0"/>
              <a:t>Assessing the credibility of the systematic process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419AF-80C9-4121-ACC0-7450D3FC0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03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EC93-2974-4392-8B28-3EC01D6B2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Did the review explicitly address a sensible clinical question?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55EF6-3765-485D-95EE-C0DC8AFA1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</a:t>
            </a:r>
          </a:p>
          <a:p>
            <a:endParaRPr lang="en-IN" dirty="0"/>
          </a:p>
          <a:p>
            <a:r>
              <a:rPr lang="en-US" dirty="0"/>
              <a:t>The effect of EGDT versus usual care on 90-day mortality was evaluated</a:t>
            </a:r>
          </a:p>
        </p:txBody>
      </p:sp>
    </p:spTree>
    <p:extLst>
      <p:ext uri="{BB962C8B-B14F-4D97-AF65-F5344CB8AC3E}">
        <p14:creationId xmlns:p14="http://schemas.microsoft.com/office/powerpoint/2010/main" val="2123921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73DE4-273D-496E-953C-2734AF861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Was search for the relevant studies exhaustive?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A6C9D-D06B-4226-9E00-47BDABB43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No web search was done, only 3 major studies were taken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240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BB25C-97CF-4DEE-878C-A5AF6C534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Were selection and assessment of studies reproducible?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E9F98-9A52-4369-BEF7-E61B3E91B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5675"/>
            <a:ext cx="10515600" cy="3201288"/>
          </a:xfrm>
        </p:spPr>
        <p:txBody>
          <a:bodyPr/>
          <a:lstStyle/>
          <a:p>
            <a:r>
              <a:rPr lang="en-IN" dirty="0"/>
              <a:t>Decision making was not discussed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035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695E4-5F96-4DCC-9FEB-B57E237D7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Did the review address possible explanations of between study differences in results?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636A3-3490-4F4E-8F87-962E15DF4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All three studies were negative studies showing likely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626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2E44C-597C-40FB-AD62-DD0F56AC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Did the review present results that are ready for clinical application?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05277-7438-412B-A650-A81C2A9F4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Yes, this was a negative study</a:t>
            </a:r>
          </a:p>
          <a:p>
            <a:endParaRPr lang="en-IN" dirty="0"/>
          </a:p>
          <a:p>
            <a:r>
              <a:rPr lang="en-IN" dirty="0"/>
              <a:t>EGDT was not beneficial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241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5E76C-340D-402E-ACD4-16D2ADD75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33410"/>
            <a:ext cx="10515600" cy="1325563"/>
          </a:xfrm>
        </p:spPr>
        <p:txBody>
          <a:bodyPr/>
          <a:lstStyle/>
          <a:p>
            <a:pPr algn="ctr"/>
            <a:r>
              <a:rPr lang="en-IN" dirty="0"/>
              <a:t>Rating the quality of study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5F1B2-7564-41FC-A983-393D228AE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637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E40FCB-80BA-4664-87F2-F9C7D9D70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7618"/>
            <a:ext cx="6478292" cy="827180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F2B541-3877-4038-9144-7C386D7B7F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708" y="-5163520"/>
            <a:ext cx="6478292" cy="8271804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8FD8FDAE-0EA7-4807-AAF0-4D439C1F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dirty="0"/>
              <a:t>What is the risk of </a:t>
            </a:r>
            <a:br>
              <a:rPr lang="en-IN" sz="3200" dirty="0"/>
            </a:br>
            <a:r>
              <a:rPr lang="en-IN" sz="3200" dirty="0"/>
              <a:t>bias across all the studies?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70449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E1F27-06E2-403B-82A6-99A29DD74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D35BD6-7A9A-41C2-9353-DA1FBB141E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6941949" cy="281128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74E6A8-D308-4DF4-A3C9-B67D4BCCE1B1}"/>
              </a:ext>
            </a:extLst>
          </p:cNvPr>
          <p:cNvSpPr txBox="1"/>
          <p:nvPr/>
        </p:nvSpPr>
        <p:spPr>
          <a:xfrm>
            <a:off x="838200" y="3176406"/>
            <a:ext cx="10515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Bias was looked in the prior systematic review</a:t>
            </a:r>
          </a:p>
          <a:p>
            <a:endParaRPr lang="en-IN" sz="2400" dirty="0"/>
          </a:p>
          <a:p>
            <a:r>
              <a:rPr lang="en-US" sz="2400" dirty="0"/>
              <a:t>The Cochrane Collaboration tool was used to assess the risk of bias in the prior study</a:t>
            </a:r>
          </a:p>
          <a:p>
            <a:endParaRPr lang="en-IN" sz="2400" dirty="0"/>
          </a:p>
          <a:p>
            <a:r>
              <a:rPr lang="en-IN" sz="2400" dirty="0"/>
              <a:t>T</a:t>
            </a:r>
            <a:r>
              <a:rPr lang="en-US" sz="2400" dirty="0"/>
              <a:t>his study does not give risk of bias</a:t>
            </a:r>
          </a:p>
          <a:p>
            <a:endParaRPr lang="en-IN" sz="2400" dirty="0"/>
          </a:p>
          <a:p>
            <a:r>
              <a:rPr lang="en-IN" sz="2400" dirty="0"/>
              <a:t>A</a:t>
            </a:r>
            <a:r>
              <a:rPr lang="en-US" sz="2400" dirty="0" err="1"/>
              <a:t>ll</a:t>
            </a:r>
            <a:r>
              <a:rPr lang="en-US" sz="2400" dirty="0"/>
              <a:t> of the 3 studies were RCT’s.</a:t>
            </a:r>
          </a:p>
          <a:p>
            <a:endParaRPr lang="en-IN" sz="2400" dirty="0"/>
          </a:p>
          <a:p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7994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40137-9FCD-482C-A082-762FCE55E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0"/>
            <a:ext cx="5514975" cy="6286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dirty="0"/>
              <a:t>Do the systematic review population, intervention, </a:t>
            </a:r>
            <a:br>
              <a:rPr lang="en-US" sz="2000" dirty="0"/>
            </a:br>
            <a:r>
              <a:rPr lang="en-US" sz="2000" dirty="0"/>
              <a:t>comparison, and outcomes fit the patient at hand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E655F9-6C26-411C-8D72-224D7FDE7E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8651"/>
            <a:ext cx="6457951" cy="1005647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404056-8AE7-4542-B8BA-BFFB6125D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275" y="-2175024"/>
            <a:ext cx="5800725" cy="90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619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3F5D9-9344-4893-825D-8F50BD9BB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/>
              <a:t>Do the systematic review population, intervention, comparison, and outcomes fit the patient at hand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444B2D-AC95-457A-B1F1-BAEA4C0CD3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325" y="1162050"/>
            <a:ext cx="8096249" cy="379654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FF43BD-CF3B-47D2-9E71-8C1BC392ECA2}"/>
              </a:ext>
            </a:extLst>
          </p:cNvPr>
          <p:cNvSpPr txBox="1"/>
          <p:nvPr/>
        </p:nvSpPr>
        <p:spPr>
          <a:xfrm>
            <a:off x="838200" y="5511284"/>
            <a:ext cx="10858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Yes, we would expect the same population, the result comparison was optimal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06053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59B61-ED22-456F-B0F0-370E40640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the results inconsistent across</a:t>
            </a:r>
            <a:br>
              <a:rPr lang="en-US" dirty="0"/>
            </a:br>
            <a:r>
              <a:rPr lang="en-US" dirty="0"/>
              <a:t>studies?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F0C18-61A2-4A8F-8703-3A332D57E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8999"/>
            <a:ext cx="10515600" cy="2747963"/>
          </a:xfrm>
        </p:spPr>
        <p:txBody>
          <a:bodyPr/>
          <a:lstStyle/>
          <a:p>
            <a:r>
              <a:rPr lang="en-IN" dirty="0"/>
              <a:t>No, all three studies were similar, but individual studies have not been evaluated in this analysis.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399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6C664-0951-4488-AFC5-B978097DF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Is there a high likelihood of publication</a:t>
            </a:r>
            <a:br>
              <a:rPr lang="en-US" dirty="0"/>
            </a:br>
            <a:r>
              <a:rPr lang="en-US" dirty="0"/>
              <a:t>bias?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578AF-99CC-47F6-9C32-B42780DE0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38499"/>
            <a:ext cx="10515600" cy="2938463"/>
          </a:xfrm>
        </p:spPr>
        <p:txBody>
          <a:bodyPr/>
          <a:lstStyle/>
          <a:p>
            <a:r>
              <a:rPr lang="en-IN" dirty="0"/>
              <a:t>Was not done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39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8F2B-5041-4221-9BC3-FE53DBE93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53690"/>
            <a:ext cx="2628900" cy="1325563"/>
          </a:xfrm>
        </p:spPr>
        <p:txBody>
          <a:bodyPr>
            <a:noAutofit/>
          </a:bodyPr>
          <a:lstStyle/>
          <a:p>
            <a:r>
              <a:rPr lang="en-US" sz="2000" dirty="0"/>
              <a:t>Do you consider the magnitude of</a:t>
            </a:r>
            <a:br>
              <a:rPr lang="en-US" sz="2000" dirty="0"/>
            </a:br>
            <a:r>
              <a:rPr lang="en-US" sz="2000" dirty="0"/>
              <a:t>treatment effect large (e.g. RR&gt; 2.0 or</a:t>
            </a:r>
            <a:br>
              <a:rPr lang="en-US" sz="2000" dirty="0"/>
            </a:br>
            <a:r>
              <a:rPr lang="en-US" sz="2000" dirty="0"/>
              <a:t>&lt;0.5)?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B4DC4-6EB9-4E5C-A5D7-FD08257CF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E08B007-9952-48AD-8D6E-846ED50F0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833" y="7317"/>
            <a:ext cx="8738885" cy="66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93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ACF2-D458-4C75-A360-5840664C6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29749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Overall confidence in the estimates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DC994-8588-4160-80B1-19761C7EF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13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7E5F8-BCFE-4C1C-A31C-CDE32D379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93A5CE-14CD-4994-AF63-266A60CC6F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8"/>
            <a:ext cx="5949261" cy="76089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7B69A5-FE39-4166-9DF4-1E9D8BDDA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428" y="-1201739"/>
            <a:ext cx="6290572" cy="804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89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71869-2FA5-4E45-ADF5-ADF3C772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60F24-24E7-4F46-9B57-8D1E4A1F8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62299"/>
            <a:ext cx="10515600" cy="3014663"/>
          </a:xfrm>
        </p:spPr>
        <p:txBody>
          <a:bodyPr/>
          <a:lstStyle/>
          <a:p>
            <a:r>
              <a:rPr lang="en-IN" dirty="0"/>
              <a:t>Individual studies were not compared and so the overall effect was not  done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339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C8C3F-B67C-4F94-BD95-612DDFD20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1A4AC-F93F-4739-B21C-19C9F7FEC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Selection bias- 3 studies</a:t>
            </a:r>
          </a:p>
          <a:p>
            <a:endParaRPr lang="en-IN" dirty="0"/>
          </a:p>
          <a:p>
            <a:r>
              <a:rPr lang="en-IN" dirty="0"/>
              <a:t>Metanalysis of three negative studies were done</a:t>
            </a:r>
          </a:p>
          <a:p>
            <a:endParaRPr lang="en-IN" dirty="0"/>
          </a:p>
          <a:p>
            <a:r>
              <a:rPr lang="en-IN" dirty="0"/>
              <a:t>No dilemma at the start of the study</a:t>
            </a:r>
          </a:p>
          <a:p>
            <a:endParaRPr lang="en-IN" dirty="0"/>
          </a:p>
          <a:p>
            <a:r>
              <a:rPr lang="en-IN" dirty="0"/>
              <a:t>Result was negative as expected</a:t>
            </a:r>
          </a:p>
          <a:p>
            <a:endParaRPr lang="en-IN" dirty="0"/>
          </a:p>
          <a:p>
            <a:r>
              <a:rPr lang="en-IN" dirty="0"/>
              <a:t>No new </a:t>
            </a:r>
            <a:r>
              <a:rPr lang="en-IN"/>
              <a:t>inference from </a:t>
            </a:r>
            <a:r>
              <a:rPr lang="en-IN" dirty="0"/>
              <a:t>his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965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0A3B1-B578-4642-9685-4F8E59C2F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61013-D49F-4C4D-A027-E53740698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Thank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97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422</Words>
  <Application>Microsoft Office PowerPoint</Application>
  <PresentationFormat>Widescreen</PresentationFormat>
  <Paragraphs>63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Appraisal of a systematic review</vt:lpstr>
      <vt:lpstr>PowerPoint Presentation</vt:lpstr>
      <vt:lpstr>PowerPoint Presentation</vt:lpstr>
      <vt:lpstr>AIM</vt:lpstr>
      <vt:lpstr>PowerPoint Presentation</vt:lpstr>
      <vt:lpstr>Assessing the credibility of the systematic process</vt:lpstr>
      <vt:lpstr>Did the review explicitly address a sensible clinical question?</vt:lpstr>
      <vt:lpstr>Was search for the relevant studies exhaustive?</vt:lpstr>
      <vt:lpstr>Were selection and assessment of studies reproducible?</vt:lpstr>
      <vt:lpstr>Did the review address possible explanations of between study differences in results?</vt:lpstr>
      <vt:lpstr>Did the review present results that are ready for clinical application?</vt:lpstr>
      <vt:lpstr>Rating the quality of study</vt:lpstr>
      <vt:lpstr>What is the risk of  bias across all the studies? </vt:lpstr>
      <vt:lpstr>PowerPoint Presentation</vt:lpstr>
      <vt:lpstr>Do the systematic review population, intervention,  comparison, and outcomes fit the patient at hand</vt:lpstr>
      <vt:lpstr>Do the systematic review population, intervention, comparison, and outcomes fit the patient at hand</vt:lpstr>
      <vt:lpstr>Are the results inconsistent across studies?</vt:lpstr>
      <vt:lpstr>Is there a high likelihood of publication bias?</vt:lpstr>
      <vt:lpstr>Do you consider the magnitude of treatment effect large (e.g. RR&gt; 2.0 or &lt;0.5)?</vt:lpstr>
      <vt:lpstr>Overall confidence in the estimates </vt:lpstr>
      <vt:lpstr>PowerPoint Presentation</vt:lpstr>
      <vt:lpstr>PowerPoint Presentation</vt:lpstr>
      <vt:lpstr>Analysis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Appraisal of a systematic review</dc:title>
  <dc:creator>Jacob Johnson</dc:creator>
  <cp:lastModifiedBy>Jacob Johnson</cp:lastModifiedBy>
  <cp:revision>31</cp:revision>
  <dcterms:created xsi:type="dcterms:W3CDTF">2019-01-23T03:37:30Z</dcterms:created>
  <dcterms:modified xsi:type="dcterms:W3CDTF">2019-01-23T11:48:14Z</dcterms:modified>
</cp:coreProperties>
</file>