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29"/>
  </p:notes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81" r:id="rId23"/>
    <p:sldId id="280" r:id="rId24"/>
    <p:sldId id="277" r:id="rId25"/>
    <p:sldId id="278" r:id="rId26"/>
    <p:sldId id="279"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FEC23C13-A22B-47C5-8F0D-F75E3AE9FF92}">
          <p14:sldIdLst>
            <p14:sldId id="256"/>
          </p14:sldIdLst>
        </p14:section>
        <p14:section name="Backgrounnd" id="{D5BBD982-0DCE-4EBF-AC4A-4AD694B43470}">
          <p14:sldIdLst>
            <p14:sldId id="259"/>
            <p14:sldId id="257"/>
            <p14:sldId id="258"/>
            <p14:sldId id="260"/>
            <p14:sldId id="261"/>
            <p14:sldId id="262"/>
            <p14:sldId id="263"/>
            <p14:sldId id="264"/>
            <p14:sldId id="265"/>
            <p14:sldId id="266"/>
            <p14:sldId id="267"/>
            <p14:sldId id="268"/>
            <p14:sldId id="269"/>
            <p14:sldId id="270"/>
            <p14:sldId id="271"/>
            <p14:sldId id="272"/>
            <p14:sldId id="273"/>
            <p14:sldId id="274"/>
            <p14:sldId id="276"/>
            <p14:sldId id="275"/>
            <p14:sldId id="281"/>
            <p14:sldId id="280"/>
            <p14:sldId id="277"/>
            <p14:sldId id="278"/>
            <p14:sldId id="279"/>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336" autoAdjust="0"/>
  </p:normalViewPr>
  <p:slideViewPr>
    <p:cSldViewPr snapToGrid="0">
      <p:cViewPr varScale="1">
        <p:scale>
          <a:sx n="52" d="100"/>
          <a:sy n="52" d="100"/>
        </p:scale>
        <p:origin x="57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9F716E-737F-48BF-B003-A8283B74FBEC}" type="datetimeFigureOut">
              <a:rPr lang="en-US" smtClean="0"/>
              <a:t>17/01/2019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219727-1D81-4AC0-94BD-F2946E5ACE31}" type="slidenum">
              <a:rPr lang="en-US" smtClean="0"/>
              <a:t>‹#›</a:t>
            </a:fld>
            <a:endParaRPr lang="en-US"/>
          </a:p>
        </p:txBody>
      </p:sp>
    </p:spTree>
    <p:extLst>
      <p:ext uri="{BB962C8B-B14F-4D97-AF65-F5344CB8AC3E}">
        <p14:creationId xmlns:p14="http://schemas.microsoft.com/office/powerpoint/2010/main" val="2081084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Infantile spasms are a severe form of epilepsy often associated with a poor outcome both with respect to development and future epilepsy control.</a:t>
            </a:r>
          </a:p>
          <a:p>
            <a:endParaRPr lang="en-US" dirty="0"/>
          </a:p>
        </p:txBody>
      </p:sp>
      <p:sp>
        <p:nvSpPr>
          <p:cNvPr id="4" name="Slide Number Placeholder 3"/>
          <p:cNvSpPr>
            <a:spLocks noGrp="1"/>
          </p:cNvSpPr>
          <p:nvPr>
            <p:ph type="sldNum" sz="quarter" idx="5"/>
          </p:nvPr>
        </p:nvSpPr>
        <p:spPr/>
        <p:txBody>
          <a:bodyPr/>
          <a:lstStyle/>
          <a:p>
            <a:fld id="{A1219727-1D81-4AC0-94BD-F2946E5ACE31}" type="slidenum">
              <a:rPr lang="en-US" smtClean="0"/>
              <a:t>2</a:t>
            </a:fld>
            <a:endParaRPr lang="en-US"/>
          </a:p>
        </p:txBody>
      </p:sp>
    </p:spTree>
    <p:extLst>
      <p:ext uri="{BB962C8B-B14F-4D97-AF65-F5344CB8AC3E}">
        <p14:creationId xmlns:p14="http://schemas.microsoft.com/office/powerpoint/2010/main" val="2590115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Provides evidence for their effectiveness at stopping spasms between days 14 and 42 of treatment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T</a:t>
            </a:r>
            <a:r>
              <a:rPr lang="en-US" dirty="0"/>
              <a:t>his study shows combination treatment with vigabatrin and hormonal therapy is more effective than hormonal therapy alone at both stopping spasms (between days 14 and 42 of treatment) and achieving an electroclinical response.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A1219727-1D81-4AC0-94BD-F2946E5ACE31}" type="slidenum">
              <a:rPr lang="en-US" smtClean="0"/>
              <a:t>3</a:t>
            </a:fld>
            <a:endParaRPr lang="en-US"/>
          </a:p>
        </p:txBody>
      </p:sp>
    </p:spTree>
    <p:extLst>
      <p:ext uri="{BB962C8B-B14F-4D97-AF65-F5344CB8AC3E}">
        <p14:creationId xmlns:p14="http://schemas.microsoft.com/office/powerpoint/2010/main" val="4204906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219727-1D81-4AC0-94BD-F2946E5ACE31}" type="slidenum">
              <a:rPr lang="en-US" smtClean="0"/>
              <a:t>5</a:t>
            </a:fld>
            <a:endParaRPr lang="en-US"/>
          </a:p>
        </p:txBody>
      </p:sp>
    </p:spTree>
    <p:extLst>
      <p:ext uri="{BB962C8B-B14F-4D97-AF65-F5344CB8AC3E}">
        <p14:creationId xmlns:p14="http://schemas.microsoft.com/office/powerpoint/2010/main" val="3198694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219727-1D81-4AC0-94BD-F2946E5ACE31}" type="slidenum">
              <a:rPr lang="en-US" smtClean="0"/>
              <a:t>21</a:t>
            </a:fld>
            <a:endParaRPr lang="en-US"/>
          </a:p>
        </p:txBody>
      </p:sp>
    </p:spTree>
    <p:extLst>
      <p:ext uri="{BB962C8B-B14F-4D97-AF65-F5344CB8AC3E}">
        <p14:creationId xmlns:p14="http://schemas.microsoft.com/office/powerpoint/2010/main" val="2648335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5F299-B5C8-4DDB-BCD3-07FF96632C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239E2B-42E1-498C-8339-EDAB657119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70DF1B-F035-479A-A59C-93F8CE802CBD}"/>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5" name="Footer Placeholder 4">
            <a:extLst>
              <a:ext uri="{FF2B5EF4-FFF2-40B4-BE49-F238E27FC236}">
                <a16:creationId xmlns:a16="http://schemas.microsoft.com/office/drawing/2014/main" id="{172C7681-CF98-48E2-949F-9F6FA4DDD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F98A2-E375-4228-B226-D8B7B93E7DD8}"/>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166994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E329-DFA9-4FB9-A883-86CDF33C08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D587A8-A77D-4FDC-A0E1-6E82F0E1EC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2375D5-AC7B-42A4-8B30-1ECC43EDD213}"/>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5" name="Footer Placeholder 4">
            <a:extLst>
              <a:ext uri="{FF2B5EF4-FFF2-40B4-BE49-F238E27FC236}">
                <a16:creationId xmlns:a16="http://schemas.microsoft.com/office/drawing/2014/main" id="{D1632370-EDAF-430E-AAD0-164AA4A321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F1D7A6-393F-4C81-803B-B6BCC1F296E5}"/>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129552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5FEA-C288-4D24-9AB9-C2DD2010DD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D08457-3E2A-4127-9C4C-3F44D76DFE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DBBC165-61F1-4A58-8A3C-C63369AD4612}"/>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5" name="Footer Placeholder 4">
            <a:extLst>
              <a:ext uri="{FF2B5EF4-FFF2-40B4-BE49-F238E27FC236}">
                <a16:creationId xmlns:a16="http://schemas.microsoft.com/office/drawing/2014/main" id="{2AB9924B-606E-48E8-A733-1EA6BD820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7CCF3-A307-4566-AE4A-3C13A796B7AC}"/>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1356892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D2299-D5D0-4C26-AD21-AA1EAA1745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765CFF-8589-499D-9479-D63F24A8D33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B83F1B-6C7B-400F-AD72-4DD8C6BF5AA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77D1BD-0D2A-46F2-B199-DB06B77B6350}"/>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6" name="Footer Placeholder 5">
            <a:extLst>
              <a:ext uri="{FF2B5EF4-FFF2-40B4-BE49-F238E27FC236}">
                <a16:creationId xmlns:a16="http://schemas.microsoft.com/office/drawing/2014/main" id="{5005310B-4A99-4A2E-9A66-0EDCCB1C3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F2A89-596E-49E7-AA9B-735346FAC50C}"/>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4280904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C1109-5669-4DA7-9581-3A0B76A958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E78F16-DAA6-45AA-B5F9-F42958CF2C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06A6E5B-A14D-48EC-A14B-1596BA38568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6D3B66-34C1-43D1-8032-641B01F919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893E1D4-9C99-474E-B590-4EB74B98364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4F30EC-5796-4CD4-97FB-29D47FD11441}"/>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8" name="Footer Placeholder 7">
            <a:extLst>
              <a:ext uri="{FF2B5EF4-FFF2-40B4-BE49-F238E27FC236}">
                <a16:creationId xmlns:a16="http://schemas.microsoft.com/office/drawing/2014/main" id="{C589EDBD-6AE7-4490-A8FA-748266017E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9809A8-7AC0-4851-8CE5-70974D83AA64}"/>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1409131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D8343-04AA-4C21-9B09-97E5D3571F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4AFCFF-02A4-4FA5-A42D-EFFF4E89D5AE}"/>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4" name="Footer Placeholder 3">
            <a:extLst>
              <a:ext uri="{FF2B5EF4-FFF2-40B4-BE49-F238E27FC236}">
                <a16:creationId xmlns:a16="http://schemas.microsoft.com/office/drawing/2014/main" id="{DB495D20-0C4C-4F29-9586-F98CE5AE38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6A1A7C-E784-4139-BD97-275C0E754CDA}"/>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367699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D48617-7648-4CA1-9CB3-4EA9D1780E83}"/>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3" name="Footer Placeholder 2">
            <a:extLst>
              <a:ext uri="{FF2B5EF4-FFF2-40B4-BE49-F238E27FC236}">
                <a16:creationId xmlns:a16="http://schemas.microsoft.com/office/drawing/2014/main" id="{CB4A53AE-F29F-441F-B76C-0FC50ED115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350739-E850-4609-8CD9-B2F15F63FEC4}"/>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204375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EDD10-F123-4426-A6DB-DF16BE24D0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F4A81A-898D-43E7-A4E2-EEB56C6D8E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1F2397-89F2-441C-B36F-4B228DEBB9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A731AF3-DE92-4AF7-B7E5-66E552C59B6F}"/>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6" name="Footer Placeholder 5">
            <a:extLst>
              <a:ext uri="{FF2B5EF4-FFF2-40B4-BE49-F238E27FC236}">
                <a16:creationId xmlns:a16="http://schemas.microsoft.com/office/drawing/2014/main" id="{841E9D9B-1905-453E-AF2C-5D71ECD484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1B80B-CE7A-4020-B0F7-81DE2046744E}"/>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1258315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19570-34BF-46CE-AEF6-0329F893FC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BF112C-7440-4AFB-932B-13DB73B99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63F5E8-051E-4DAB-96F6-328A817DA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A565442-58C7-469B-BA81-78526794E8FC}"/>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6" name="Footer Placeholder 5">
            <a:extLst>
              <a:ext uri="{FF2B5EF4-FFF2-40B4-BE49-F238E27FC236}">
                <a16:creationId xmlns:a16="http://schemas.microsoft.com/office/drawing/2014/main" id="{3388644F-A444-46CF-A8F3-1448E36623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FDE925-A8B1-406F-B8FD-88FDDF03B6DE}"/>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418757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D52CD-AA63-440A-9EA8-6A1011E16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7C1E99-3511-453B-BA78-DCB0C7E3153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DA9629-FD0B-475E-ABB6-5B39DD2005DD}"/>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5" name="Footer Placeholder 4">
            <a:extLst>
              <a:ext uri="{FF2B5EF4-FFF2-40B4-BE49-F238E27FC236}">
                <a16:creationId xmlns:a16="http://schemas.microsoft.com/office/drawing/2014/main" id="{172C046E-FFF7-431E-BB69-3A8E765CD8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56F17-49C4-4128-B18D-2D43E9C9EB89}"/>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429171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8B07D3-8061-41AD-A5D9-F5E0734B10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AD7C12-D2F3-45EF-8235-D00A2CF646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D50B6-EF75-410F-BDEF-8E73A6CC4DF8}"/>
              </a:ext>
            </a:extLst>
          </p:cNvPr>
          <p:cNvSpPr>
            <a:spLocks noGrp="1"/>
          </p:cNvSpPr>
          <p:nvPr>
            <p:ph type="dt" sz="half" idx="10"/>
          </p:nvPr>
        </p:nvSpPr>
        <p:spPr/>
        <p:txBody>
          <a:bodyPr/>
          <a:lstStyle/>
          <a:p>
            <a:fld id="{0D680434-4BF9-4900-B458-5F804F666BD5}" type="datetimeFigureOut">
              <a:rPr lang="en-US" smtClean="0"/>
              <a:t>17/01/2019</a:t>
            </a:fld>
            <a:endParaRPr lang="en-US"/>
          </a:p>
        </p:txBody>
      </p:sp>
      <p:sp>
        <p:nvSpPr>
          <p:cNvPr id="5" name="Footer Placeholder 4">
            <a:extLst>
              <a:ext uri="{FF2B5EF4-FFF2-40B4-BE49-F238E27FC236}">
                <a16:creationId xmlns:a16="http://schemas.microsoft.com/office/drawing/2014/main" id="{566318AF-D370-446D-921E-1A03A3215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AE4C81-3EA5-4C8A-97C5-D7F6AF9D3628}"/>
              </a:ext>
            </a:extLst>
          </p:cNvPr>
          <p:cNvSpPr>
            <a:spLocks noGrp="1"/>
          </p:cNvSpPr>
          <p:nvPr>
            <p:ph type="sldNum" sz="quarter" idx="12"/>
          </p:nvPr>
        </p:nvSpPr>
        <p:spPr/>
        <p:txBody>
          <a:bodyPr/>
          <a:lstStyle/>
          <a:p>
            <a:fld id="{35B373B4-2607-4C41-9736-0DE48E05D9EE}" type="slidenum">
              <a:rPr lang="en-US" smtClean="0"/>
              <a:t>‹#›</a:t>
            </a:fld>
            <a:endParaRPr lang="en-US"/>
          </a:p>
        </p:txBody>
      </p:sp>
    </p:spTree>
    <p:extLst>
      <p:ext uri="{BB962C8B-B14F-4D97-AF65-F5344CB8AC3E}">
        <p14:creationId xmlns:p14="http://schemas.microsoft.com/office/powerpoint/2010/main" val="4138382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A60761-46C4-4A5A-B208-CD045FE292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B7EAA7-D894-4599-9360-9800898566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58AC7-3A67-4459-85D8-E45D67B662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680434-4BF9-4900-B458-5F804F666BD5}" type="datetimeFigureOut">
              <a:rPr lang="en-US" smtClean="0"/>
              <a:t>17/01/2019</a:t>
            </a:fld>
            <a:endParaRPr lang="en-US"/>
          </a:p>
        </p:txBody>
      </p:sp>
      <p:sp>
        <p:nvSpPr>
          <p:cNvPr id="5" name="Footer Placeholder 4">
            <a:extLst>
              <a:ext uri="{FF2B5EF4-FFF2-40B4-BE49-F238E27FC236}">
                <a16:creationId xmlns:a16="http://schemas.microsoft.com/office/drawing/2014/main" id="{8092E19E-BB89-422A-B883-7784F9FC01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92AFA8-09C3-4F5E-AE28-7DFB153DA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373B4-2607-4C41-9736-0DE48E05D9EE}" type="slidenum">
              <a:rPr lang="en-US" smtClean="0"/>
              <a:t>‹#›</a:t>
            </a:fld>
            <a:endParaRPr lang="en-US"/>
          </a:p>
        </p:txBody>
      </p:sp>
    </p:spTree>
    <p:extLst>
      <p:ext uri="{BB962C8B-B14F-4D97-AF65-F5344CB8AC3E}">
        <p14:creationId xmlns:p14="http://schemas.microsoft.com/office/powerpoint/2010/main" val="328276635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orcid.org/0000-0003-1445-3521" TargetMode="External"/><Relationship Id="rId2" Type="http://schemas.openxmlformats.org/officeDocument/2006/relationships/hyperlink" Target="mailto:miguel.cortez@sickkids.c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1D889-2B5D-4FF6-A29D-EDC7C279F895}"/>
              </a:ext>
            </a:extLst>
          </p:cNvPr>
          <p:cNvSpPr>
            <a:spLocks noGrp="1"/>
          </p:cNvSpPr>
          <p:nvPr>
            <p:ph type="ctrTitle"/>
          </p:nvPr>
        </p:nvSpPr>
        <p:spPr>
          <a:xfrm>
            <a:off x="1755491" y="2935131"/>
            <a:ext cx="9144000" cy="2387600"/>
          </a:xfrm>
        </p:spPr>
        <p:txBody>
          <a:bodyPr/>
          <a:lstStyle/>
          <a:p>
            <a:r>
              <a:rPr lang="en-IN" dirty="0"/>
              <a:t>RCT critical appraisal</a:t>
            </a:r>
            <a:endParaRPr lang="en-US" dirty="0"/>
          </a:p>
        </p:txBody>
      </p:sp>
      <p:sp>
        <p:nvSpPr>
          <p:cNvPr id="3" name="Subtitle 2">
            <a:extLst>
              <a:ext uri="{FF2B5EF4-FFF2-40B4-BE49-F238E27FC236}">
                <a16:creationId xmlns:a16="http://schemas.microsoft.com/office/drawing/2014/main" id="{44815516-A0AC-4706-912A-4E40932E4AD6}"/>
              </a:ext>
            </a:extLst>
          </p:cNvPr>
          <p:cNvSpPr>
            <a:spLocks noGrp="1"/>
          </p:cNvSpPr>
          <p:nvPr>
            <p:ph type="subTitle" idx="1"/>
          </p:nvPr>
        </p:nvSpPr>
        <p:spPr>
          <a:xfrm>
            <a:off x="1523999" y="5389120"/>
            <a:ext cx="9144000" cy="1655762"/>
          </a:xfrm>
        </p:spPr>
        <p:txBody>
          <a:bodyPr/>
          <a:lstStyle/>
          <a:p>
            <a:r>
              <a:rPr lang="en-IN" dirty="0"/>
              <a:t>Jacob</a:t>
            </a:r>
            <a:endParaRPr lang="en-US" dirty="0"/>
          </a:p>
        </p:txBody>
      </p:sp>
      <p:pic>
        <p:nvPicPr>
          <p:cNvPr id="5" name="Picture 4">
            <a:extLst>
              <a:ext uri="{FF2B5EF4-FFF2-40B4-BE49-F238E27FC236}">
                <a16:creationId xmlns:a16="http://schemas.microsoft.com/office/drawing/2014/main" id="{D9A936F8-BDC0-47D3-8478-6AE2CFD8DE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896" y="1212980"/>
            <a:ext cx="10624448" cy="2997612"/>
          </a:xfrm>
          <a:prstGeom prst="rect">
            <a:avLst/>
          </a:prstGeom>
        </p:spPr>
      </p:pic>
    </p:spTree>
    <p:extLst>
      <p:ext uri="{BB962C8B-B14F-4D97-AF65-F5344CB8AC3E}">
        <p14:creationId xmlns:p14="http://schemas.microsoft.com/office/powerpoint/2010/main" val="1750276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2A8FA-C8AB-40A5-A8AC-A44F50D8B94D}"/>
              </a:ext>
            </a:extLst>
          </p:cNvPr>
          <p:cNvSpPr>
            <a:spLocks noGrp="1"/>
          </p:cNvSpPr>
          <p:nvPr>
            <p:ph type="title"/>
          </p:nvPr>
        </p:nvSpPr>
        <p:spPr/>
        <p:txBody>
          <a:bodyPr/>
          <a:lstStyle/>
          <a:p>
            <a:pPr algn="ctr"/>
            <a:r>
              <a:rPr lang="en-IN" dirty="0"/>
              <a:t>Background</a:t>
            </a:r>
            <a:endParaRPr lang="en-US" dirty="0"/>
          </a:p>
        </p:txBody>
      </p:sp>
      <p:sp>
        <p:nvSpPr>
          <p:cNvPr id="3" name="Content Placeholder 2">
            <a:extLst>
              <a:ext uri="{FF2B5EF4-FFF2-40B4-BE49-F238E27FC236}">
                <a16:creationId xmlns:a16="http://schemas.microsoft.com/office/drawing/2014/main" id="{875A439B-612B-4A96-8808-6CA1CE98A7EC}"/>
              </a:ext>
            </a:extLst>
          </p:cNvPr>
          <p:cNvSpPr>
            <a:spLocks noGrp="1"/>
          </p:cNvSpPr>
          <p:nvPr>
            <p:ph idx="1"/>
          </p:nvPr>
        </p:nvSpPr>
        <p:spPr/>
        <p:txBody>
          <a:bodyPr/>
          <a:lstStyle/>
          <a:p>
            <a:endParaRPr lang="en-US" dirty="0"/>
          </a:p>
          <a:p>
            <a:r>
              <a:rPr lang="en-US" dirty="0"/>
              <a:t>Infantile spasms are a severe form of epilepsy</a:t>
            </a:r>
          </a:p>
          <a:p>
            <a:endParaRPr lang="en-IN" dirty="0"/>
          </a:p>
          <a:p>
            <a:r>
              <a:rPr lang="en-US" dirty="0"/>
              <a:t>They were the first described form of epileptic encephalopathy</a:t>
            </a:r>
          </a:p>
          <a:p>
            <a:endParaRPr lang="en-IN" dirty="0"/>
          </a:p>
          <a:p>
            <a:r>
              <a:rPr lang="en-US" dirty="0"/>
              <a:t>Affects approximately one in 2500 infants</a:t>
            </a:r>
            <a:endParaRPr lang="en-IN" dirty="0"/>
          </a:p>
          <a:p>
            <a:endParaRPr lang="en-US" dirty="0"/>
          </a:p>
        </p:txBody>
      </p:sp>
    </p:spTree>
    <p:extLst>
      <p:ext uri="{BB962C8B-B14F-4D97-AF65-F5344CB8AC3E}">
        <p14:creationId xmlns:p14="http://schemas.microsoft.com/office/powerpoint/2010/main" val="1613453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CE11C-E337-4104-AC47-19705527001F}"/>
              </a:ext>
            </a:extLst>
          </p:cNvPr>
          <p:cNvSpPr>
            <a:spLocks noGrp="1"/>
          </p:cNvSpPr>
          <p:nvPr>
            <p:ph type="title"/>
          </p:nvPr>
        </p:nvSpPr>
        <p:spPr/>
        <p:txBody>
          <a:bodyPr/>
          <a:lstStyle/>
          <a:p>
            <a:pPr algn="ctr"/>
            <a:r>
              <a:rPr lang="en-IN" dirty="0"/>
              <a:t>Background</a:t>
            </a:r>
            <a:endParaRPr lang="en-US" dirty="0"/>
          </a:p>
        </p:txBody>
      </p:sp>
      <p:sp>
        <p:nvSpPr>
          <p:cNvPr id="3" name="Content Placeholder 2">
            <a:extLst>
              <a:ext uri="{FF2B5EF4-FFF2-40B4-BE49-F238E27FC236}">
                <a16:creationId xmlns:a16="http://schemas.microsoft.com/office/drawing/2014/main" id="{AB8A9ECF-A81C-4029-8985-3671826BE6EF}"/>
              </a:ext>
            </a:extLst>
          </p:cNvPr>
          <p:cNvSpPr>
            <a:spLocks noGrp="1"/>
          </p:cNvSpPr>
          <p:nvPr>
            <p:ph idx="1"/>
          </p:nvPr>
        </p:nvSpPr>
        <p:spPr/>
        <p:txBody>
          <a:bodyPr>
            <a:normAutofit/>
          </a:bodyPr>
          <a:lstStyle/>
          <a:p>
            <a:r>
              <a:rPr lang="en-US" dirty="0"/>
              <a:t>The International Collaborative Infantile Spasms (ICISS) study is the first study to assess a combination of therapies (hormonal therapies plus vigabatrin)</a:t>
            </a:r>
          </a:p>
          <a:p>
            <a:endParaRPr lang="en-US" dirty="0"/>
          </a:p>
          <a:p>
            <a:r>
              <a:rPr lang="en-US" dirty="0"/>
              <a:t>Between days 14 and 42 of treatment. </a:t>
            </a:r>
          </a:p>
          <a:p>
            <a:pPr marL="0" indent="0">
              <a:buNone/>
            </a:pPr>
            <a:endParaRPr lang="en-US" dirty="0"/>
          </a:p>
          <a:p>
            <a:r>
              <a:rPr lang="en-IN" dirty="0"/>
              <a:t>T</a:t>
            </a:r>
            <a:r>
              <a:rPr lang="en-US" dirty="0"/>
              <a:t>his study shows combination treatment with vigabatrin and hormonal therapy is more effective than hormonal therapy alone</a:t>
            </a:r>
          </a:p>
        </p:txBody>
      </p:sp>
    </p:spTree>
    <p:extLst>
      <p:ext uri="{BB962C8B-B14F-4D97-AF65-F5344CB8AC3E}">
        <p14:creationId xmlns:p14="http://schemas.microsoft.com/office/powerpoint/2010/main" val="2278424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1DAE6-F86A-4FAE-8581-261AA3AD736A}"/>
              </a:ext>
            </a:extLst>
          </p:cNvPr>
          <p:cNvSpPr>
            <a:spLocks noGrp="1"/>
          </p:cNvSpPr>
          <p:nvPr>
            <p:ph type="title"/>
          </p:nvPr>
        </p:nvSpPr>
        <p:spPr/>
        <p:txBody>
          <a:bodyPr/>
          <a:lstStyle/>
          <a:p>
            <a:pPr algn="ctr"/>
            <a:r>
              <a:rPr lang="en-IN" dirty="0"/>
              <a:t>Question?</a:t>
            </a:r>
            <a:endParaRPr lang="en-US" dirty="0"/>
          </a:p>
        </p:txBody>
      </p:sp>
      <p:sp>
        <p:nvSpPr>
          <p:cNvPr id="3" name="Content Placeholder 2">
            <a:extLst>
              <a:ext uri="{FF2B5EF4-FFF2-40B4-BE49-F238E27FC236}">
                <a16:creationId xmlns:a16="http://schemas.microsoft.com/office/drawing/2014/main" id="{1ADCDB16-F70C-4171-A148-EECD1E815302}"/>
              </a:ext>
            </a:extLst>
          </p:cNvPr>
          <p:cNvSpPr>
            <a:spLocks noGrp="1"/>
          </p:cNvSpPr>
          <p:nvPr>
            <p:ph idx="1"/>
          </p:nvPr>
        </p:nvSpPr>
        <p:spPr/>
        <p:txBody>
          <a:bodyPr/>
          <a:lstStyle/>
          <a:p>
            <a:r>
              <a:rPr lang="en-IN" dirty="0"/>
              <a:t>Does a combination treatment of </a:t>
            </a:r>
            <a:r>
              <a:rPr lang="en-US" dirty="0"/>
              <a:t>hormonal therapy plus vigabatrin show any difference in developmental or epilepsy outcomes at 18 months ?</a:t>
            </a:r>
          </a:p>
        </p:txBody>
      </p:sp>
    </p:spTree>
    <p:extLst>
      <p:ext uri="{BB962C8B-B14F-4D97-AF65-F5344CB8AC3E}">
        <p14:creationId xmlns:p14="http://schemas.microsoft.com/office/powerpoint/2010/main" val="85253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983B-36C5-4AB2-90DC-BD0C26E156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D6904A-2C91-47E2-B5DE-2BB3530568D4}"/>
              </a:ext>
            </a:extLst>
          </p:cNvPr>
          <p:cNvSpPr>
            <a:spLocks noGrp="1"/>
          </p:cNvSpPr>
          <p:nvPr>
            <p:ph idx="1"/>
          </p:nvPr>
        </p:nvSpPr>
        <p:spPr/>
        <p:txBody>
          <a:bodyPr>
            <a:noAutofit/>
          </a:bodyPr>
          <a:lstStyle/>
          <a:p>
            <a:r>
              <a:rPr lang="en-IN" sz="2700" b="1" dirty="0">
                <a:solidFill>
                  <a:srgbClr val="000000"/>
                </a:solidFill>
                <a:ea typeface="Lato" pitchFamily="2"/>
                <a:cs typeface="Lato" pitchFamily="2"/>
              </a:rPr>
              <a:t>Population</a:t>
            </a:r>
            <a:r>
              <a:rPr lang="en-IN" sz="2700" dirty="0">
                <a:solidFill>
                  <a:srgbClr val="000000"/>
                </a:solidFill>
                <a:ea typeface="Lato" pitchFamily="2"/>
                <a:cs typeface="Lato" pitchFamily="2"/>
              </a:rPr>
              <a:t>:  Infants with </a:t>
            </a:r>
            <a:r>
              <a:rPr lang="en-US" dirty="0"/>
              <a:t>clinical diagnosis of infantile spasms by the local investigator</a:t>
            </a:r>
          </a:p>
          <a:p>
            <a:endParaRPr lang="en-IN" sz="2700" b="1" dirty="0">
              <a:solidFill>
                <a:srgbClr val="000000"/>
              </a:solidFill>
              <a:ea typeface="Lato" pitchFamily="2"/>
              <a:cs typeface="Lato" pitchFamily="2"/>
            </a:endParaRPr>
          </a:p>
          <a:p>
            <a:r>
              <a:rPr lang="en-IN" sz="2700" b="1" dirty="0">
                <a:solidFill>
                  <a:srgbClr val="000000"/>
                </a:solidFill>
                <a:ea typeface="Lato" pitchFamily="2"/>
                <a:cs typeface="Lato" pitchFamily="2"/>
              </a:rPr>
              <a:t>Intervention: </a:t>
            </a:r>
            <a:r>
              <a:rPr lang="en-US" sz="2700" dirty="0">
                <a:solidFill>
                  <a:srgbClr val="000000"/>
                </a:solidFill>
                <a:ea typeface="Lato" pitchFamily="2"/>
                <a:cs typeface="Lato" pitchFamily="2"/>
              </a:rPr>
              <a:t>P</a:t>
            </a:r>
            <a:r>
              <a:rPr lang="en-US" dirty="0"/>
              <a:t>rednisolone tablets or </a:t>
            </a:r>
            <a:r>
              <a:rPr lang="en-US" dirty="0" err="1"/>
              <a:t>tetracosactide</a:t>
            </a:r>
            <a:r>
              <a:rPr lang="en-US" dirty="0"/>
              <a:t> depot and vigabatrin</a:t>
            </a:r>
          </a:p>
          <a:p>
            <a:endParaRPr lang="en-IN" sz="2700" b="1" dirty="0">
              <a:solidFill>
                <a:srgbClr val="000000"/>
              </a:solidFill>
              <a:ea typeface="Lato" pitchFamily="2"/>
              <a:cs typeface="Lato" pitchFamily="2"/>
            </a:endParaRPr>
          </a:p>
          <a:p>
            <a:pPr lvl="0" hangingPunct="0">
              <a:spcBef>
                <a:spcPts val="601"/>
              </a:spcBef>
            </a:pPr>
            <a:r>
              <a:rPr lang="en-IN" sz="2700" b="1" dirty="0">
                <a:solidFill>
                  <a:srgbClr val="000000"/>
                </a:solidFill>
                <a:ea typeface="Lato" pitchFamily="2"/>
                <a:cs typeface="Lato" pitchFamily="2"/>
              </a:rPr>
              <a:t>Control</a:t>
            </a:r>
            <a:r>
              <a:rPr lang="en-IN" sz="2700" dirty="0">
                <a:solidFill>
                  <a:srgbClr val="000000"/>
                </a:solidFill>
                <a:ea typeface="Lato" pitchFamily="2"/>
                <a:cs typeface="Lato" pitchFamily="2"/>
              </a:rPr>
              <a:t>:</a:t>
            </a:r>
            <a:r>
              <a:rPr lang="en-IN" sz="2700" dirty="0"/>
              <a:t>  Hormonal therapy alone</a:t>
            </a:r>
            <a:endParaRPr lang="en-IN" sz="2700" dirty="0">
              <a:solidFill>
                <a:srgbClr val="000000"/>
              </a:solidFill>
              <a:ea typeface="Lato" pitchFamily="2"/>
              <a:cs typeface="Lato" pitchFamily="2"/>
            </a:endParaRPr>
          </a:p>
          <a:p>
            <a:pPr marL="0" lvl="0" indent="0" hangingPunct="0">
              <a:spcBef>
                <a:spcPts val="601"/>
              </a:spcBef>
              <a:buNone/>
            </a:pPr>
            <a:endParaRPr lang="en-IN" sz="2700" b="1" dirty="0">
              <a:solidFill>
                <a:srgbClr val="000000"/>
              </a:solidFill>
              <a:ea typeface="Lato" pitchFamily="2"/>
              <a:cs typeface="Lato" pitchFamily="2"/>
            </a:endParaRPr>
          </a:p>
          <a:p>
            <a:r>
              <a:rPr lang="en-IN" sz="2700" b="1" dirty="0">
                <a:solidFill>
                  <a:srgbClr val="000000"/>
                </a:solidFill>
                <a:ea typeface="Lato" pitchFamily="2"/>
                <a:cs typeface="Lato" pitchFamily="2"/>
              </a:rPr>
              <a:t>Outcome: </a:t>
            </a:r>
            <a:r>
              <a:rPr lang="en-US" sz="2700" b="1" dirty="0">
                <a:solidFill>
                  <a:srgbClr val="000000"/>
                </a:solidFill>
                <a:ea typeface="Lato" pitchFamily="2"/>
                <a:cs typeface="Lato" pitchFamily="2"/>
              </a:rPr>
              <a:t> </a:t>
            </a:r>
            <a:r>
              <a:rPr lang="en-US" sz="2700" dirty="0">
                <a:solidFill>
                  <a:srgbClr val="000000"/>
                </a:solidFill>
                <a:ea typeface="Lato" pitchFamily="2"/>
                <a:cs typeface="Lato" pitchFamily="2"/>
              </a:rPr>
              <a:t>C</a:t>
            </a:r>
            <a:r>
              <a:rPr lang="en-US" dirty="0"/>
              <a:t>essation of spasms, which was defined as no witnessed spasms on and between day 14 and day 42 inclusive from trial entry</a:t>
            </a:r>
            <a:br>
              <a:rPr lang="en-IN" sz="2700" dirty="0"/>
            </a:br>
            <a:endParaRPr lang="en-IN" sz="2700" dirty="0">
              <a:solidFill>
                <a:srgbClr val="000000"/>
              </a:solidFill>
              <a:ea typeface="Lato" pitchFamily="2"/>
              <a:cs typeface="Lato" pitchFamily="2"/>
            </a:endParaRPr>
          </a:p>
          <a:p>
            <a:pPr lvl="0" hangingPunct="0">
              <a:spcBef>
                <a:spcPts val="601"/>
              </a:spcBef>
            </a:pPr>
            <a:endParaRPr lang="en-IN" sz="2700" dirty="0">
              <a:solidFill>
                <a:srgbClr val="000000"/>
              </a:solidFill>
            </a:endParaRPr>
          </a:p>
        </p:txBody>
      </p:sp>
    </p:spTree>
    <p:extLst>
      <p:ext uri="{BB962C8B-B14F-4D97-AF65-F5344CB8AC3E}">
        <p14:creationId xmlns:p14="http://schemas.microsoft.com/office/powerpoint/2010/main" val="246993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A21A8-EA6C-48E3-A079-A3019DC6F5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0A3BE7-C28D-489B-8D52-1DC8A0365A45}"/>
              </a:ext>
            </a:extLst>
          </p:cNvPr>
          <p:cNvSpPr>
            <a:spLocks noGrp="1"/>
          </p:cNvSpPr>
          <p:nvPr>
            <p:ph idx="1"/>
          </p:nvPr>
        </p:nvSpPr>
        <p:spPr/>
        <p:txBody>
          <a:bodyPr>
            <a:normAutofit fontScale="92500" lnSpcReduction="20000"/>
          </a:bodyPr>
          <a:lstStyle/>
          <a:p>
            <a:endParaRPr lang="en-IN" sz="2700" b="1" dirty="0">
              <a:solidFill>
                <a:srgbClr val="000000"/>
              </a:solidFill>
            </a:endParaRPr>
          </a:p>
          <a:p>
            <a:r>
              <a:rPr lang="en-IN" sz="2700" b="1" dirty="0">
                <a:solidFill>
                  <a:srgbClr val="000000"/>
                </a:solidFill>
                <a:ea typeface="Lato" pitchFamily="2"/>
                <a:cs typeface="Lato" pitchFamily="2"/>
              </a:rPr>
              <a:t>Timeline</a:t>
            </a:r>
            <a:r>
              <a:rPr lang="en-US" sz="2700" dirty="0">
                <a:solidFill>
                  <a:srgbClr val="000000"/>
                </a:solidFill>
                <a:ea typeface="Lato" pitchFamily="2"/>
                <a:cs typeface="Lato" pitchFamily="2"/>
              </a:rPr>
              <a:t>: </a:t>
            </a:r>
            <a:r>
              <a:rPr lang="en-US" dirty="0"/>
              <a:t>Recruitment commenced on March 7, 2007 till May 22, 2014</a:t>
            </a:r>
            <a:endParaRPr lang="en-IN" sz="2700" b="1" dirty="0">
              <a:solidFill>
                <a:srgbClr val="000000"/>
              </a:solidFill>
            </a:endParaRPr>
          </a:p>
          <a:p>
            <a:endParaRPr lang="en-IN" sz="2700" b="1" dirty="0">
              <a:solidFill>
                <a:srgbClr val="000000"/>
              </a:solidFill>
            </a:endParaRPr>
          </a:p>
          <a:p>
            <a:r>
              <a:rPr lang="en-IN" sz="2700" b="1" dirty="0">
                <a:solidFill>
                  <a:srgbClr val="000000"/>
                </a:solidFill>
              </a:rPr>
              <a:t>S</a:t>
            </a:r>
            <a:r>
              <a:rPr lang="en-US" sz="2700" b="1" dirty="0" err="1">
                <a:solidFill>
                  <a:srgbClr val="000000"/>
                </a:solidFill>
              </a:rPr>
              <a:t>tudy</a:t>
            </a:r>
            <a:r>
              <a:rPr lang="en-US" sz="2700" b="1" dirty="0">
                <a:solidFill>
                  <a:srgbClr val="000000"/>
                </a:solidFill>
              </a:rPr>
              <a:t> design: </a:t>
            </a:r>
            <a:r>
              <a:rPr lang="en-US" dirty="0"/>
              <a:t>pragmatic, multicenter, parallel-group, open-label, randomized controlled trial</a:t>
            </a:r>
            <a:endParaRPr lang="en-US" sz="2700" b="1" dirty="0"/>
          </a:p>
          <a:p>
            <a:endParaRPr lang="en-IN" dirty="0"/>
          </a:p>
          <a:p>
            <a:r>
              <a:rPr lang="en-US" dirty="0"/>
              <a:t>From 102 hospitals (three in Australia, 11 in Germany, two in New Zealand, three in Switzerland, and 83 in the UK).</a:t>
            </a:r>
          </a:p>
          <a:p>
            <a:endParaRPr lang="en-IN" dirty="0"/>
          </a:p>
          <a:p>
            <a:r>
              <a:rPr lang="en-US" dirty="0"/>
              <a:t>The sponsor and funding sources of the study had no role in study design, data collection, data analysis, data interpretation, or writing of the report.</a:t>
            </a:r>
          </a:p>
        </p:txBody>
      </p:sp>
    </p:spTree>
    <p:extLst>
      <p:ext uri="{BB962C8B-B14F-4D97-AF65-F5344CB8AC3E}">
        <p14:creationId xmlns:p14="http://schemas.microsoft.com/office/powerpoint/2010/main" val="3452224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D6D8-E67A-4903-88EE-EDEDB3EB1112}"/>
              </a:ext>
            </a:extLst>
          </p:cNvPr>
          <p:cNvSpPr>
            <a:spLocks noGrp="1"/>
          </p:cNvSpPr>
          <p:nvPr>
            <p:ph type="title"/>
          </p:nvPr>
        </p:nvSpPr>
        <p:spPr/>
        <p:txBody>
          <a:bodyPr/>
          <a:lstStyle/>
          <a:p>
            <a:r>
              <a:rPr lang="en-IN" dirty="0"/>
              <a:t>Was the study population clearly defined</a:t>
            </a:r>
            <a:endParaRPr lang="en-US" dirty="0"/>
          </a:p>
        </p:txBody>
      </p:sp>
      <p:sp>
        <p:nvSpPr>
          <p:cNvPr id="3" name="Content Placeholder 2">
            <a:extLst>
              <a:ext uri="{FF2B5EF4-FFF2-40B4-BE49-F238E27FC236}">
                <a16:creationId xmlns:a16="http://schemas.microsoft.com/office/drawing/2014/main" id="{F1C82514-826C-4765-82A2-1BC21AB5E49B}"/>
              </a:ext>
            </a:extLst>
          </p:cNvPr>
          <p:cNvSpPr>
            <a:spLocks noGrp="1"/>
          </p:cNvSpPr>
          <p:nvPr>
            <p:ph idx="1"/>
          </p:nvPr>
        </p:nvSpPr>
        <p:spPr/>
        <p:txBody>
          <a:bodyPr/>
          <a:lstStyle/>
          <a:p>
            <a:pPr marL="0" indent="0">
              <a:buNone/>
            </a:pPr>
            <a:r>
              <a:rPr lang="en-IN" u="sng" dirty="0"/>
              <a:t>Inclusion criteria</a:t>
            </a:r>
          </a:p>
          <a:p>
            <a:pPr marL="0" indent="0">
              <a:buNone/>
            </a:pPr>
            <a:endParaRPr lang="en-US" u="sng" dirty="0"/>
          </a:p>
          <a:p>
            <a:r>
              <a:rPr lang="en-US" dirty="0"/>
              <a:t>Clinical diagnosis of infantile spasms by the local investigator </a:t>
            </a:r>
          </a:p>
          <a:p>
            <a:endParaRPr lang="en-US" dirty="0"/>
          </a:p>
          <a:p>
            <a:r>
              <a:rPr lang="en-US" dirty="0"/>
              <a:t>And an electroencephalogram </a:t>
            </a:r>
            <a:r>
              <a:rPr lang="en-US" i="1" dirty="0"/>
              <a:t>(</a:t>
            </a:r>
            <a:r>
              <a:rPr lang="en-US" dirty="0"/>
              <a:t>EEG) that was judged by local neurophysiologists to be </a:t>
            </a:r>
            <a:r>
              <a:rPr lang="en-US" dirty="0" err="1"/>
              <a:t>hypsarrhythmic</a:t>
            </a:r>
            <a:r>
              <a:rPr lang="en-US" dirty="0"/>
              <a:t> or similar, compatible with the diagnosis of infantile spasms</a:t>
            </a:r>
          </a:p>
        </p:txBody>
      </p:sp>
    </p:spTree>
    <p:extLst>
      <p:ext uri="{BB962C8B-B14F-4D97-AF65-F5344CB8AC3E}">
        <p14:creationId xmlns:p14="http://schemas.microsoft.com/office/powerpoint/2010/main" val="1467774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1E726-1E12-4C7E-8B48-76629030FF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269A67-0B23-4922-A813-36FE8FE9722D}"/>
              </a:ext>
            </a:extLst>
          </p:cNvPr>
          <p:cNvSpPr>
            <a:spLocks noGrp="1"/>
          </p:cNvSpPr>
          <p:nvPr>
            <p:ph idx="1"/>
          </p:nvPr>
        </p:nvSpPr>
        <p:spPr/>
        <p:txBody>
          <a:bodyPr>
            <a:normAutofit fontScale="92500" lnSpcReduction="20000"/>
          </a:bodyPr>
          <a:lstStyle/>
          <a:p>
            <a:pPr marL="0" indent="0">
              <a:buNone/>
            </a:pPr>
            <a:r>
              <a:rPr lang="en-IN" u="sng" dirty="0"/>
              <a:t>Exclusion criteria</a:t>
            </a:r>
          </a:p>
          <a:p>
            <a:pPr marL="0" indent="0">
              <a:buNone/>
            </a:pPr>
            <a:endParaRPr lang="en-IN" u="sng" dirty="0"/>
          </a:p>
          <a:p>
            <a:r>
              <a:rPr lang="en-US" dirty="0"/>
              <a:t>Age younger than 2 months or older than 14 months;</a:t>
            </a:r>
          </a:p>
          <a:p>
            <a:r>
              <a:rPr lang="en-US" dirty="0"/>
              <a:t>Delay of more than 7 days since diagnosis</a:t>
            </a:r>
          </a:p>
          <a:p>
            <a:r>
              <a:rPr lang="en-US" dirty="0"/>
              <a:t>Diagnosis of tuberous sclerosis</a:t>
            </a:r>
          </a:p>
          <a:p>
            <a:r>
              <a:rPr lang="en-US" dirty="0"/>
              <a:t>Previous treatment for infantile spasms or previous use of hormonal treatments or vigabatrin</a:t>
            </a:r>
          </a:p>
          <a:p>
            <a:r>
              <a:rPr lang="en-US" dirty="0"/>
              <a:t>co-incidence of another condition likely to be lethal before outcome assessment</a:t>
            </a:r>
          </a:p>
          <a:p>
            <a:r>
              <a:rPr lang="en-US" dirty="0"/>
              <a:t>Difficulty with language used for assessment or participation in a concurrent trial. </a:t>
            </a:r>
          </a:p>
        </p:txBody>
      </p:sp>
    </p:spTree>
    <p:extLst>
      <p:ext uri="{BB962C8B-B14F-4D97-AF65-F5344CB8AC3E}">
        <p14:creationId xmlns:p14="http://schemas.microsoft.com/office/powerpoint/2010/main" val="3809965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D2203-BAC9-4498-9E2B-FF5F7831B8C0}"/>
              </a:ext>
            </a:extLst>
          </p:cNvPr>
          <p:cNvSpPr>
            <a:spLocks noGrp="1"/>
          </p:cNvSpPr>
          <p:nvPr>
            <p:ph type="title"/>
          </p:nvPr>
        </p:nvSpPr>
        <p:spPr/>
        <p:txBody>
          <a:bodyPr/>
          <a:lstStyle/>
          <a:p>
            <a:r>
              <a:rPr lang="en-IN" dirty="0"/>
              <a:t>Were the outcome measures clearly defined?</a:t>
            </a:r>
            <a:endParaRPr lang="en-US" dirty="0"/>
          </a:p>
        </p:txBody>
      </p:sp>
      <p:sp>
        <p:nvSpPr>
          <p:cNvPr id="3" name="Content Placeholder 2">
            <a:extLst>
              <a:ext uri="{FF2B5EF4-FFF2-40B4-BE49-F238E27FC236}">
                <a16:creationId xmlns:a16="http://schemas.microsoft.com/office/drawing/2014/main" id="{5E27CA10-3440-442A-B5E3-290FF56EC665}"/>
              </a:ext>
            </a:extLst>
          </p:cNvPr>
          <p:cNvSpPr>
            <a:spLocks noGrp="1"/>
          </p:cNvSpPr>
          <p:nvPr>
            <p:ph idx="1"/>
          </p:nvPr>
        </p:nvSpPr>
        <p:spPr/>
        <p:txBody>
          <a:bodyPr/>
          <a:lstStyle/>
          <a:p>
            <a:pPr marL="0" indent="0">
              <a:buNone/>
            </a:pPr>
            <a:r>
              <a:rPr lang="en-US" b="1" u="sng" dirty="0"/>
              <a:t>Primary early outcome </a:t>
            </a:r>
          </a:p>
          <a:p>
            <a:r>
              <a:rPr lang="en-US" dirty="0"/>
              <a:t>Cessation of spasms, which was defined as no witnessed spasms on and between day 14 and day 42 inclusive from trial entry, as recorded by parents or </a:t>
            </a:r>
            <a:r>
              <a:rPr lang="en-US" dirty="0" err="1"/>
              <a:t>carers</a:t>
            </a:r>
            <a:r>
              <a:rPr lang="en-US" dirty="0"/>
              <a:t> in a seizure diary. </a:t>
            </a:r>
          </a:p>
          <a:p>
            <a:endParaRPr lang="en-US" dirty="0"/>
          </a:p>
          <a:p>
            <a:pPr marL="0" indent="0">
              <a:buNone/>
            </a:pPr>
            <a:r>
              <a:rPr lang="en-US" b="1" u="sng" dirty="0"/>
              <a:t>Primary late outcome</a:t>
            </a:r>
          </a:p>
          <a:p>
            <a:r>
              <a:rPr lang="en-US" dirty="0"/>
              <a:t>Development at 18 months of age, as measured by the VABS composite score</a:t>
            </a:r>
          </a:p>
        </p:txBody>
      </p:sp>
    </p:spTree>
    <p:extLst>
      <p:ext uri="{BB962C8B-B14F-4D97-AF65-F5344CB8AC3E}">
        <p14:creationId xmlns:p14="http://schemas.microsoft.com/office/powerpoint/2010/main" val="1369484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04151-DE0C-4135-9EDA-34B9A897EF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088B95-69AA-4E1C-BCCD-02A722C7D11B}"/>
              </a:ext>
            </a:extLst>
          </p:cNvPr>
          <p:cNvSpPr>
            <a:spLocks noGrp="1"/>
          </p:cNvSpPr>
          <p:nvPr>
            <p:ph idx="1"/>
          </p:nvPr>
        </p:nvSpPr>
        <p:spPr/>
        <p:txBody>
          <a:bodyPr/>
          <a:lstStyle/>
          <a:p>
            <a:pPr marL="0" indent="0">
              <a:buNone/>
            </a:pPr>
            <a:endParaRPr lang="en-US" u="sng" dirty="0"/>
          </a:p>
          <a:p>
            <a:pPr marL="0" indent="0">
              <a:buNone/>
            </a:pPr>
            <a:r>
              <a:rPr lang="en-US" u="sng" dirty="0"/>
              <a:t>Secondary outcomes at 18 months </a:t>
            </a:r>
          </a:p>
          <a:p>
            <a:pPr marL="0" indent="0">
              <a:buNone/>
            </a:pPr>
            <a:endParaRPr lang="en-US" u="sng" dirty="0"/>
          </a:p>
          <a:p>
            <a:r>
              <a:rPr lang="en-US" dirty="0"/>
              <a:t>Presence or absence of infantile spasms in the preceding 28 days</a:t>
            </a:r>
          </a:p>
          <a:p>
            <a:r>
              <a:rPr lang="en-US" dirty="0"/>
              <a:t>Presence or absence of any form of epileptic seizure in the previous 28 days</a:t>
            </a:r>
          </a:p>
          <a:p>
            <a:r>
              <a:rPr lang="en-US" dirty="0"/>
              <a:t>Use of any anti-epileptic treatment (including ketogenic diet) in the previous 28 days</a:t>
            </a:r>
          </a:p>
        </p:txBody>
      </p:sp>
    </p:spTree>
    <p:extLst>
      <p:ext uri="{BB962C8B-B14F-4D97-AF65-F5344CB8AC3E}">
        <p14:creationId xmlns:p14="http://schemas.microsoft.com/office/powerpoint/2010/main" val="374645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E7DD-F748-4040-8DB5-969C95E00C42}"/>
              </a:ext>
            </a:extLst>
          </p:cNvPr>
          <p:cNvSpPr>
            <a:spLocks noGrp="1"/>
          </p:cNvSpPr>
          <p:nvPr>
            <p:ph type="title"/>
          </p:nvPr>
        </p:nvSpPr>
        <p:spPr/>
        <p:txBody>
          <a:bodyPr/>
          <a:lstStyle/>
          <a:p>
            <a:pPr algn="ctr"/>
            <a:r>
              <a:rPr lang="en-IN" dirty="0"/>
              <a:t>Were the patients randomized?</a:t>
            </a:r>
            <a:endParaRPr lang="en-US" dirty="0"/>
          </a:p>
        </p:txBody>
      </p:sp>
      <p:sp>
        <p:nvSpPr>
          <p:cNvPr id="3" name="Content Placeholder 2">
            <a:extLst>
              <a:ext uri="{FF2B5EF4-FFF2-40B4-BE49-F238E27FC236}">
                <a16:creationId xmlns:a16="http://schemas.microsoft.com/office/drawing/2014/main" id="{3C267787-06CE-4205-96CD-D7E5859AD1CA}"/>
              </a:ext>
            </a:extLst>
          </p:cNvPr>
          <p:cNvSpPr>
            <a:spLocks noGrp="1"/>
          </p:cNvSpPr>
          <p:nvPr>
            <p:ph idx="1"/>
          </p:nvPr>
        </p:nvSpPr>
        <p:spPr/>
        <p:txBody>
          <a:bodyPr>
            <a:normAutofit fontScale="92500" lnSpcReduction="10000"/>
          </a:bodyPr>
          <a:lstStyle/>
          <a:p>
            <a:endParaRPr lang="en-US" dirty="0"/>
          </a:p>
          <a:p>
            <a:r>
              <a:rPr lang="en-US" dirty="0"/>
              <a:t>Randomized by interactive computer system by  the recruiting clinicians via the trial website. </a:t>
            </a:r>
          </a:p>
          <a:p>
            <a:endParaRPr lang="en-US" dirty="0"/>
          </a:p>
          <a:p>
            <a:r>
              <a:rPr lang="en-US" dirty="0"/>
              <a:t>Patients were allocated in a 1:1 ratio to receive combination therapy or hormonal therapy alone.</a:t>
            </a:r>
          </a:p>
          <a:p>
            <a:endParaRPr lang="en-IN" dirty="0"/>
          </a:p>
          <a:p>
            <a:r>
              <a:rPr lang="en-US" dirty="0"/>
              <a:t>Randomization was stratified on two variables: </a:t>
            </a:r>
          </a:p>
          <a:p>
            <a:pPr marL="0" indent="0">
              <a:buNone/>
            </a:pPr>
            <a:r>
              <a:rPr lang="en-US" dirty="0"/>
              <a:t>             presence or absence chromosomal abnormality or clinical syndrome, neonatal encephalopathy with seizures, and cerebral palsy or developmental impairment diagnosed before onset of spasms</a:t>
            </a:r>
          </a:p>
        </p:txBody>
      </p:sp>
    </p:spTree>
    <p:extLst>
      <p:ext uri="{BB962C8B-B14F-4D97-AF65-F5344CB8AC3E}">
        <p14:creationId xmlns:p14="http://schemas.microsoft.com/office/powerpoint/2010/main" val="1524853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C4ED-D434-4F8F-94C4-A933723EC7A7}"/>
              </a:ext>
            </a:extLst>
          </p:cNvPr>
          <p:cNvSpPr>
            <a:spLocks noGrp="1"/>
          </p:cNvSpPr>
          <p:nvPr>
            <p:ph type="title"/>
          </p:nvPr>
        </p:nvSpPr>
        <p:spPr/>
        <p:txBody>
          <a:bodyPr/>
          <a:lstStyle/>
          <a:p>
            <a:pPr algn="ctr"/>
            <a:r>
              <a:rPr lang="en-IN" dirty="0"/>
              <a:t>Was the randomisation concealed?</a:t>
            </a:r>
            <a:endParaRPr lang="en-US" dirty="0"/>
          </a:p>
        </p:txBody>
      </p:sp>
      <p:sp>
        <p:nvSpPr>
          <p:cNvPr id="3" name="Content Placeholder 2">
            <a:extLst>
              <a:ext uri="{FF2B5EF4-FFF2-40B4-BE49-F238E27FC236}">
                <a16:creationId xmlns:a16="http://schemas.microsoft.com/office/drawing/2014/main" id="{EAC3E4D2-B9AD-4F9B-9436-7B7556B787C5}"/>
              </a:ext>
            </a:extLst>
          </p:cNvPr>
          <p:cNvSpPr>
            <a:spLocks noGrp="1"/>
          </p:cNvSpPr>
          <p:nvPr>
            <p:ph idx="1"/>
          </p:nvPr>
        </p:nvSpPr>
        <p:spPr/>
        <p:txBody>
          <a:bodyPr/>
          <a:lstStyle/>
          <a:p>
            <a:endParaRPr lang="en-IN" dirty="0"/>
          </a:p>
          <a:p>
            <a:endParaRPr lang="en-IN" dirty="0"/>
          </a:p>
          <a:p>
            <a:r>
              <a:rPr lang="en-IN" dirty="0"/>
              <a:t>Yes it was concealed</a:t>
            </a:r>
            <a:endParaRPr lang="en-US" dirty="0"/>
          </a:p>
        </p:txBody>
      </p:sp>
    </p:spTree>
    <p:extLst>
      <p:ext uri="{BB962C8B-B14F-4D97-AF65-F5344CB8AC3E}">
        <p14:creationId xmlns:p14="http://schemas.microsoft.com/office/powerpoint/2010/main" val="1137002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7C78B-1262-4A80-8AE0-61FBC7DE1158}"/>
              </a:ext>
            </a:extLst>
          </p:cNvPr>
          <p:cNvSpPr>
            <a:spLocks noGrp="1"/>
          </p:cNvSpPr>
          <p:nvPr>
            <p:ph type="title"/>
          </p:nvPr>
        </p:nvSpPr>
        <p:spPr/>
        <p:txBody>
          <a:bodyPr/>
          <a:lstStyle/>
          <a:p>
            <a:pPr algn="ctr"/>
            <a:r>
              <a:rPr lang="en-IN" dirty="0"/>
              <a:t>Was the follow up complete?</a:t>
            </a:r>
            <a:endParaRPr lang="en-US" dirty="0"/>
          </a:p>
        </p:txBody>
      </p:sp>
      <p:sp>
        <p:nvSpPr>
          <p:cNvPr id="3" name="Content Placeholder 2">
            <a:extLst>
              <a:ext uri="{FF2B5EF4-FFF2-40B4-BE49-F238E27FC236}">
                <a16:creationId xmlns:a16="http://schemas.microsoft.com/office/drawing/2014/main" id="{1253524F-F094-48DB-AA72-CCD578B454FB}"/>
              </a:ext>
            </a:extLst>
          </p:cNvPr>
          <p:cNvSpPr>
            <a:spLocks noGrp="1"/>
          </p:cNvSpPr>
          <p:nvPr>
            <p:ph idx="1"/>
          </p:nvPr>
        </p:nvSpPr>
        <p:spPr/>
        <p:txBody>
          <a:bodyPr/>
          <a:lstStyle/>
          <a:p>
            <a:endParaRPr lang="en-IN" dirty="0"/>
          </a:p>
          <a:p>
            <a:endParaRPr lang="en-IN" dirty="0"/>
          </a:p>
          <a:p>
            <a:r>
              <a:rPr lang="en-IN" dirty="0"/>
              <a:t>Yes follow up was complete</a:t>
            </a:r>
            <a:endParaRPr lang="en-US" dirty="0"/>
          </a:p>
        </p:txBody>
      </p:sp>
    </p:spTree>
    <p:extLst>
      <p:ext uri="{BB962C8B-B14F-4D97-AF65-F5344CB8AC3E}">
        <p14:creationId xmlns:p14="http://schemas.microsoft.com/office/powerpoint/2010/main" val="1666322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310E-BDCE-4712-BB71-6683F2A73FDC}"/>
              </a:ext>
            </a:extLst>
          </p:cNvPr>
          <p:cNvSpPr>
            <a:spLocks noGrp="1"/>
          </p:cNvSpPr>
          <p:nvPr>
            <p:ph type="title"/>
          </p:nvPr>
        </p:nvSpPr>
        <p:spPr/>
        <p:txBody>
          <a:bodyPr/>
          <a:lstStyle/>
          <a:p>
            <a:r>
              <a:rPr lang="en-IN" dirty="0"/>
              <a:t>Were the patients analysed in the groups to which they were randomized?</a:t>
            </a:r>
            <a:endParaRPr lang="en-US" dirty="0"/>
          </a:p>
        </p:txBody>
      </p:sp>
      <p:sp>
        <p:nvSpPr>
          <p:cNvPr id="3" name="Content Placeholder 2">
            <a:extLst>
              <a:ext uri="{FF2B5EF4-FFF2-40B4-BE49-F238E27FC236}">
                <a16:creationId xmlns:a16="http://schemas.microsoft.com/office/drawing/2014/main" id="{4467191E-64B3-4C0E-B7F9-2FA1CC347BB7}"/>
              </a:ext>
            </a:extLst>
          </p:cNvPr>
          <p:cNvSpPr>
            <a:spLocks noGrp="1"/>
          </p:cNvSpPr>
          <p:nvPr>
            <p:ph idx="1"/>
          </p:nvPr>
        </p:nvSpPr>
        <p:spPr/>
        <p:txBody>
          <a:bodyPr/>
          <a:lstStyle/>
          <a:p>
            <a:endParaRPr lang="en-IN" dirty="0"/>
          </a:p>
          <a:p>
            <a:endParaRPr lang="en-IN" dirty="0"/>
          </a:p>
          <a:p>
            <a:r>
              <a:rPr lang="en-IN" dirty="0"/>
              <a:t>Yes, there were no cross overs</a:t>
            </a:r>
            <a:endParaRPr lang="en-US" dirty="0"/>
          </a:p>
        </p:txBody>
      </p:sp>
    </p:spTree>
    <p:extLst>
      <p:ext uri="{BB962C8B-B14F-4D97-AF65-F5344CB8AC3E}">
        <p14:creationId xmlns:p14="http://schemas.microsoft.com/office/powerpoint/2010/main" val="3607917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094A-CC6D-401D-8E8E-14F4F91A1FE2}"/>
              </a:ext>
            </a:extLst>
          </p:cNvPr>
          <p:cNvSpPr>
            <a:spLocks noGrp="1"/>
          </p:cNvSpPr>
          <p:nvPr>
            <p:ph type="title"/>
          </p:nvPr>
        </p:nvSpPr>
        <p:spPr>
          <a:xfrm>
            <a:off x="410547" y="253158"/>
            <a:ext cx="4236098" cy="1325563"/>
          </a:xfrm>
        </p:spPr>
        <p:txBody>
          <a:bodyPr/>
          <a:lstStyle/>
          <a:p>
            <a:r>
              <a:rPr lang="en-IN" dirty="0"/>
              <a:t>Consort figure</a:t>
            </a:r>
            <a:endParaRPr lang="en-US" dirty="0"/>
          </a:p>
        </p:txBody>
      </p:sp>
      <p:pic>
        <p:nvPicPr>
          <p:cNvPr id="7" name="Picture 6">
            <a:extLst>
              <a:ext uri="{FF2B5EF4-FFF2-40B4-BE49-F238E27FC236}">
                <a16:creationId xmlns:a16="http://schemas.microsoft.com/office/drawing/2014/main" id="{8D9971DE-7217-47A7-9B2A-F5B2BF500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676" y="1432701"/>
            <a:ext cx="9032033" cy="9987906"/>
          </a:xfrm>
          <a:prstGeom prst="rect">
            <a:avLst/>
          </a:prstGeom>
        </p:spPr>
      </p:pic>
      <p:pic>
        <p:nvPicPr>
          <p:cNvPr id="11" name="Picture 10">
            <a:extLst>
              <a:ext uri="{FF2B5EF4-FFF2-40B4-BE49-F238E27FC236}">
                <a16:creationId xmlns:a16="http://schemas.microsoft.com/office/drawing/2014/main" id="{66C2E727-B350-4544-8B35-AAACFC50E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340" y="-3129905"/>
            <a:ext cx="9032033" cy="9987907"/>
          </a:xfrm>
          <a:prstGeom prst="rect">
            <a:avLst/>
          </a:prstGeom>
        </p:spPr>
      </p:pic>
    </p:spTree>
    <p:extLst>
      <p:ext uri="{BB962C8B-B14F-4D97-AF65-F5344CB8AC3E}">
        <p14:creationId xmlns:p14="http://schemas.microsoft.com/office/powerpoint/2010/main" val="117015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57BA-22E5-4F91-959A-54FBEE7B1880}"/>
              </a:ext>
            </a:extLst>
          </p:cNvPr>
          <p:cNvSpPr>
            <a:spLocks noGrp="1"/>
          </p:cNvSpPr>
          <p:nvPr>
            <p:ph type="title"/>
          </p:nvPr>
        </p:nvSpPr>
        <p:spPr/>
        <p:txBody>
          <a:bodyPr/>
          <a:lstStyle/>
          <a:p>
            <a:pPr algn="ctr"/>
            <a:r>
              <a:rPr lang="en-IN" dirty="0"/>
              <a:t>Were adequate number of people included in the study?</a:t>
            </a:r>
            <a:endParaRPr lang="en-US" dirty="0"/>
          </a:p>
        </p:txBody>
      </p:sp>
      <p:sp>
        <p:nvSpPr>
          <p:cNvPr id="3" name="Content Placeholder 2">
            <a:extLst>
              <a:ext uri="{FF2B5EF4-FFF2-40B4-BE49-F238E27FC236}">
                <a16:creationId xmlns:a16="http://schemas.microsoft.com/office/drawing/2014/main" id="{A8891747-510A-415A-B6DB-CC0A9F431BB9}"/>
              </a:ext>
            </a:extLst>
          </p:cNvPr>
          <p:cNvSpPr>
            <a:spLocks noGrp="1"/>
          </p:cNvSpPr>
          <p:nvPr>
            <p:ph idx="1"/>
          </p:nvPr>
        </p:nvSpPr>
        <p:spPr/>
        <p:txBody>
          <a:bodyPr>
            <a:normAutofit fontScale="92500" lnSpcReduction="10000"/>
          </a:bodyPr>
          <a:lstStyle/>
          <a:p>
            <a:r>
              <a:rPr lang="en-US" dirty="0"/>
              <a:t>Data from our previous clinical trial(UKISS) had a VABS composite score was 88 for those on hormonal treatments alone</a:t>
            </a:r>
          </a:p>
          <a:p>
            <a:endParaRPr lang="en-IN" dirty="0"/>
          </a:p>
          <a:p>
            <a:r>
              <a:rPr lang="en-US" dirty="0"/>
              <a:t>we judged that this score would need to improve by approximately half a standard deviation (</a:t>
            </a:r>
            <a:r>
              <a:rPr lang="en-US" dirty="0" err="1"/>
              <a:t>ie</a:t>
            </a:r>
            <a:r>
              <a:rPr lang="en-US" dirty="0"/>
              <a:t>, 7 points) on combination therapy to be considered clinically meaningful</a:t>
            </a:r>
          </a:p>
          <a:p>
            <a:endParaRPr lang="en-IN" dirty="0"/>
          </a:p>
          <a:p>
            <a:r>
              <a:rPr lang="en-US" dirty="0"/>
              <a:t>Number of patients required to see an improvement in mean VABS composite score from  88 to 95 in the subgroup with no identified cause, with a two-tailed significance level of 0・05 and 90% statistical power, would be 96 in each group or 72 in each group at 80% power</a:t>
            </a:r>
          </a:p>
        </p:txBody>
      </p:sp>
    </p:spTree>
    <p:extLst>
      <p:ext uri="{BB962C8B-B14F-4D97-AF65-F5344CB8AC3E}">
        <p14:creationId xmlns:p14="http://schemas.microsoft.com/office/powerpoint/2010/main" val="3631518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1315F-C6AF-44C4-8909-710251BDB5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B816CD2-6D81-43E5-BA17-4D900449D65A}"/>
              </a:ext>
            </a:extLst>
          </p:cNvPr>
          <p:cNvSpPr>
            <a:spLocks noGrp="1"/>
          </p:cNvSpPr>
          <p:nvPr>
            <p:ph idx="1"/>
          </p:nvPr>
        </p:nvSpPr>
        <p:spPr/>
        <p:txBody>
          <a:bodyPr/>
          <a:lstStyle/>
          <a:p>
            <a:endParaRPr lang="en-US" dirty="0"/>
          </a:p>
          <a:p>
            <a:endParaRPr lang="en-US" dirty="0"/>
          </a:p>
          <a:p>
            <a:r>
              <a:rPr lang="en-US" dirty="0"/>
              <a:t>Decision was then taken to halt recruitment, given the disproportionate costs  that would be required to extend the trial to recruit the number of patients needed to reach 90% power</a:t>
            </a:r>
          </a:p>
        </p:txBody>
      </p:sp>
    </p:spTree>
    <p:extLst>
      <p:ext uri="{BB962C8B-B14F-4D97-AF65-F5344CB8AC3E}">
        <p14:creationId xmlns:p14="http://schemas.microsoft.com/office/powerpoint/2010/main" val="1588296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70707-D5E1-45C7-8EC7-014082259743}"/>
              </a:ext>
            </a:extLst>
          </p:cNvPr>
          <p:cNvSpPr>
            <a:spLocks noGrp="1"/>
          </p:cNvSpPr>
          <p:nvPr>
            <p:ph type="title"/>
          </p:nvPr>
        </p:nvSpPr>
        <p:spPr/>
        <p:txBody>
          <a:bodyPr/>
          <a:lstStyle/>
          <a:p>
            <a:pPr algn="ctr"/>
            <a:r>
              <a:rPr lang="en-IN" dirty="0"/>
              <a:t>Did the intervention and control groups start with the same prognosis?</a:t>
            </a:r>
            <a:endParaRPr lang="en-US" dirty="0"/>
          </a:p>
        </p:txBody>
      </p:sp>
      <p:sp>
        <p:nvSpPr>
          <p:cNvPr id="3" name="Content Placeholder 2">
            <a:extLst>
              <a:ext uri="{FF2B5EF4-FFF2-40B4-BE49-F238E27FC236}">
                <a16:creationId xmlns:a16="http://schemas.microsoft.com/office/drawing/2014/main" id="{0AC17FD4-377A-469B-B43F-F41462699FFE}"/>
              </a:ext>
            </a:extLst>
          </p:cNvPr>
          <p:cNvSpPr>
            <a:spLocks noGrp="1"/>
          </p:cNvSpPr>
          <p:nvPr>
            <p:ph idx="1"/>
          </p:nvPr>
        </p:nvSpPr>
        <p:spPr/>
        <p:txBody>
          <a:bodyPr/>
          <a:lstStyle/>
          <a:p>
            <a:endParaRPr lang="en-IN" dirty="0"/>
          </a:p>
          <a:p>
            <a:endParaRPr lang="en-IN" dirty="0"/>
          </a:p>
          <a:p>
            <a:endParaRPr lang="en-IN" dirty="0"/>
          </a:p>
          <a:p>
            <a:r>
              <a:rPr lang="en-IN" dirty="0"/>
              <a:t>Baseline characters not available and appendix is not accessible</a:t>
            </a:r>
            <a:endParaRPr lang="en-US" dirty="0"/>
          </a:p>
        </p:txBody>
      </p:sp>
    </p:spTree>
    <p:extLst>
      <p:ext uri="{BB962C8B-B14F-4D97-AF65-F5344CB8AC3E}">
        <p14:creationId xmlns:p14="http://schemas.microsoft.com/office/powerpoint/2010/main" val="2928635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19B1-0BE6-41EE-9CAA-0D263EA02698}"/>
              </a:ext>
            </a:extLst>
          </p:cNvPr>
          <p:cNvSpPr>
            <a:spLocks noGrp="1"/>
          </p:cNvSpPr>
          <p:nvPr>
            <p:ph type="title"/>
          </p:nvPr>
        </p:nvSpPr>
        <p:spPr/>
        <p:txBody>
          <a:bodyPr/>
          <a:lstStyle/>
          <a:p>
            <a:pPr algn="ctr"/>
            <a:r>
              <a:rPr lang="en-IN" dirty="0"/>
              <a:t>Validity of the study</a:t>
            </a:r>
            <a:endParaRPr lang="en-US" dirty="0"/>
          </a:p>
        </p:txBody>
      </p:sp>
      <p:sp>
        <p:nvSpPr>
          <p:cNvPr id="3" name="Content Placeholder 2">
            <a:extLst>
              <a:ext uri="{FF2B5EF4-FFF2-40B4-BE49-F238E27FC236}">
                <a16:creationId xmlns:a16="http://schemas.microsoft.com/office/drawing/2014/main" id="{8AB69585-67B2-462B-AB27-F870E15638A0}"/>
              </a:ext>
            </a:extLst>
          </p:cNvPr>
          <p:cNvSpPr>
            <a:spLocks noGrp="1"/>
          </p:cNvSpPr>
          <p:nvPr>
            <p:ph idx="1"/>
          </p:nvPr>
        </p:nvSpPr>
        <p:spPr/>
        <p:txBody>
          <a:bodyPr>
            <a:normAutofit fontScale="85000" lnSpcReduction="20000"/>
          </a:bodyPr>
          <a:lstStyle/>
          <a:p>
            <a:pPr lvl="1" hangingPunct="0">
              <a:buSzPct val="45000"/>
              <a:buFont typeface="Arial" pitchFamily="32"/>
              <a:buChar char="•"/>
            </a:pPr>
            <a:r>
              <a:rPr lang="en-IN" sz="2500" b="1" dirty="0">
                <a:latin typeface="Lato" pitchFamily="18"/>
                <a:ea typeface="Arial" pitchFamily="2"/>
                <a:cs typeface="Arial" pitchFamily="2"/>
              </a:rPr>
              <a:t>Study population: </a:t>
            </a:r>
            <a:r>
              <a:rPr lang="en-IN" sz="2500" dirty="0">
                <a:latin typeface="Lato" pitchFamily="18"/>
                <a:ea typeface="Arial" pitchFamily="2"/>
                <a:cs typeface="Arial" pitchFamily="2"/>
              </a:rPr>
              <a:t>well defined</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Outcomes: </a:t>
            </a:r>
            <a:r>
              <a:rPr lang="en-IN" sz="2500" dirty="0">
                <a:latin typeface="Lato" pitchFamily="18"/>
                <a:ea typeface="Arial" pitchFamily="2"/>
                <a:cs typeface="Arial" pitchFamily="2"/>
              </a:rPr>
              <a:t>clearly defined</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Randomization: </a:t>
            </a:r>
            <a:r>
              <a:rPr lang="en-IN" sz="2500" dirty="0">
                <a:latin typeface="Lato" pitchFamily="18"/>
                <a:ea typeface="Arial" pitchFamily="2"/>
                <a:cs typeface="Arial" pitchFamily="2"/>
              </a:rPr>
              <a:t>Adequate</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Allocation concealment:  </a:t>
            </a:r>
            <a:r>
              <a:rPr lang="en-IN" sz="2500" dirty="0">
                <a:latin typeface="Lato" pitchFamily="18"/>
                <a:ea typeface="Arial" pitchFamily="2"/>
                <a:cs typeface="Arial" pitchFamily="2"/>
              </a:rPr>
              <a:t>done</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Blinding: </a:t>
            </a:r>
            <a:r>
              <a:rPr lang="en-IN" sz="2500" dirty="0">
                <a:latin typeface="Lato" pitchFamily="18"/>
                <a:ea typeface="Arial" pitchFamily="2"/>
                <a:cs typeface="Arial" pitchFamily="2"/>
              </a:rPr>
              <a:t> open label</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Sample size calculation:  </a:t>
            </a:r>
            <a:r>
              <a:rPr lang="en-IN" sz="2500" dirty="0">
                <a:latin typeface="Lato" pitchFamily="18"/>
                <a:ea typeface="Arial" pitchFamily="2"/>
                <a:cs typeface="Arial" pitchFamily="2"/>
              </a:rPr>
              <a:t>Adequate but not achieved</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Intention to treat analysis:  </a:t>
            </a:r>
            <a:r>
              <a:rPr lang="en-IN" sz="2500" dirty="0">
                <a:latin typeface="Lato" pitchFamily="18"/>
                <a:ea typeface="Arial" pitchFamily="2"/>
                <a:cs typeface="Arial" pitchFamily="2"/>
              </a:rPr>
              <a:t>Not done</a:t>
            </a:r>
          </a:p>
          <a:p>
            <a:pPr lvl="1" hangingPunct="0"/>
            <a:endParaRPr lang="en-IN" sz="2500" b="1" dirty="0">
              <a:latin typeface="Lato" pitchFamily="18"/>
              <a:ea typeface="Arial" pitchFamily="2"/>
              <a:cs typeface="Arial" pitchFamily="2"/>
            </a:endParaRPr>
          </a:p>
          <a:p>
            <a:pPr lvl="1" hangingPunct="0">
              <a:buSzPct val="45000"/>
              <a:buFont typeface="Arial" pitchFamily="32"/>
              <a:buChar char="•"/>
            </a:pPr>
            <a:r>
              <a:rPr lang="en-IN" sz="2500" b="1" dirty="0">
                <a:latin typeface="Lato" pitchFamily="18"/>
                <a:ea typeface="Arial" pitchFamily="2"/>
                <a:cs typeface="Arial" pitchFamily="2"/>
              </a:rPr>
              <a:t>Baseline characteristics:  </a:t>
            </a:r>
            <a:r>
              <a:rPr lang="en-IN" sz="2500" dirty="0">
                <a:latin typeface="Lato" pitchFamily="18"/>
                <a:ea typeface="Arial" pitchFamily="2"/>
                <a:cs typeface="Arial" pitchFamily="2"/>
              </a:rPr>
              <a:t>-</a:t>
            </a:r>
          </a:p>
          <a:p>
            <a:endParaRPr lang="en-US" dirty="0"/>
          </a:p>
        </p:txBody>
      </p:sp>
    </p:spTree>
    <p:extLst>
      <p:ext uri="{BB962C8B-B14F-4D97-AF65-F5344CB8AC3E}">
        <p14:creationId xmlns:p14="http://schemas.microsoft.com/office/powerpoint/2010/main" val="2590435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0B836-9FE2-4D3A-B779-6819096D31A4}"/>
              </a:ext>
            </a:extLst>
          </p:cNvPr>
          <p:cNvSpPr>
            <a:spLocks noGrp="1"/>
          </p:cNvSpPr>
          <p:nvPr>
            <p:ph type="title"/>
          </p:nvPr>
        </p:nvSpPr>
        <p:spPr/>
        <p:txBody>
          <a:bodyPr/>
          <a:lstStyle/>
          <a:p>
            <a:pPr algn="ctr"/>
            <a:r>
              <a:rPr lang="en-IN" dirty="0"/>
              <a:t>Results</a:t>
            </a:r>
            <a:endParaRPr lang="en-US" dirty="0"/>
          </a:p>
        </p:txBody>
      </p:sp>
      <p:pic>
        <p:nvPicPr>
          <p:cNvPr id="5" name="Content Placeholder 4">
            <a:extLst>
              <a:ext uri="{FF2B5EF4-FFF2-40B4-BE49-F238E27FC236}">
                <a16:creationId xmlns:a16="http://schemas.microsoft.com/office/drawing/2014/main" id="{C6E7B8B6-AEC9-4E7D-BDA9-FA3A4BC408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748" y="2911153"/>
            <a:ext cx="11670503" cy="2779240"/>
          </a:xfrm>
        </p:spPr>
      </p:pic>
    </p:spTree>
    <p:extLst>
      <p:ext uri="{BB962C8B-B14F-4D97-AF65-F5344CB8AC3E}">
        <p14:creationId xmlns:p14="http://schemas.microsoft.com/office/powerpoint/2010/main" val="1520617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ACCAD-A03F-43AA-A49F-F36336AF709B}"/>
              </a:ext>
            </a:extLst>
          </p:cNvPr>
          <p:cNvSpPr>
            <a:spLocks noGrp="1"/>
          </p:cNvSpPr>
          <p:nvPr>
            <p:ph type="title"/>
          </p:nvPr>
        </p:nvSpPr>
        <p:spPr>
          <a:xfrm>
            <a:off x="838200" y="290479"/>
            <a:ext cx="3864429" cy="1325563"/>
          </a:xfrm>
        </p:spPr>
        <p:txBody>
          <a:bodyPr/>
          <a:lstStyle/>
          <a:p>
            <a:pPr algn="ctr"/>
            <a:r>
              <a:rPr lang="en-IN" dirty="0"/>
              <a:t>Results</a:t>
            </a:r>
            <a:endParaRPr lang="en-US" dirty="0"/>
          </a:p>
        </p:txBody>
      </p:sp>
      <p:sp>
        <p:nvSpPr>
          <p:cNvPr id="7" name="Content Placeholder 2">
            <a:extLst>
              <a:ext uri="{FF2B5EF4-FFF2-40B4-BE49-F238E27FC236}">
                <a16:creationId xmlns:a16="http://schemas.microsoft.com/office/drawing/2014/main" id="{84559370-4CFD-4AE3-943D-B48D69F71D0B}"/>
              </a:ext>
            </a:extLst>
          </p:cNvPr>
          <p:cNvSpPr txBox="1">
            <a:spLocks/>
          </p:cNvSpPr>
          <p:nvPr/>
        </p:nvSpPr>
        <p:spPr>
          <a:xfrm>
            <a:off x="223933" y="1616042"/>
            <a:ext cx="11737911" cy="37737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2000" dirty="0"/>
              <a:t>VABS mean composite scores did not differ  significantly between the combination therapy group and the hormonal therapy alone group  (73・9  </a:t>
            </a:r>
            <a:r>
              <a:rPr lang="en-US" sz="2000" i="1" dirty="0"/>
              <a:t>vs </a:t>
            </a:r>
            <a:r>
              <a:rPr lang="en-US" sz="2000" dirty="0"/>
              <a:t>72・7, difference –1・2 [95% CI –4・9 to 2・6], p=0・55).</a:t>
            </a:r>
          </a:p>
          <a:p>
            <a:pPr marL="0" indent="0">
              <a:lnSpc>
                <a:spcPct val="170000"/>
              </a:lnSpc>
              <a:buNone/>
            </a:pPr>
            <a:endParaRPr lang="en-IN" sz="2000" dirty="0"/>
          </a:p>
          <a:p>
            <a:pPr>
              <a:lnSpc>
                <a:spcPct val="170000"/>
              </a:lnSpc>
            </a:pPr>
            <a:r>
              <a:rPr lang="en-US" sz="2000" dirty="0"/>
              <a:t>Treatment modality was not significantly associated with epilepsy outcome at 18 months. Seizures were seen in 54 (30・0%) of 180 infants who received combination therapy and in 52 (29・2%) of 178 who received hormonal therapy alone (difference 0・8% [95% CI –8・8 to 10・4], p=0・90).</a:t>
            </a:r>
          </a:p>
          <a:p>
            <a:pPr marL="0" indent="0">
              <a:lnSpc>
                <a:spcPct val="150000"/>
              </a:lnSpc>
              <a:buNone/>
            </a:pPr>
            <a:endParaRPr lang="en-IN" sz="1400" dirty="0"/>
          </a:p>
          <a:p>
            <a:pPr marL="0" indent="0">
              <a:lnSpc>
                <a:spcPct val="150000"/>
              </a:lnSpc>
              <a:buNone/>
            </a:pPr>
            <a:r>
              <a:rPr lang="en-IN" sz="2000" dirty="0"/>
              <a:t>Hence secondary outcomes were not looked</a:t>
            </a:r>
            <a:endParaRPr lang="en-US" sz="2000" dirty="0"/>
          </a:p>
        </p:txBody>
      </p:sp>
    </p:spTree>
    <p:extLst>
      <p:ext uri="{BB962C8B-B14F-4D97-AF65-F5344CB8AC3E}">
        <p14:creationId xmlns:p14="http://schemas.microsoft.com/office/powerpoint/2010/main" val="398755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D658-D7CD-41AC-97C1-D2DD5CB247E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494105E-8AAC-4EE8-BA56-9BF06BC405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378" y="335517"/>
            <a:ext cx="10515599" cy="11016341"/>
          </a:xfrm>
        </p:spPr>
      </p:pic>
    </p:spTree>
    <p:extLst>
      <p:ext uri="{BB962C8B-B14F-4D97-AF65-F5344CB8AC3E}">
        <p14:creationId xmlns:p14="http://schemas.microsoft.com/office/powerpoint/2010/main" val="2779775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64A5-4514-42A4-A028-A7B8D26DFB1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3C448A3-E8D5-4FDD-9DE3-1FD4413A7F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37065"/>
            <a:ext cx="6250722" cy="9308305"/>
          </a:xfrm>
        </p:spPr>
      </p:pic>
      <p:pic>
        <p:nvPicPr>
          <p:cNvPr id="7" name="Picture 6">
            <a:extLst>
              <a:ext uri="{FF2B5EF4-FFF2-40B4-BE49-F238E27FC236}">
                <a16:creationId xmlns:a16="http://schemas.microsoft.com/office/drawing/2014/main" id="{68D4D0E0-18A2-499C-A91D-9BE4108FB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0722" y="-1989493"/>
            <a:ext cx="5941278" cy="8847493"/>
          </a:xfrm>
          <a:prstGeom prst="rect">
            <a:avLst/>
          </a:prstGeom>
        </p:spPr>
      </p:pic>
    </p:spTree>
    <p:extLst>
      <p:ext uri="{BB962C8B-B14F-4D97-AF65-F5344CB8AC3E}">
        <p14:creationId xmlns:p14="http://schemas.microsoft.com/office/powerpoint/2010/main" val="264568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7576B-97A9-4552-A782-1CD83BAF4C8C}"/>
              </a:ext>
            </a:extLst>
          </p:cNvPr>
          <p:cNvSpPr>
            <a:spLocks noGrp="1"/>
          </p:cNvSpPr>
          <p:nvPr>
            <p:ph type="title"/>
          </p:nvPr>
        </p:nvSpPr>
        <p:spPr/>
        <p:txBody>
          <a:bodyPr/>
          <a:lstStyle/>
          <a:p>
            <a:pPr algn="ctr"/>
            <a:r>
              <a:rPr lang="en-IN" dirty="0"/>
              <a:t>Were all clinically relevant outcomes considered?</a:t>
            </a:r>
            <a:endParaRPr lang="en-US" dirty="0"/>
          </a:p>
        </p:txBody>
      </p:sp>
      <p:sp>
        <p:nvSpPr>
          <p:cNvPr id="3" name="Content Placeholder 2">
            <a:extLst>
              <a:ext uri="{FF2B5EF4-FFF2-40B4-BE49-F238E27FC236}">
                <a16:creationId xmlns:a16="http://schemas.microsoft.com/office/drawing/2014/main" id="{26D03548-2D91-46C2-BA23-456510FA2494}"/>
              </a:ext>
            </a:extLst>
          </p:cNvPr>
          <p:cNvSpPr>
            <a:spLocks noGrp="1"/>
          </p:cNvSpPr>
          <p:nvPr>
            <p:ph idx="1"/>
          </p:nvPr>
        </p:nvSpPr>
        <p:spPr/>
        <p:txBody>
          <a:bodyPr/>
          <a:lstStyle/>
          <a:p>
            <a:endParaRPr lang="en-IN" dirty="0"/>
          </a:p>
          <a:p>
            <a:endParaRPr lang="en-IN" dirty="0"/>
          </a:p>
          <a:p>
            <a:r>
              <a:rPr lang="en-IN" dirty="0"/>
              <a:t>Yes</a:t>
            </a:r>
            <a:endParaRPr lang="en-US" dirty="0"/>
          </a:p>
        </p:txBody>
      </p:sp>
    </p:spTree>
    <p:extLst>
      <p:ext uri="{BB962C8B-B14F-4D97-AF65-F5344CB8AC3E}">
        <p14:creationId xmlns:p14="http://schemas.microsoft.com/office/powerpoint/2010/main" val="2613650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BB66-D06A-4C88-9FB3-0F715842BFA4}"/>
              </a:ext>
            </a:extLst>
          </p:cNvPr>
          <p:cNvSpPr>
            <a:spLocks noGrp="1"/>
          </p:cNvSpPr>
          <p:nvPr>
            <p:ph type="title"/>
          </p:nvPr>
        </p:nvSpPr>
        <p:spPr/>
        <p:txBody>
          <a:bodyPr/>
          <a:lstStyle/>
          <a:p>
            <a:pPr algn="ctr"/>
            <a:r>
              <a:rPr lang="en-IN" dirty="0"/>
              <a:t>Were the study patients similar to the patients in my practice?</a:t>
            </a:r>
            <a:endParaRPr lang="en-US" dirty="0"/>
          </a:p>
        </p:txBody>
      </p:sp>
      <p:sp>
        <p:nvSpPr>
          <p:cNvPr id="3" name="Content Placeholder 2">
            <a:extLst>
              <a:ext uri="{FF2B5EF4-FFF2-40B4-BE49-F238E27FC236}">
                <a16:creationId xmlns:a16="http://schemas.microsoft.com/office/drawing/2014/main" id="{27283999-3867-4EA0-9534-7A999CC02405}"/>
              </a:ext>
            </a:extLst>
          </p:cNvPr>
          <p:cNvSpPr>
            <a:spLocks noGrp="1"/>
          </p:cNvSpPr>
          <p:nvPr>
            <p:ph idx="1"/>
          </p:nvPr>
        </p:nvSpPr>
        <p:spPr/>
        <p:txBody>
          <a:bodyPr/>
          <a:lstStyle/>
          <a:p>
            <a:endParaRPr lang="en-IN" dirty="0"/>
          </a:p>
          <a:p>
            <a:endParaRPr lang="en-IN" dirty="0"/>
          </a:p>
          <a:p>
            <a:r>
              <a:rPr lang="en-IN" dirty="0"/>
              <a:t>Base line characters were not available</a:t>
            </a:r>
          </a:p>
          <a:p>
            <a:endParaRPr lang="en-IN" dirty="0"/>
          </a:p>
          <a:p>
            <a:r>
              <a:rPr lang="en-IN" dirty="0"/>
              <a:t>Ethnic differences exist in the prevalence . Will there be a difference in treatment benefits- probably not</a:t>
            </a:r>
          </a:p>
          <a:p>
            <a:endParaRPr lang="en-IN" dirty="0"/>
          </a:p>
          <a:p>
            <a:endParaRPr lang="en-US" dirty="0"/>
          </a:p>
        </p:txBody>
      </p:sp>
      <p:sp>
        <p:nvSpPr>
          <p:cNvPr id="4" name="Rectangle 3">
            <a:extLst>
              <a:ext uri="{FF2B5EF4-FFF2-40B4-BE49-F238E27FC236}">
                <a16:creationId xmlns:a16="http://schemas.microsoft.com/office/drawing/2014/main" id="{B1527059-B590-4049-871F-9D29730E0296}"/>
              </a:ext>
            </a:extLst>
          </p:cNvPr>
          <p:cNvSpPr/>
          <p:nvPr/>
        </p:nvSpPr>
        <p:spPr>
          <a:xfrm>
            <a:off x="1248747" y="4826675"/>
            <a:ext cx="8305800" cy="2031325"/>
          </a:xfrm>
          <a:prstGeom prst="rect">
            <a:avLst/>
          </a:prstGeom>
        </p:spPr>
        <p:txBody>
          <a:bodyPr wrap="square">
            <a:spAutoFit/>
          </a:bodyPr>
          <a:lstStyle/>
          <a:p>
            <a:r>
              <a:rPr lang="en-US" b="1" dirty="0">
                <a:solidFill>
                  <a:srgbClr val="1B3051"/>
                </a:solidFill>
                <a:latin typeface="var(--font-family-sans)"/>
              </a:rPr>
              <a:t>Latitudinal differences on the global epidemiology of infantile spasms: systematic review and meta-analysis</a:t>
            </a:r>
          </a:p>
          <a:p>
            <a:pPr fontAlgn="b">
              <a:buFont typeface="Arial" panose="020B0604020202020204" pitchFamily="34" charset="0"/>
              <a:buChar char="•"/>
            </a:pPr>
            <a:r>
              <a:rPr lang="en-US" dirty="0">
                <a:solidFill>
                  <a:srgbClr val="333333"/>
                </a:solidFill>
                <a:latin typeface="var(--font-family-sans)"/>
              </a:rPr>
              <a:t>Jason L. Jia</a:t>
            </a:r>
            <a:r>
              <a:rPr lang="en-US" baseline="30000" dirty="0">
                <a:solidFill>
                  <a:srgbClr val="666666"/>
                </a:solidFill>
                <a:latin typeface="var(--font-family-sans)"/>
              </a:rPr>
              <a:t>†</a:t>
            </a:r>
            <a:r>
              <a:rPr lang="en-US" dirty="0">
                <a:solidFill>
                  <a:srgbClr val="333333"/>
                </a:solidFill>
                <a:latin typeface="var(--font-family-sans)"/>
              </a:rPr>
              <a:t>,</a:t>
            </a:r>
          </a:p>
          <a:p>
            <a:pPr fontAlgn="b">
              <a:buFont typeface="Arial" panose="020B0604020202020204" pitchFamily="34" charset="0"/>
              <a:buChar char="•"/>
            </a:pPr>
            <a:r>
              <a:rPr lang="en-US" dirty="0" err="1">
                <a:solidFill>
                  <a:srgbClr val="333333"/>
                </a:solidFill>
                <a:latin typeface="var(--font-family-sans)"/>
              </a:rPr>
              <a:t>Shiyi</a:t>
            </a:r>
            <a:r>
              <a:rPr lang="en-US" dirty="0">
                <a:solidFill>
                  <a:srgbClr val="333333"/>
                </a:solidFill>
                <a:latin typeface="var(--font-family-sans)"/>
              </a:rPr>
              <a:t> Chen</a:t>
            </a:r>
            <a:r>
              <a:rPr lang="en-US" baseline="30000" dirty="0">
                <a:solidFill>
                  <a:srgbClr val="666666"/>
                </a:solidFill>
                <a:latin typeface="var(--font-family-sans)"/>
              </a:rPr>
              <a:t>†</a:t>
            </a:r>
            <a:r>
              <a:rPr lang="en-US" dirty="0">
                <a:solidFill>
                  <a:srgbClr val="333333"/>
                </a:solidFill>
                <a:latin typeface="var(--font-family-sans)"/>
              </a:rPr>
              <a:t>,</a:t>
            </a:r>
          </a:p>
          <a:p>
            <a:pPr fontAlgn="b">
              <a:buFont typeface="Arial" panose="020B0604020202020204" pitchFamily="34" charset="0"/>
              <a:buChar char="•"/>
            </a:pPr>
            <a:r>
              <a:rPr lang="en-US" dirty="0" err="1">
                <a:solidFill>
                  <a:srgbClr val="333333"/>
                </a:solidFill>
                <a:latin typeface="var(--font-family-sans)"/>
              </a:rPr>
              <a:t>Vishalini</a:t>
            </a:r>
            <a:r>
              <a:rPr lang="en-US" dirty="0">
                <a:solidFill>
                  <a:srgbClr val="333333"/>
                </a:solidFill>
                <a:latin typeface="var(--font-family-sans)"/>
              </a:rPr>
              <a:t> Sivarajah,</a:t>
            </a:r>
          </a:p>
          <a:p>
            <a:pPr fontAlgn="b">
              <a:buFont typeface="Arial" panose="020B0604020202020204" pitchFamily="34" charset="0"/>
              <a:buChar char="•"/>
            </a:pPr>
            <a:r>
              <a:rPr lang="en-US" dirty="0">
                <a:solidFill>
                  <a:srgbClr val="333333"/>
                </a:solidFill>
                <a:latin typeface="var(--font-family-sans)"/>
              </a:rPr>
              <a:t>Derek Stephens and</a:t>
            </a:r>
          </a:p>
          <a:p>
            <a:pPr fontAlgn="b">
              <a:buFont typeface="Arial" panose="020B0604020202020204" pitchFamily="34" charset="0"/>
              <a:buChar char="•"/>
            </a:pPr>
            <a:r>
              <a:rPr lang="en-US" dirty="0">
                <a:solidFill>
                  <a:srgbClr val="333333"/>
                </a:solidFill>
                <a:latin typeface="var(--font-family-sans)"/>
              </a:rPr>
              <a:t>Miguel A. </a:t>
            </a:r>
            <a:r>
              <a:rPr lang="en-US" dirty="0" err="1">
                <a:solidFill>
                  <a:srgbClr val="333333"/>
                </a:solidFill>
                <a:latin typeface="var(--font-family-sans)"/>
              </a:rPr>
              <a:t>Cortez</a:t>
            </a:r>
            <a:r>
              <a:rPr lang="en-US" u="sng" dirty="0" err="1">
                <a:solidFill>
                  <a:srgbClr val="7D40B3"/>
                </a:solidFill>
                <a:latin typeface="var(--font-family-sans)"/>
                <a:hlinkClick r:id="rId2" tooltip="Email author"/>
              </a:rPr>
              <a:t>Email</a:t>
            </a:r>
            <a:r>
              <a:rPr lang="en-US" u="sng" dirty="0">
                <a:solidFill>
                  <a:srgbClr val="7D40B3"/>
                </a:solidFill>
                <a:latin typeface="var(--font-family-sans)"/>
                <a:hlinkClick r:id="rId2" tooltip="Email author"/>
              </a:rPr>
              <a:t> </a:t>
            </a:r>
            <a:r>
              <a:rPr lang="en-US" u="sng" dirty="0" err="1">
                <a:solidFill>
                  <a:srgbClr val="7D40B3"/>
                </a:solidFill>
                <a:latin typeface="var(--font-family-sans)"/>
                <a:hlinkClick r:id="rId2" tooltip="Email author"/>
              </a:rPr>
              <a:t>author</a:t>
            </a:r>
            <a:r>
              <a:rPr lang="en-US" u="sng" dirty="0" err="1">
                <a:solidFill>
                  <a:srgbClr val="7D40B3"/>
                </a:solidFill>
                <a:latin typeface="var(--font-family-sans)"/>
                <a:hlinkClick r:id="rId3" tooltip="View ORCID ID profile"/>
              </a:rPr>
              <a:t>View</a:t>
            </a:r>
            <a:r>
              <a:rPr lang="en-US" u="sng" dirty="0">
                <a:solidFill>
                  <a:srgbClr val="7D40B3"/>
                </a:solidFill>
                <a:latin typeface="var(--font-family-sans)"/>
                <a:hlinkClick r:id="rId3" tooltip="View ORCID ID profile"/>
              </a:rPr>
              <a:t> ORCID ID profile</a:t>
            </a:r>
            <a:endParaRPr lang="en-US" b="0" i="0" dirty="0">
              <a:solidFill>
                <a:srgbClr val="333333"/>
              </a:solidFill>
              <a:effectLst/>
              <a:latin typeface="var(--font-family-sans)"/>
            </a:endParaRPr>
          </a:p>
        </p:txBody>
      </p:sp>
    </p:spTree>
    <p:extLst>
      <p:ext uri="{BB962C8B-B14F-4D97-AF65-F5344CB8AC3E}">
        <p14:creationId xmlns:p14="http://schemas.microsoft.com/office/powerpoint/2010/main" val="2914573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4CAD-C9A9-4C15-8084-E37BEA31CACD}"/>
              </a:ext>
            </a:extLst>
          </p:cNvPr>
          <p:cNvSpPr>
            <a:spLocks noGrp="1"/>
          </p:cNvSpPr>
          <p:nvPr>
            <p:ph type="title"/>
          </p:nvPr>
        </p:nvSpPr>
        <p:spPr/>
        <p:txBody>
          <a:bodyPr/>
          <a:lstStyle/>
          <a:p>
            <a:pPr algn="ctr"/>
            <a:r>
              <a:rPr lang="en-IN" dirty="0"/>
              <a:t>Conclusion</a:t>
            </a:r>
            <a:endParaRPr lang="en-US" dirty="0"/>
          </a:p>
        </p:txBody>
      </p:sp>
      <p:sp>
        <p:nvSpPr>
          <p:cNvPr id="3" name="Content Placeholder 2">
            <a:extLst>
              <a:ext uri="{FF2B5EF4-FFF2-40B4-BE49-F238E27FC236}">
                <a16:creationId xmlns:a16="http://schemas.microsoft.com/office/drawing/2014/main" id="{D98D9503-CB00-4CDD-82BF-7B65DA6CEB8D}"/>
              </a:ext>
            </a:extLst>
          </p:cNvPr>
          <p:cNvSpPr>
            <a:spLocks noGrp="1"/>
          </p:cNvSpPr>
          <p:nvPr>
            <p:ph idx="1"/>
          </p:nvPr>
        </p:nvSpPr>
        <p:spPr/>
        <p:txBody>
          <a:bodyPr/>
          <a:lstStyle/>
          <a:p>
            <a:r>
              <a:rPr lang="en-IN" dirty="0"/>
              <a:t>Addition of vigabatrin with hormonal therapy does not improve the clinical out come of patients with infantile spasms </a:t>
            </a:r>
            <a:endParaRPr lang="en-US" dirty="0"/>
          </a:p>
        </p:txBody>
      </p:sp>
    </p:spTree>
    <p:extLst>
      <p:ext uri="{BB962C8B-B14F-4D97-AF65-F5344CB8AC3E}">
        <p14:creationId xmlns:p14="http://schemas.microsoft.com/office/powerpoint/2010/main" val="3612907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4BB92-7CBA-49B3-B9B8-FF0432203E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90AE51-4071-4127-B7E8-5DB0355827BB}"/>
              </a:ext>
            </a:extLst>
          </p:cNvPr>
          <p:cNvSpPr>
            <a:spLocks noGrp="1"/>
          </p:cNvSpPr>
          <p:nvPr>
            <p:ph idx="1"/>
          </p:nvPr>
        </p:nvSpPr>
        <p:spPr/>
        <p:txBody>
          <a:bodyPr/>
          <a:lstStyle/>
          <a:p>
            <a:r>
              <a:rPr lang="en-IN" b="1" dirty="0">
                <a:latin typeface="Lato" pitchFamily="18"/>
              </a:rPr>
              <a:t>Thank you</a:t>
            </a:r>
            <a:endParaRPr lang="en-US" dirty="0"/>
          </a:p>
        </p:txBody>
      </p:sp>
    </p:spTree>
    <p:extLst>
      <p:ext uri="{BB962C8B-B14F-4D97-AF65-F5344CB8AC3E}">
        <p14:creationId xmlns:p14="http://schemas.microsoft.com/office/powerpoint/2010/main" val="1541573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367</TotalTime>
  <Words>1037</Words>
  <Application>Microsoft Office PowerPoint</Application>
  <PresentationFormat>Widescreen</PresentationFormat>
  <Paragraphs>143</Paragraphs>
  <Slides>27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Lato</vt:lpstr>
      <vt:lpstr>var(--font-family-sans)</vt:lpstr>
      <vt:lpstr>Office Theme</vt:lpstr>
      <vt:lpstr>RCT critical appraisal</vt:lpstr>
      <vt:lpstr>Background</vt:lpstr>
      <vt:lpstr>Background</vt:lpstr>
      <vt:lpstr>Question?</vt:lpstr>
      <vt:lpstr>PowerPoint Presentation</vt:lpstr>
      <vt:lpstr>PowerPoint Presentation</vt:lpstr>
      <vt:lpstr>Was the study population clearly defined</vt:lpstr>
      <vt:lpstr>PowerPoint Presentation</vt:lpstr>
      <vt:lpstr>Were the outcome measures clearly defined?</vt:lpstr>
      <vt:lpstr>PowerPoint Presentation</vt:lpstr>
      <vt:lpstr>Were the patients randomized?</vt:lpstr>
      <vt:lpstr>Was the randomisation concealed?</vt:lpstr>
      <vt:lpstr>Was the follow up complete?</vt:lpstr>
      <vt:lpstr>Were the patients analysed in the groups to which they were randomized?</vt:lpstr>
      <vt:lpstr>Consort figure</vt:lpstr>
      <vt:lpstr>Were adequate number of people included in the study?</vt:lpstr>
      <vt:lpstr>PowerPoint Presentation</vt:lpstr>
      <vt:lpstr>Did the intervention and control groups start with the same prognosis?</vt:lpstr>
      <vt:lpstr>Validity of the study</vt:lpstr>
      <vt:lpstr>Results</vt:lpstr>
      <vt:lpstr>Results</vt:lpstr>
      <vt:lpstr>PowerPoint Presentation</vt:lpstr>
      <vt:lpstr>PowerPoint Presentation</vt:lpstr>
      <vt:lpstr>Were all clinically relevant outcomes considered?</vt:lpstr>
      <vt:lpstr>Were the study patients similar to the patients in my practice?</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RCT critical apraisal</dc:title>
  <dc:creator>Jacob Johnson</dc:creator>
  <cp:lastModifiedBy>Jacob Johnson</cp:lastModifiedBy>
  <cp:revision>43</cp:revision>
  <dcterms:created xsi:type="dcterms:W3CDTF">2019-01-17T04:32:19Z</dcterms:created>
  <dcterms:modified xsi:type="dcterms:W3CDTF">2019-01-17T10:56:59Z</dcterms:modified>
</cp:coreProperties>
</file>