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59" r:id="rId8"/>
    <p:sldId id="262" r:id="rId9"/>
    <p:sldId id="267" r:id="rId10"/>
    <p:sldId id="264" r:id="rId11"/>
    <p:sldId id="265" r:id="rId12"/>
    <p:sldId id="266" r:id="rId13"/>
    <p:sldId id="269" r:id="rId14"/>
    <p:sldId id="268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FD90F-D47B-4C47-8393-23F006587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134E05-50B3-48A5-B0A3-C6398585D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3A389-8CBB-484A-8ED4-6BEB3DCE3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D8F26-6C80-45CC-8A12-2E1973B91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47B75-2FE3-4B80-8523-E58F718A5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22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0FCE0-0CBE-4E91-A22C-7025019FD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E650E-F7DF-405E-A100-370F0C80D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2734E-A89A-4D62-8F3E-BB7EF8ED7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4163E-8B7B-48B5-98B2-35BB40B9F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8D655-459C-475A-A488-C0EB20811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942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586D0-26FD-4655-8282-07E0B0428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8F4FB-AE7F-46F8-A0DD-2CCD38113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AE72A-656D-4F9F-81FC-59F0BCE5C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02A9A-7CB8-42D1-9097-F3F230E95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90454-35DF-4451-B949-380666C7F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7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06087-BAF4-4D59-9220-4F2ECE7CB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B0C04-55C0-47AC-9B32-6BBF8BE8D6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FEB6A-0503-4065-AFA5-7E827307F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BB1516-C37B-48BF-AB95-465E924F6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84222-0591-412D-8D65-3BFE185A1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D1B481-1B54-43D1-B2D3-8879BF452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81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80D31-E38E-4ADD-8073-9CBEDFECF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EECCC-393C-411E-82C1-49480ECB2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40AEE5-1E59-4FA9-9EF1-98D8C47E0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0D7A2B-127B-4434-BF76-0DE20CF2EF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186A64-8844-48A3-AB4B-EE6593B408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06B836-05AA-4144-9D8A-DF0DCDA32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1850D1-326D-4F05-A229-54D3BE26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ABCB9A-CEE8-4DE2-BB88-5B425AAE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7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A1F14-6470-4516-A35C-AB8881DCA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FF2366-F244-40C4-9A83-5970264FE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1D4488-E712-40BB-A77A-5D9C16133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850367-D64D-4B60-A817-1C369F0F1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81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ACACF3-BEBF-4297-8A28-C2BCBA45F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C74194-0305-4178-B6B4-945D9DF0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78581-E1CE-4FCC-8ACA-BEB063DF6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41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FE70D-4040-481C-A76B-ECBA832C6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19AB6-3C15-41EE-8E4D-62A363E43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C0874-889D-434E-977E-88C4B8224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7B2DA-576B-4715-99E8-EC0D5FDD4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EA7F20-DD9C-4560-BFE9-20BE4658B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D1FC79-9FC2-414C-89E7-9180B002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81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7D2A-FE17-48AB-A1D0-EDC0AD3CA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77BB5F-05A7-48A8-BF9C-BC136F645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79B35-88DD-4A8D-9634-2BB2AE168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0468-39BD-413C-83E2-EAFFB788F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A0E0CB-042A-430B-8C51-C5B915C84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CCF93D-C355-4AB3-B3CB-5A686E6FF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1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62F20-48D9-4FC2-B1F4-EE37D946F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8720B6-7652-4AB1-A980-AACBD7A5BB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6EBB3-EC5C-4355-BEB7-88105F376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5C6D5-47C7-4609-8D1B-B6A89FD7D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A4FF2-39F8-452B-BBFD-4B7BB5137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68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449C39-67C5-4958-AA8B-1B69E30856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582576-6E2D-494D-9702-61124F164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88F28-F1CB-4DBE-900D-77DC639D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2B629-B395-4AAE-8A17-E715D9565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D6B96-E0F8-4E34-916A-B0FBB96AC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13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C6C787-1B3C-483A-9B5F-63B222F54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12D00-9F10-45A2-95A5-1EFDEB818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1D28A-39DD-4129-ADB3-4DD7267FD5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5C6EE-1F13-4BB8-8BC8-82A9971E6AB2}" type="datetimeFigureOut">
              <a:rPr lang="en-US" smtClean="0"/>
              <a:t>24/01/2019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8E1AB-8857-4506-A89E-1ED6599C0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01912-229F-44F0-8034-437C3F2FF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A4ACD-4D49-4412-ADFF-8595E50A7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9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B1AE6-DFF0-446B-944D-8423B9041D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CRITICAL APPRASSAL OF A CASE CONTROL STUDY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A6EE9B-6913-4D5C-A75C-0D1A7907EB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Jacob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025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8495B-8F73-4B12-9E52-67AB02D2A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BC1B2E-64F2-40B5-8103-DA753176C8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28" y="2057400"/>
            <a:ext cx="10459372" cy="3803408"/>
          </a:xfrm>
        </p:spPr>
      </p:pic>
    </p:spTree>
    <p:extLst>
      <p:ext uri="{BB962C8B-B14F-4D97-AF65-F5344CB8AC3E}">
        <p14:creationId xmlns:p14="http://schemas.microsoft.com/office/powerpoint/2010/main" val="3811718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9009D-C009-42E2-BED2-A3A4ECBAF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C69BD-8621-4685-8CD2-F12FFF4F4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Hypertension is a major risk factor for cardiovascular disease and stroke.</a:t>
            </a:r>
          </a:p>
          <a:p>
            <a:endParaRPr lang="en-IN" dirty="0"/>
          </a:p>
          <a:p>
            <a:r>
              <a:rPr lang="en-US" dirty="0"/>
              <a:t>Lifestyle interventions are recommended for children</a:t>
            </a:r>
          </a:p>
          <a:p>
            <a:pPr marL="0" indent="0">
              <a:buNone/>
            </a:pPr>
            <a:r>
              <a:rPr lang="en-US" dirty="0"/>
              <a:t>with primary hypertension</a:t>
            </a:r>
            <a:endParaRPr lang="en-IN" dirty="0"/>
          </a:p>
          <a:p>
            <a:endParaRPr lang="en-IN" dirty="0"/>
          </a:p>
          <a:p>
            <a:r>
              <a:rPr lang="en-US" dirty="0"/>
              <a:t>Little nutrition intervention study has been done in children with primary hypertension</a:t>
            </a: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123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374F1-D6CD-4A97-BA8A-7BDE0DC90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F63C2-7D5B-4E62-9FDE-D4F777A81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4039"/>
            <a:ext cx="10515600" cy="4332923"/>
          </a:xfrm>
        </p:spPr>
        <p:txBody>
          <a:bodyPr/>
          <a:lstStyle/>
          <a:p>
            <a:r>
              <a:rPr lang="en-US" dirty="0"/>
              <a:t>Aim to explore the risk factors of hypertension in children</a:t>
            </a:r>
          </a:p>
          <a:p>
            <a:endParaRPr lang="en-IN" dirty="0"/>
          </a:p>
          <a:p>
            <a:r>
              <a:rPr lang="en-US" dirty="0"/>
              <a:t>All-</a:t>
            </a:r>
            <a:r>
              <a:rPr lang="en-US" dirty="0" err="1"/>
              <a:t>transretinoic</a:t>
            </a:r>
            <a:r>
              <a:rPr lang="en-US" dirty="0"/>
              <a:t> acid (</a:t>
            </a:r>
            <a:r>
              <a:rPr lang="en-US" dirty="0" err="1"/>
              <a:t>atRA</a:t>
            </a:r>
            <a:r>
              <a:rPr lang="en-US" dirty="0"/>
              <a:t>), a biologically active metabolite of vitamin A (VA), has been shown to regulate the gene expression of components of rennin angiotensin system</a:t>
            </a:r>
          </a:p>
          <a:p>
            <a:endParaRPr lang="en-IN" dirty="0"/>
          </a:p>
          <a:p>
            <a:r>
              <a:rPr lang="en-US" dirty="0"/>
              <a:t>Animal studies have corroborated the strong effect of VD on the</a:t>
            </a:r>
          </a:p>
          <a:p>
            <a:pPr marL="0" indent="0">
              <a:buNone/>
            </a:pPr>
            <a:r>
              <a:rPr lang="en-US" dirty="0"/>
              <a:t>Ang II and blood pressure level</a:t>
            </a:r>
          </a:p>
        </p:txBody>
      </p:sp>
    </p:spTree>
    <p:extLst>
      <p:ext uri="{BB962C8B-B14F-4D97-AF65-F5344CB8AC3E}">
        <p14:creationId xmlns:p14="http://schemas.microsoft.com/office/powerpoint/2010/main" val="3979569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509E8-DE57-4CF4-8D5C-1C18DD2D7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F5B3-B3A0-4D33-BFB3-7600C81AD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Population</a:t>
            </a:r>
            <a:r>
              <a:rPr lang="en-IN" dirty="0"/>
              <a:t>: </a:t>
            </a:r>
            <a:r>
              <a:rPr lang="en-US" dirty="0"/>
              <a:t>164 gender and age matched subjects were selected from an established cohort of 6102 children aged 6-12 years  from 6 elementary schools</a:t>
            </a:r>
          </a:p>
          <a:p>
            <a:endParaRPr lang="en-IN" dirty="0"/>
          </a:p>
          <a:p>
            <a:r>
              <a:rPr lang="en-IN" dirty="0">
                <a:solidFill>
                  <a:srgbClr val="FF0000"/>
                </a:solidFill>
              </a:rPr>
              <a:t>Case: </a:t>
            </a:r>
            <a:r>
              <a:rPr lang="en-IN" dirty="0"/>
              <a:t>Children with hypertension</a:t>
            </a:r>
          </a:p>
          <a:p>
            <a:r>
              <a:rPr lang="en-IN" dirty="0">
                <a:solidFill>
                  <a:srgbClr val="FF0000"/>
                </a:solidFill>
              </a:rPr>
              <a:t>Control: </a:t>
            </a:r>
            <a:r>
              <a:rPr lang="en-IN" dirty="0"/>
              <a:t>Children without hypertension</a:t>
            </a:r>
          </a:p>
          <a:p>
            <a:endParaRPr lang="en-IN" dirty="0"/>
          </a:p>
          <a:p>
            <a:r>
              <a:rPr lang="en-IN" dirty="0"/>
              <a:t>Outcome: </a:t>
            </a:r>
            <a:r>
              <a:rPr lang="en-US" dirty="0"/>
              <a:t>Association of Vitamin A and Vitamin D with Hypertension in Children</a:t>
            </a:r>
          </a:p>
        </p:txBody>
      </p:sp>
    </p:spTree>
    <p:extLst>
      <p:ext uri="{BB962C8B-B14F-4D97-AF65-F5344CB8AC3E}">
        <p14:creationId xmlns:p14="http://schemas.microsoft.com/office/powerpoint/2010/main" val="819774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275D1-ECED-4214-9627-A8099B92B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2"/>
            <a:ext cx="10515600" cy="1325563"/>
          </a:xfrm>
        </p:spPr>
        <p:txBody>
          <a:bodyPr/>
          <a:lstStyle/>
          <a:p>
            <a:pPr algn="ctr"/>
            <a:r>
              <a:rPr lang="en-IN" dirty="0"/>
              <a:t>Inclusion and Exclusion criteria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E36C0-7328-41BF-9E5B-63255C165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1188720"/>
            <a:ext cx="11551920" cy="530415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u="sng" dirty="0"/>
              <a:t>Inclusion criteria for the hypertensive group:</a:t>
            </a:r>
          </a:p>
          <a:p>
            <a:endParaRPr lang="en-US" dirty="0"/>
          </a:p>
          <a:p>
            <a:r>
              <a:rPr lang="en-US" dirty="0"/>
              <a:t> Children aged 6 to 12 years diagnosed with hypertension </a:t>
            </a:r>
          </a:p>
          <a:p>
            <a:endParaRPr lang="en-US" dirty="0"/>
          </a:p>
          <a:p>
            <a:r>
              <a:rPr lang="en-US" dirty="0"/>
              <a:t>Who were not under treatment for VA deficiency or VD deficiency, not taking antihypertensive drugs.</a:t>
            </a:r>
          </a:p>
          <a:p>
            <a:endParaRPr lang="en-US" dirty="0"/>
          </a:p>
          <a:p>
            <a:r>
              <a:rPr lang="en-US" dirty="0"/>
              <a:t>Children with diseases (e.g., diabetes, cardiovascular disease, or cancer) and taking medications, which affect VA and VD absorption and secondary hypertension was excluded from this study.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The inclusion criteria for the </a:t>
            </a:r>
            <a:r>
              <a:rPr lang="en-US" u="sng" dirty="0" err="1"/>
              <a:t>nonhypertensive</a:t>
            </a:r>
            <a:r>
              <a:rPr lang="en-US" u="sng" dirty="0"/>
              <a:t> group:</a:t>
            </a:r>
          </a:p>
          <a:p>
            <a:endParaRPr lang="en-US" u="sng" dirty="0"/>
          </a:p>
          <a:p>
            <a:r>
              <a:rPr lang="en-US" dirty="0"/>
              <a:t>Children without hypertension or any other disease that affect VA and VD absorption and metabolism</a:t>
            </a:r>
          </a:p>
        </p:txBody>
      </p:sp>
    </p:spTree>
    <p:extLst>
      <p:ext uri="{BB962C8B-B14F-4D97-AF65-F5344CB8AC3E}">
        <p14:creationId xmlns:p14="http://schemas.microsoft.com/office/powerpoint/2010/main" val="3240989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9DD43-A9BA-4A18-AAF8-2EF2CDA9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573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Are the Results Valid?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A1E44-64D8-44C9-B36A-88AB70099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29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24F61-AE1B-42CE-A072-762ADA30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Did the cases and control group have the same risk (chance) for being exposed in the past?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CD4DD-7386-4434-958D-126A9181A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880" y="3151188"/>
            <a:ext cx="10515600" cy="1191895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Were cases and controls similar with respect to the indication or circumstances that would lead to  exposure?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352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23AEF-4EB5-4787-B615-192921C99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BCF305-9B58-485F-B169-125A1B6E2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3204"/>
            <a:ext cx="7193280" cy="7311204"/>
          </a:xfrm>
        </p:spPr>
      </p:pic>
    </p:spTree>
    <p:extLst>
      <p:ext uri="{BB962C8B-B14F-4D97-AF65-F5344CB8AC3E}">
        <p14:creationId xmlns:p14="http://schemas.microsoft.com/office/powerpoint/2010/main" val="4095444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3640E-9105-4FDC-8E35-C17DF1862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86639-392B-4994-A93F-FC0E9F00D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Were the circumstances and methods for determining exposure similar for cases and controls?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IN" dirty="0"/>
              <a:t>Yes</a:t>
            </a:r>
          </a:p>
          <a:p>
            <a:endParaRPr lang="en-IN" dirty="0">
              <a:solidFill>
                <a:srgbClr val="FF0000"/>
              </a:solidFill>
            </a:endParaRPr>
          </a:p>
          <a:p>
            <a:r>
              <a:rPr lang="en-US" dirty="0"/>
              <a:t>Blood pressure (BP) and heart rate (HR) were measured on three separate occasions with participant in the sit-down position by the OMRON arm type electronic sphygmomanometer using an appropriately sized BP cuff</a:t>
            </a:r>
          </a:p>
          <a:p>
            <a:endParaRPr lang="en-US" dirty="0"/>
          </a:p>
          <a:p>
            <a:r>
              <a:rPr lang="en-US" dirty="0"/>
              <a:t>BP measurements were taken at 11, 13, and 15 minutes during a 15-minute relaxation period, The average value of all three blood pressure measurements was used to represent resting systolic blood pressure (SBP) and diastolic blood pressure (DBP) level.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678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689AC-E795-48C5-B688-6009170A3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573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are the Results?</a:t>
            </a:r>
          </a:p>
        </p:txBody>
      </p:sp>
    </p:spTree>
    <p:extLst>
      <p:ext uri="{BB962C8B-B14F-4D97-AF65-F5344CB8AC3E}">
        <p14:creationId xmlns:p14="http://schemas.microsoft.com/office/powerpoint/2010/main" val="3800685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B73E3-3B7A-4F54-A926-D120FD0AC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How strong is the association between exposure and outcome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How precise is the estimate of risk?</a:t>
            </a:r>
            <a:br>
              <a:rPr lang="en-US" sz="3200" dirty="0">
                <a:solidFill>
                  <a:srgbClr val="FF0000"/>
                </a:solidFill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8B2410-5F80-4491-9419-9F4AAD8055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4520"/>
            <a:ext cx="10725752" cy="375918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E58B17-93BC-46BA-805A-4F6B5745D7E3}"/>
              </a:ext>
            </a:extLst>
          </p:cNvPr>
          <p:cNvSpPr/>
          <p:nvPr/>
        </p:nvSpPr>
        <p:spPr>
          <a:xfrm>
            <a:off x="838200" y="4701540"/>
            <a:ext cx="8016240" cy="2514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257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B49B6-CF69-4E43-ADA7-267CAD60A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573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How can I apply the results to my patient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4088D-D32A-4624-81CA-648256172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77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0AD0A-E158-43D1-81D5-BC0569376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5629E-3890-46E1-8955-F8339F2C6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Were the study patients similar to patients in my practice?</a:t>
            </a:r>
          </a:p>
          <a:p>
            <a:endParaRPr lang="en-IN" dirty="0">
              <a:solidFill>
                <a:srgbClr val="FF0000"/>
              </a:solidFill>
            </a:endParaRPr>
          </a:p>
          <a:p>
            <a:r>
              <a:rPr lang="en-IN" dirty="0"/>
              <a:t>Y</a:t>
            </a:r>
            <a:r>
              <a:rPr lang="en-US" dirty="0"/>
              <a:t>es Indian studies show a prevalence of 0.5- 11% primary hypertension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2390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191FC-D0C5-4151-A425-8254A8CDE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FD038-208E-4059-8232-6EB4BFD1E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Was the duration of follow-up adequate?</a:t>
            </a:r>
          </a:p>
          <a:p>
            <a:endParaRPr lang="en-IN" dirty="0">
              <a:solidFill>
                <a:srgbClr val="FF0000"/>
              </a:solidFill>
            </a:endParaRPr>
          </a:p>
          <a:p>
            <a:r>
              <a:rPr lang="en-IN" dirty="0"/>
              <a:t>N</a:t>
            </a:r>
            <a:r>
              <a:rPr lang="en-US" dirty="0"/>
              <a:t>o follow up was done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415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573D8-8284-4087-A655-88754CCD0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E2731-5928-457E-81A6-F4161FB57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Is the exposure similar to what might occur in my patient?</a:t>
            </a:r>
          </a:p>
          <a:p>
            <a:endParaRPr lang="en-IN" dirty="0">
              <a:solidFill>
                <a:srgbClr val="FF0000"/>
              </a:solidFill>
            </a:endParaRPr>
          </a:p>
          <a:p>
            <a:endParaRPr lang="en-IN" dirty="0">
              <a:solidFill>
                <a:srgbClr val="FF0000"/>
              </a:solidFill>
            </a:endParaRPr>
          </a:p>
          <a:p>
            <a:r>
              <a:rPr lang="en-IN" dirty="0"/>
              <a:t>N</a:t>
            </a:r>
            <a:r>
              <a:rPr lang="en-US" dirty="0"/>
              <a:t>o, the diet found to be beneficial were nuts, mushrooms and algae which are not the stable food for the general population</a:t>
            </a:r>
          </a:p>
          <a:p>
            <a:endParaRPr lang="en-IN" dirty="0"/>
          </a:p>
          <a:p>
            <a:r>
              <a:rPr lang="en-US" dirty="0"/>
              <a:t>Indian children are breastfed adequately</a:t>
            </a:r>
          </a:p>
          <a:p>
            <a:endParaRPr lang="en-IN" dirty="0"/>
          </a:p>
          <a:p>
            <a:endParaRPr lang="en-US" dirty="0"/>
          </a:p>
          <a:p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193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78011-C3D5-4B20-B928-8ABA8F6F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A88E7-9120-4C63-86F5-8233DCFE5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What is the magnitude of the risk?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665DB7A-52A5-40CE-92C9-0CB0A4F4C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24" y="2552713"/>
            <a:ext cx="10725752" cy="375918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B929B4-604C-4F66-AD70-B6AF3151B39A}"/>
              </a:ext>
            </a:extLst>
          </p:cNvPr>
          <p:cNvSpPr/>
          <p:nvPr/>
        </p:nvSpPr>
        <p:spPr>
          <a:xfrm>
            <a:off x="6096000" y="3429000"/>
            <a:ext cx="670560" cy="2209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20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EC969-BE24-4DB1-B023-629A5001A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724AD-400B-44BE-8794-2D833FCD5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Are there benefits that offset the risks of the exposure?</a:t>
            </a:r>
          </a:p>
          <a:p>
            <a:endParaRPr lang="en-IN" dirty="0">
              <a:solidFill>
                <a:srgbClr val="FF0000"/>
              </a:solidFill>
            </a:endParaRPr>
          </a:p>
          <a:p>
            <a:r>
              <a:rPr lang="en-IN" dirty="0"/>
              <a:t>T</a:t>
            </a:r>
            <a:r>
              <a:rPr lang="en-US" dirty="0"/>
              <a:t>here are no adverse risks of dietary changes and so, for reducing primary hypertension in children dietary changes can be promoted</a:t>
            </a:r>
          </a:p>
        </p:txBody>
      </p:sp>
    </p:spTree>
    <p:extLst>
      <p:ext uri="{BB962C8B-B14F-4D97-AF65-F5344CB8AC3E}">
        <p14:creationId xmlns:p14="http://schemas.microsoft.com/office/powerpoint/2010/main" val="3061628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494F1-2581-4C7C-A2BF-7F8FD0BBF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A5CAE-5911-4CFD-B417-B92723B93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169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529</Words>
  <Application>Microsoft Office PowerPoint</Application>
  <PresentationFormat>Widescreen</PresentationFormat>
  <Paragraphs>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CRITICAL APPRASSAL OF A CASE CONTROL STUDY</vt:lpstr>
      <vt:lpstr>PowerPoint Presentation</vt:lpstr>
      <vt:lpstr>PowerPoint Presentation</vt:lpstr>
      <vt:lpstr>PowerPoint Presentation</vt:lpstr>
      <vt:lpstr>PowerPoint Presentation</vt:lpstr>
      <vt:lpstr>Inclusion and Exclusion criteria</vt:lpstr>
      <vt:lpstr>Are the Results Valid?</vt:lpstr>
      <vt:lpstr>Did the cases and control group have the same risk (chance) for being exposed in the past?</vt:lpstr>
      <vt:lpstr>PowerPoint Presentation</vt:lpstr>
      <vt:lpstr>PowerPoint Presentation</vt:lpstr>
      <vt:lpstr>What are the Results?</vt:lpstr>
      <vt:lpstr>How strong is the association between exposure and outcome How precise is the estimate of risk? </vt:lpstr>
      <vt:lpstr>How can I apply the results to my patient care?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Johnson</dc:creator>
  <cp:lastModifiedBy>Jacob Johnson</cp:lastModifiedBy>
  <cp:revision>24</cp:revision>
  <dcterms:created xsi:type="dcterms:W3CDTF">2019-01-24T03:50:38Z</dcterms:created>
  <dcterms:modified xsi:type="dcterms:W3CDTF">2019-01-24T09:58:32Z</dcterms:modified>
</cp:coreProperties>
</file>