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1"/>
  </p:notesMasterIdLst>
  <p:sldIdLst>
    <p:sldId id="256" r:id="rId2"/>
    <p:sldId id="288" r:id="rId3"/>
    <p:sldId id="259" r:id="rId4"/>
    <p:sldId id="260" r:id="rId5"/>
    <p:sldId id="266" r:id="rId6"/>
    <p:sldId id="267" r:id="rId7"/>
    <p:sldId id="261" r:id="rId8"/>
    <p:sldId id="268" r:id="rId9"/>
    <p:sldId id="269" r:id="rId10"/>
    <p:sldId id="262" r:id="rId11"/>
    <p:sldId id="270" r:id="rId12"/>
    <p:sldId id="271" r:id="rId13"/>
    <p:sldId id="272" r:id="rId14"/>
    <p:sldId id="273" r:id="rId15"/>
    <p:sldId id="285" r:id="rId16"/>
    <p:sldId id="289" r:id="rId17"/>
    <p:sldId id="274" r:id="rId18"/>
    <p:sldId id="275" r:id="rId19"/>
    <p:sldId id="276" r:id="rId20"/>
    <p:sldId id="263" r:id="rId21"/>
    <p:sldId id="277" r:id="rId22"/>
    <p:sldId id="278" r:id="rId23"/>
    <p:sldId id="264" r:id="rId24"/>
    <p:sldId id="279" r:id="rId25"/>
    <p:sldId id="280" r:id="rId26"/>
    <p:sldId id="281" r:id="rId27"/>
    <p:sldId id="265" r:id="rId28"/>
    <p:sldId id="282" r:id="rId29"/>
    <p:sldId id="28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768" autoAdjust="0"/>
  </p:normalViewPr>
  <p:slideViewPr>
    <p:cSldViewPr snapToGrid="0">
      <p:cViewPr varScale="1">
        <p:scale>
          <a:sx n="58" d="100"/>
          <a:sy n="58" d="100"/>
        </p:scale>
        <p:origin x="-136" y="-7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B2EA5-140F-429B-91E9-399C95674DA3}" type="datetimeFigureOut">
              <a:rPr lang="en-IN" smtClean="0"/>
              <a:t>31/01/19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C33BC-419E-49C5-BDF3-F9F864839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141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identification of the types of facilitators and barriers that were considered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methods by which information regarding the facilitators and barriers to implementing recommendations were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sought (e.g., feedback from key stakeholders, pilot testing of guidelines before widespread implementation)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information/description of the types of facilitators and barriers that emerged from the inquiry (e.g.,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practitioners have the skills to deliver the recommended care, sufficient equipment is not available to ensure all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eligible members of the population receive mammography)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 of how the information influenced the guideline development process and/or formation of the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967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identification of the types of cost information that were considered (e.g., economic evaluations, drug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acquisition costs)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methods by which the cost information was sought (e.g., a health economist was part of the guideline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 panel, use of health technology assessments for specific drugs, etc.)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information/description of the cost information that emerged from the inquiry (e.g., specific drug acquisition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costs per treatment course)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 of how the information gathered was used to inform the guideline development process and/or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 of the recommendation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25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dentification</a:t>
            </a: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criteria to assess guideline implementation or adherence to 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criteria for assessing impact of implementing the recommendations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advice on the frequency and interval of measurement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descriptions or operational definitions of how the criteria should be measured</a:t>
            </a:r>
            <a:br>
              <a:rPr lang="en-IN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C33BC-419E-49C5-BDF3-F9F864839A64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013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6400" y="3124200"/>
            <a:ext cx="8636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46400" y="5056632"/>
            <a:ext cx="8636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00216"/>
            <a:ext cx="2645664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AF239A9A-B4B0-4B32-B8CD-2E25E95134C4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136" y="6300216"/>
            <a:ext cx="5084064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33760" y="6300216"/>
            <a:ext cx="9144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96287" y="3200400"/>
            <a:ext cx="10695709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1084" y="3833095"/>
            <a:ext cx="62992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1084" y="5056909"/>
            <a:ext cx="62992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98744"/>
            <a:ext cx="26416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83200" y="6298744"/>
            <a:ext cx="508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9808" y="6312393"/>
            <a:ext cx="9144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94561"/>
            <a:ext cx="103632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557016"/>
            <a:ext cx="103632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0258" y="1689847"/>
            <a:ext cx="11241737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196354"/>
            <a:ext cx="7112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560619"/>
            <a:ext cx="7112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3700" y="4069804"/>
            <a:ext cx="7385051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872470" y="445180"/>
            <a:ext cx="7221663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1143570" y="632632"/>
            <a:ext cx="6679463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0823" y="5230907"/>
            <a:ext cx="7377277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35139"/>
            <a:ext cx="475488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35139"/>
            <a:ext cx="475488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101" y="1419367"/>
            <a:ext cx="42672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6489" y="2174876"/>
            <a:ext cx="475488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73663" y="1419367"/>
            <a:ext cx="42672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5352" y="2174876"/>
            <a:ext cx="475488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53" y="1897041"/>
            <a:ext cx="4305300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614" y="1897041"/>
            <a:ext cx="4305300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53" y="1897041"/>
            <a:ext cx="4305300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614" y="1897041"/>
            <a:ext cx="4305300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35138"/>
            <a:ext cx="97536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219200" y="3870960"/>
            <a:ext cx="97536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6193536" y="1735138"/>
            <a:ext cx="475488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6193536" y="3870960"/>
            <a:ext cx="475488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35139"/>
            <a:ext cx="475488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35138"/>
            <a:ext cx="475488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1219200" y="3870960"/>
            <a:ext cx="475488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6193536" y="1735138"/>
            <a:ext cx="475488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6193536" y="3870960"/>
            <a:ext cx="475488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690048"/>
            <a:ext cx="4751917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3000" y="368490"/>
            <a:ext cx="475488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198" y="2866031"/>
            <a:ext cx="4751917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061" y="1524000"/>
            <a:ext cx="475488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0059" y="2699983"/>
            <a:ext cx="475488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838705" y="505650"/>
            <a:ext cx="5134567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1078391" y="667561"/>
            <a:ext cx="4624885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417879" y="3520798"/>
            <a:ext cx="5450699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654743" y="3682580"/>
            <a:ext cx="4938812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225975" y="241256"/>
            <a:ext cx="5450699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462839" y="403038"/>
            <a:ext cx="4938812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4579" y="1524000"/>
            <a:ext cx="475488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4576" y="2699983"/>
            <a:ext cx="475488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74"/>
            <a:ext cx="97536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745710" y="379100"/>
            <a:ext cx="6708436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4928736"/>
            <a:ext cx="97536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997544" y="564564"/>
            <a:ext cx="6204769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62374"/>
            <a:ext cx="97536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51583" y="116368"/>
            <a:ext cx="529208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398869" y="304999"/>
            <a:ext cx="4797940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5553973" y="323141"/>
            <a:ext cx="6390257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5781981" y="507668"/>
            <a:ext cx="591048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4926106"/>
            <a:ext cx="97536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8910" y="450851"/>
            <a:ext cx="1128111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450851"/>
            <a:ext cx="79248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FEF9-69D0-4F8C-A336-59491FBEDC47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1" y="503238"/>
            <a:ext cx="9751484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1735138"/>
            <a:ext cx="9751484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17917" y="6314462"/>
            <a:ext cx="17272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7004436-CA73-4D53-89B4-2A5C7347BF2F}" type="datetimeFigureOut">
              <a:rPr lang="en-US" smtClean="0"/>
              <a:t>31/01/19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56810" y="6305797"/>
            <a:ext cx="4957289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8517" y="5476097"/>
            <a:ext cx="1977408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Critical Appraisal of a Guideline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Anil Mathew Philip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606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 2019-01-31 at 3.01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327"/>
            <a:ext cx="12192000" cy="452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7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AGREE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Domain 1. Scope and Purpose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2. Stakeholder Involvement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3. Rigour of Development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4. Clarity of Presentation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5. Applicability </a:t>
            </a:r>
            <a:endParaRPr lang="en-IN" dirty="0" smtClean="0"/>
          </a:p>
          <a:p>
            <a:r>
              <a:rPr lang="en-IN" dirty="0" smtClean="0"/>
              <a:t>Domain </a:t>
            </a:r>
            <a:r>
              <a:rPr lang="en-IN" dirty="0"/>
              <a:t>6. Editorial </a:t>
            </a:r>
            <a:r>
              <a:rPr lang="en-IN" dirty="0" smtClean="0"/>
              <a:t>Independence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889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1. Scope and Purpose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473" y="2114451"/>
            <a:ext cx="11349938" cy="4521127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overall </a:t>
            </a:r>
            <a:r>
              <a:rPr lang="en-IN" dirty="0" smtClean="0">
                <a:effectLst/>
              </a:rPr>
              <a:t>objectives </a:t>
            </a:r>
            <a:r>
              <a:rPr lang="en-IN" dirty="0">
                <a:effectLst/>
              </a:rPr>
              <a:t>of the guideline </a:t>
            </a:r>
            <a:r>
              <a:rPr lang="en-IN" dirty="0" smtClean="0">
                <a:effectLst/>
              </a:rPr>
              <a:t>are </a:t>
            </a:r>
            <a:r>
              <a:rPr lang="en-IN" dirty="0">
                <a:effectLst/>
              </a:rPr>
              <a:t>specifically </a:t>
            </a:r>
            <a:r>
              <a:rPr lang="en-IN" dirty="0" smtClean="0">
                <a:effectLst/>
              </a:rPr>
              <a:t>described?</a:t>
            </a:r>
          </a:p>
          <a:p>
            <a:pPr lvl="1"/>
            <a:r>
              <a:rPr lang="en-IN" dirty="0" smtClean="0">
                <a:effectLst/>
              </a:rPr>
              <a:t>Purpose </a:t>
            </a:r>
            <a:r>
              <a:rPr lang="en-IN" dirty="0">
                <a:effectLst/>
              </a:rPr>
              <a:t>of this guideline </a:t>
            </a:r>
            <a:r>
              <a:rPr lang="en-IN" dirty="0" smtClean="0">
                <a:effectLst/>
              </a:rPr>
              <a:t>was to </a:t>
            </a:r>
            <a:r>
              <a:rPr lang="en-IN" dirty="0">
                <a:effectLst/>
              </a:rPr>
              <a:t>present the available evidence for evaluation and management of </a:t>
            </a:r>
            <a:r>
              <a:rPr lang="en-IN" dirty="0">
                <a:effectLst/>
              </a:rPr>
              <a:t>A</a:t>
            </a:r>
            <a:r>
              <a:rPr lang="en-IN" dirty="0" smtClean="0">
                <a:effectLst/>
              </a:rPr>
              <a:t>cute </a:t>
            </a:r>
            <a:r>
              <a:rPr lang="en-IN" dirty="0" smtClean="0">
                <a:effectLst/>
              </a:rPr>
              <a:t>Kidney Injury</a:t>
            </a:r>
            <a:r>
              <a:rPr lang="en-IN" dirty="0" smtClean="0">
                <a:effectLst/>
              </a:rPr>
              <a:t>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Health intent- Diagnosis and management </a:t>
            </a:r>
            <a:r>
              <a:rPr lang="en-IN" dirty="0" smtClean="0">
                <a:effectLst/>
              </a:rPr>
              <a:t>of AKI.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Expected benefit- Approach </a:t>
            </a:r>
            <a:r>
              <a:rPr lang="en-IN" dirty="0" smtClean="0">
                <a:effectLst/>
              </a:rPr>
              <a:t>to AKI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Targets</a:t>
            </a:r>
          </a:p>
          <a:p>
            <a:pPr lvl="1"/>
            <a:r>
              <a:rPr lang="en-IN" dirty="0" smtClean="0">
                <a:effectLst/>
              </a:rPr>
              <a:t>Audience- </a:t>
            </a:r>
            <a:r>
              <a:rPr lang="en-IN" dirty="0">
                <a:effectLst/>
              </a:rPr>
              <a:t>A</a:t>
            </a:r>
            <a:r>
              <a:rPr lang="en-IN" dirty="0" smtClean="0">
                <a:effectLst/>
              </a:rPr>
              <a:t>ll </a:t>
            </a:r>
            <a:r>
              <a:rPr lang="en-IN" dirty="0" smtClean="0">
                <a:effectLst/>
              </a:rPr>
              <a:t>clinicians(internist, nephrologist, intensevists),  </a:t>
            </a:r>
            <a:r>
              <a:rPr lang="en-IN" dirty="0" smtClean="0">
                <a:effectLst/>
              </a:rPr>
              <a:t>caring </a:t>
            </a:r>
            <a:r>
              <a:rPr lang="en-IN" dirty="0">
                <a:effectLst/>
              </a:rPr>
              <a:t>for patients with </a:t>
            </a:r>
            <a:r>
              <a:rPr lang="en-IN" dirty="0" smtClean="0">
                <a:effectLst/>
              </a:rPr>
              <a:t>AKI due to various eitiologies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Population- Adults </a:t>
            </a:r>
            <a:r>
              <a:rPr lang="en-IN" dirty="0">
                <a:effectLst/>
              </a:rPr>
              <a:t>with </a:t>
            </a:r>
            <a:r>
              <a:rPr lang="en-IN" dirty="0" smtClean="0">
                <a:effectLst/>
              </a:rPr>
              <a:t>AKI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71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157452" cy="4138068"/>
          </a:xfrm>
        </p:spPr>
        <p:txBody>
          <a:bodyPr>
            <a:normAutofit fontScale="77500" lnSpcReduction="20000"/>
          </a:bodyPr>
          <a:lstStyle/>
          <a:p>
            <a:r>
              <a:rPr lang="en-IN" dirty="0">
                <a:effectLst/>
              </a:rPr>
              <a:t>Are the health </a:t>
            </a:r>
            <a:r>
              <a:rPr lang="en-IN" dirty="0" smtClean="0">
                <a:effectLst/>
              </a:rPr>
              <a:t>questions </a:t>
            </a:r>
            <a:r>
              <a:rPr lang="en-IN" dirty="0">
                <a:effectLst/>
              </a:rPr>
              <a:t>covered by the guideline </a:t>
            </a:r>
            <a:r>
              <a:rPr lang="en-IN" dirty="0" smtClean="0">
                <a:effectLst/>
              </a:rPr>
              <a:t>specifically </a:t>
            </a:r>
            <a:r>
              <a:rPr lang="en-IN" dirty="0">
                <a:effectLst/>
              </a:rPr>
              <a:t>described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tr-TR" dirty="0" err="1" smtClean="0">
                <a:effectLst/>
              </a:rPr>
              <a:t>The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guideline</a:t>
            </a:r>
            <a:r>
              <a:rPr lang="tr-TR" dirty="0" smtClean="0">
                <a:effectLst/>
              </a:rPr>
              <a:t> has </a:t>
            </a:r>
            <a:r>
              <a:rPr lang="tr-TR" dirty="0" err="1" smtClean="0">
                <a:effectLst/>
              </a:rPr>
              <a:t>gone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through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different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aspects</a:t>
            </a:r>
            <a:r>
              <a:rPr lang="tr-TR" dirty="0" smtClean="0">
                <a:effectLst/>
              </a:rPr>
              <a:t> of </a:t>
            </a:r>
            <a:r>
              <a:rPr lang="tr-TR" dirty="0" err="1" smtClean="0">
                <a:effectLst/>
              </a:rPr>
              <a:t>eitiology</a:t>
            </a:r>
            <a:r>
              <a:rPr lang="tr-TR" dirty="0" smtClean="0">
                <a:effectLst/>
              </a:rPr>
              <a:t>, </a:t>
            </a:r>
            <a:r>
              <a:rPr lang="tr-TR" dirty="0" err="1" smtClean="0">
                <a:effectLst/>
              </a:rPr>
              <a:t>diagnosis</a:t>
            </a:r>
            <a:r>
              <a:rPr lang="tr-TR" dirty="0">
                <a:effectLst/>
              </a:rPr>
              <a:t> </a:t>
            </a:r>
            <a:r>
              <a:rPr lang="tr-TR" dirty="0" err="1" smtClean="0">
                <a:effectLst/>
              </a:rPr>
              <a:t>and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management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comparing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the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various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available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guidelines</a:t>
            </a:r>
            <a:r>
              <a:rPr lang="tr-TR" dirty="0" smtClean="0">
                <a:effectLst/>
              </a:rPr>
              <a:t>(KDIGO, RIFLE, AKIN) </a:t>
            </a:r>
            <a:endParaRPr lang="en-IN" dirty="0" smtClean="0">
              <a:effectLst/>
            </a:endParaRPr>
          </a:p>
          <a:p>
            <a:pPr lvl="1"/>
            <a:endParaRPr lang="en-IN" dirty="0" smtClean="0">
              <a:effectLst/>
            </a:endParaRPr>
          </a:p>
          <a:p>
            <a:r>
              <a:rPr lang="en-IN" dirty="0">
                <a:effectLst/>
              </a:rPr>
              <a:t>T</a:t>
            </a:r>
            <a:r>
              <a:rPr lang="en-IN" dirty="0" smtClean="0">
                <a:effectLst/>
              </a:rPr>
              <a:t>arget population- mentioned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Intervention- mentioned</a:t>
            </a:r>
          </a:p>
          <a:p>
            <a:r>
              <a:rPr lang="en-IN" dirty="0" smtClean="0">
                <a:effectLst/>
              </a:rPr>
              <a:t>Health </a:t>
            </a:r>
            <a:r>
              <a:rPr lang="en-IN" dirty="0">
                <a:effectLst/>
              </a:rPr>
              <a:t>care setting or </a:t>
            </a:r>
            <a:r>
              <a:rPr lang="en-IN" dirty="0" smtClean="0">
                <a:effectLst/>
              </a:rPr>
              <a:t>context- </a:t>
            </a:r>
            <a:r>
              <a:rPr lang="en-IN" dirty="0" smtClean="0">
                <a:effectLst/>
              </a:rPr>
              <a:t>mentioned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>
              <a:effectLst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0037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86377"/>
            <a:ext cx="11026575" cy="4771623"/>
          </a:xfrm>
        </p:spPr>
        <p:txBody>
          <a:bodyPr>
            <a:normAutofit fontScale="77500" lnSpcReduction="20000"/>
          </a:bodyPr>
          <a:lstStyle/>
          <a:p>
            <a:r>
              <a:rPr lang="en-IN" dirty="0">
                <a:effectLst/>
              </a:rPr>
              <a:t>Are the population (patients, public, etc.) to whom the guideline is meant to apply </a:t>
            </a:r>
            <a:r>
              <a:rPr lang="en-IN" dirty="0" smtClean="0">
                <a:effectLst/>
              </a:rPr>
              <a:t>specifically </a:t>
            </a:r>
            <a:r>
              <a:rPr lang="en-IN" dirty="0">
                <a:effectLst/>
              </a:rPr>
              <a:t>described</a:t>
            </a:r>
            <a:r>
              <a:rPr lang="en-IN" dirty="0" smtClean="0">
                <a:effectLst/>
              </a:rPr>
              <a:t>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Target population- Mentioned</a:t>
            </a:r>
          </a:p>
          <a:p>
            <a:r>
              <a:rPr lang="en-IN" dirty="0">
                <a:effectLst/>
              </a:rPr>
              <a:t>G</a:t>
            </a:r>
            <a:r>
              <a:rPr lang="en-IN" dirty="0" smtClean="0">
                <a:effectLst/>
              </a:rPr>
              <a:t>ender </a:t>
            </a:r>
            <a:r>
              <a:rPr lang="en-IN" dirty="0">
                <a:effectLst/>
              </a:rPr>
              <a:t>and </a:t>
            </a:r>
            <a:r>
              <a:rPr lang="en-IN" dirty="0" smtClean="0">
                <a:effectLst/>
              </a:rPr>
              <a:t>age- Mentioned</a:t>
            </a:r>
          </a:p>
          <a:p>
            <a:r>
              <a:rPr lang="en-IN" dirty="0" smtClean="0">
                <a:effectLst/>
              </a:rPr>
              <a:t>Clinical condition-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S</a:t>
            </a:r>
            <a:r>
              <a:rPr lang="en-IN" dirty="0" smtClean="0">
                <a:effectLst/>
              </a:rPr>
              <a:t>everity/stage </a:t>
            </a:r>
            <a:r>
              <a:rPr lang="en-IN" dirty="0">
                <a:effectLst/>
              </a:rPr>
              <a:t>of </a:t>
            </a:r>
            <a:r>
              <a:rPr lang="en-IN" dirty="0" smtClean="0">
                <a:effectLst/>
              </a:rPr>
              <a:t>disease- Mentioned</a:t>
            </a:r>
          </a:p>
          <a:p>
            <a:r>
              <a:rPr lang="en-IN" dirty="0" smtClean="0">
                <a:effectLst/>
              </a:rPr>
              <a:t>Excluded population- </a:t>
            </a:r>
            <a:r>
              <a:rPr lang="en-IN" dirty="0" smtClean="0">
                <a:effectLst/>
              </a:rPr>
              <a:t>Most of the literature reviewed were RCT’s/Meta Analysis/Systematic Reviews and they have mentioned which patient populations were excluded. </a:t>
            </a:r>
            <a:r>
              <a:rPr lang="en-US" dirty="0" smtClean="0">
                <a:effectLst/>
              </a:rPr>
              <a:t>E</a:t>
            </a:r>
            <a:r>
              <a:rPr lang="en-IN" dirty="0" smtClean="0">
                <a:effectLst/>
              </a:rPr>
              <a:t>g. </a:t>
            </a:r>
            <a:r>
              <a:rPr lang="en-IN" dirty="0" smtClean="0">
                <a:effectLst/>
              </a:rPr>
              <a:t>2 RCT’s had excluded </a:t>
            </a:r>
            <a:r>
              <a:rPr lang="en-IN" dirty="0" smtClean="0">
                <a:effectLst/>
              </a:rPr>
              <a:t>CKD patients in assesment of AKI in non cardiac surgery.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Score- 7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223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613006"/>
            <a:ext cx="9613861" cy="739513"/>
          </a:xfrm>
        </p:spPr>
        <p:txBody>
          <a:bodyPr/>
          <a:lstStyle/>
          <a:p>
            <a:r>
              <a:rPr lang="en-IN" dirty="0"/>
              <a:t>Domain 2. Stakeholder Involvement 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99256"/>
            <a:ext cx="11065211" cy="4610637"/>
          </a:xfrm>
        </p:spPr>
        <p:txBody>
          <a:bodyPr>
            <a:normAutofit fontScale="32500" lnSpcReduction="20000"/>
          </a:bodyPr>
          <a:lstStyle/>
          <a:p>
            <a:r>
              <a:rPr lang="en-IN" sz="3200" dirty="0" smtClean="0">
                <a:effectLst/>
              </a:rPr>
              <a:t>Does the </a:t>
            </a:r>
            <a:r>
              <a:rPr lang="en-IN" sz="3200" dirty="0">
                <a:effectLst/>
              </a:rPr>
              <a:t>guideline development group </a:t>
            </a:r>
            <a:r>
              <a:rPr lang="en-IN" sz="3200" dirty="0" smtClean="0">
                <a:effectLst/>
              </a:rPr>
              <a:t>include </a:t>
            </a:r>
            <a:r>
              <a:rPr lang="en-IN" sz="3200" dirty="0">
                <a:effectLst/>
              </a:rPr>
              <a:t>individuals from </a:t>
            </a:r>
            <a:r>
              <a:rPr lang="en-IN" sz="3200" dirty="0" smtClean="0">
                <a:effectLst/>
              </a:rPr>
              <a:t>all relevant </a:t>
            </a:r>
            <a:r>
              <a:rPr lang="en-IN" sz="3200" dirty="0">
                <a:effectLst/>
              </a:rPr>
              <a:t>professional </a:t>
            </a:r>
            <a:r>
              <a:rPr lang="en-IN" sz="3200" dirty="0" smtClean="0">
                <a:effectLst/>
              </a:rPr>
              <a:t>groups?</a:t>
            </a:r>
          </a:p>
          <a:p>
            <a:endParaRPr lang="en-IN" sz="3200" dirty="0">
              <a:effectLst/>
            </a:endParaRPr>
          </a:p>
          <a:p>
            <a:endParaRPr lang="en-IN" sz="3200" dirty="0" smtClean="0">
              <a:effectLst/>
            </a:endParaRPr>
          </a:p>
          <a:p>
            <a:pPr lvl="1"/>
            <a:endParaRPr lang="en-IN" sz="2900" dirty="0" smtClean="0">
              <a:effectLst/>
            </a:endParaRPr>
          </a:p>
          <a:p>
            <a:endParaRPr lang="en-IN" sz="3200" dirty="0" smtClean="0">
              <a:effectLst/>
            </a:endParaRPr>
          </a:p>
          <a:p>
            <a:r>
              <a:rPr lang="en-IN" sz="3200" dirty="0" smtClean="0">
                <a:effectLst/>
              </a:rPr>
              <a:t>Name</a:t>
            </a:r>
            <a:r>
              <a:rPr lang="en-IN" sz="3200" dirty="0" smtClean="0">
                <a:effectLst/>
              </a:rPr>
              <a:t>- mentioned</a:t>
            </a:r>
          </a:p>
          <a:p>
            <a:r>
              <a:rPr lang="en-IN" sz="3200" dirty="0">
                <a:effectLst/>
              </a:rPr>
              <a:t>D</a:t>
            </a:r>
            <a:r>
              <a:rPr lang="en-IN" sz="3200" dirty="0" smtClean="0">
                <a:effectLst/>
              </a:rPr>
              <a:t>iscipline/content expertise- </a:t>
            </a:r>
            <a:r>
              <a:rPr lang="en-IN" sz="3200" dirty="0" smtClean="0">
                <a:effectLst/>
              </a:rPr>
              <a:t>mentioned</a:t>
            </a:r>
            <a:endParaRPr lang="en-IN" sz="3200" dirty="0">
              <a:effectLst/>
            </a:endParaRPr>
          </a:p>
          <a:p>
            <a:r>
              <a:rPr lang="en-IN" sz="3200" dirty="0" smtClean="0">
                <a:effectLst/>
              </a:rPr>
              <a:t>Institution- </a:t>
            </a:r>
            <a:r>
              <a:rPr lang="en-IN" sz="3200" dirty="0">
                <a:effectLst/>
              </a:rPr>
              <a:t>M</a:t>
            </a:r>
            <a:r>
              <a:rPr lang="en-IN" sz="3200" dirty="0" smtClean="0">
                <a:effectLst/>
              </a:rPr>
              <a:t>entioned</a:t>
            </a:r>
            <a:endParaRPr lang="en-IN" sz="3200" dirty="0">
              <a:effectLst/>
            </a:endParaRPr>
          </a:p>
          <a:p>
            <a:r>
              <a:rPr lang="en-IN" sz="3200" dirty="0">
                <a:effectLst/>
              </a:rPr>
              <a:t>G</a:t>
            </a:r>
            <a:r>
              <a:rPr lang="en-IN" sz="3200" dirty="0" smtClean="0">
                <a:effectLst/>
              </a:rPr>
              <a:t>eographical location- </a:t>
            </a:r>
            <a:r>
              <a:rPr lang="en-IN" sz="3200" dirty="0">
                <a:effectLst/>
              </a:rPr>
              <a:t>M</a:t>
            </a:r>
            <a:r>
              <a:rPr lang="en-IN" sz="3200" dirty="0" smtClean="0">
                <a:effectLst/>
              </a:rPr>
              <a:t>entioned</a:t>
            </a:r>
            <a:endParaRPr lang="en-IN" sz="3200" dirty="0" smtClean="0">
              <a:effectLst/>
            </a:endParaRPr>
          </a:p>
          <a:p>
            <a:r>
              <a:rPr lang="en-IN" sz="3200" dirty="0" smtClean="0">
                <a:effectLst/>
              </a:rPr>
              <a:t>Description </a:t>
            </a:r>
            <a:r>
              <a:rPr lang="en-IN" sz="3200" dirty="0">
                <a:effectLst/>
              </a:rPr>
              <a:t>of the member’s role in the guideline development </a:t>
            </a:r>
            <a:r>
              <a:rPr lang="en-IN" sz="3200" dirty="0" smtClean="0">
                <a:effectLst/>
              </a:rPr>
              <a:t>group- not mentioned</a:t>
            </a:r>
          </a:p>
          <a:p>
            <a:endParaRPr lang="en-IN" sz="3200" dirty="0">
              <a:effectLst/>
            </a:endParaRPr>
          </a:p>
          <a:p>
            <a:r>
              <a:rPr lang="en-IN" sz="3200" dirty="0" smtClean="0">
                <a:effectLst/>
              </a:rPr>
              <a:t>Score</a:t>
            </a:r>
            <a:r>
              <a:rPr lang="en-IN" sz="3200" dirty="0" smtClean="0">
                <a:effectLst/>
              </a:rPr>
              <a:t>-6</a:t>
            </a:r>
            <a:r>
              <a:rPr lang="en-IN" sz="2900" dirty="0">
                <a:effectLst/>
              </a:rPr>
              <a:t/>
            </a:r>
            <a:br>
              <a:rPr lang="en-IN" sz="2900" dirty="0">
                <a:effectLst/>
              </a:rPr>
            </a:br>
            <a:endParaRPr lang="en-IN" dirty="0"/>
          </a:p>
        </p:txBody>
      </p:sp>
      <p:pic>
        <p:nvPicPr>
          <p:cNvPr id="5" name="Picture 4" descr="Screenshot 2019-01-31 at 3.24.5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117" y="2396099"/>
            <a:ext cx="74930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058598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views and preferences of the target population (patients, public, etc.) </a:t>
            </a:r>
            <a:r>
              <a:rPr lang="en-IN" dirty="0" smtClean="0">
                <a:effectLst/>
              </a:rPr>
              <a:t>been sought?</a:t>
            </a:r>
            <a:endParaRPr lang="en-IN" dirty="0"/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>
              <a:effectLst/>
            </a:endParaRPr>
          </a:p>
          <a:p>
            <a:pPr lvl="1"/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</a:p>
        </p:txBody>
      </p:sp>
    </p:spTree>
    <p:extLst>
      <p:ext uri="{BB962C8B-B14F-4D97-AF65-F5344CB8AC3E}">
        <p14:creationId xmlns:p14="http://schemas.microsoft.com/office/powerpoint/2010/main" val="188906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341906" cy="4212208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target users of the guideline </a:t>
            </a:r>
            <a:r>
              <a:rPr lang="en-IN" dirty="0" smtClean="0">
                <a:effectLst/>
              </a:rPr>
              <a:t>clearly defined?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>
                <a:effectLst/>
              </a:rPr>
              <a:t>A</a:t>
            </a:r>
            <a:r>
              <a:rPr lang="en-IN" dirty="0" smtClean="0">
                <a:effectLst/>
              </a:rPr>
              <a:t>ll clinicians caring </a:t>
            </a:r>
            <a:r>
              <a:rPr lang="en-IN" dirty="0">
                <a:effectLst/>
              </a:rPr>
              <a:t>for patients with </a:t>
            </a:r>
            <a:r>
              <a:rPr lang="en-IN" dirty="0" smtClean="0">
                <a:effectLst/>
              </a:rPr>
              <a:t>AKI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>
                <a:effectLst/>
              </a:rPr>
              <a:t>C</a:t>
            </a:r>
            <a:r>
              <a:rPr lang="en-IN" dirty="0" smtClean="0">
                <a:effectLst/>
              </a:rPr>
              <a:t>lear </a:t>
            </a:r>
            <a:r>
              <a:rPr lang="en-IN" dirty="0">
                <a:effectLst/>
              </a:rPr>
              <a:t>description of intended guideline </a:t>
            </a:r>
            <a:r>
              <a:rPr lang="en-IN" dirty="0" smtClean="0">
                <a:effectLst/>
              </a:rPr>
              <a:t>audience- Yes</a:t>
            </a:r>
          </a:p>
          <a:p>
            <a:r>
              <a:rPr lang="en-IN" dirty="0">
                <a:effectLst/>
              </a:rPr>
              <a:t>D</a:t>
            </a:r>
            <a:r>
              <a:rPr lang="en-IN" dirty="0" smtClean="0">
                <a:effectLst/>
              </a:rPr>
              <a:t>escription </a:t>
            </a:r>
            <a:r>
              <a:rPr lang="en-IN" dirty="0">
                <a:effectLst/>
              </a:rPr>
              <a:t>of how the guideline may be used by its target </a:t>
            </a:r>
            <a:r>
              <a:rPr lang="en-IN" dirty="0" smtClean="0">
                <a:effectLst/>
              </a:rPr>
              <a:t>audience- </a:t>
            </a:r>
            <a:r>
              <a:rPr lang="en-IN" dirty="0" smtClean="0">
                <a:effectLst/>
              </a:rPr>
              <a:t>No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5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 smtClean="0">
              <a:effectLst/>
            </a:endParaRP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2622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3. Rigour of Development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47742"/>
            <a:ext cx="11108025" cy="4810258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>
                <a:effectLst/>
              </a:rPr>
              <a:t>Were systematic </a:t>
            </a:r>
            <a:r>
              <a:rPr lang="en-IN" dirty="0">
                <a:effectLst/>
              </a:rPr>
              <a:t>methods </a:t>
            </a:r>
            <a:r>
              <a:rPr lang="en-IN" dirty="0" smtClean="0">
                <a:effectLst/>
              </a:rPr>
              <a:t>used </a:t>
            </a:r>
            <a:r>
              <a:rPr lang="en-IN" dirty="0">
                <a:effectLst/>
              </a:rPr>
              <a:t>to search for </a:t>
            </a:r>
            <a:r>
              <a:rPr lang="en-IN" dirty="0" smtClean="0">
                <a:effectLst/>
              </a:rPr>
              <a:t>evidence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Studies from </a:t>
            </a:r>
            <a:r>
              <a:rPr lang="en-IN" dirty="0" smtClean="0">
                <a:effectLst/>
              </a:rPr>
              <a:t>PubMed </a:t>
            </a:r>
            <a:r>
              <a:rPr lang="en-IN" dirty="0">
                <a:effectLst/>
              </a:rPr>
              <a:t>(</a:t>
            </a:r>
            <a:r>
              <a:rPr lang="en-IN" dirty="0" smtClean="0">
                <a:effectLst/>
              </a:rPr>
              <a:t>1990 </a:t>
            </a:r>
            <a:r>
              <a:rPr lang="en-IN" dirty="0">
                <a:effectLst/>
              </a:rPr>
              <a:t>through </a:t>
            </a:r>
            <a:r>
              <a:rPr lang="en-IN" dirty="0" smtClean="0">
                <a:effectLst/>
              </a:rPr>
              <a:t>July</a:t>
            </a:r>
            <a:r>
              <a:rPr lang="en-IN" dirty="0" smtClean="0">
                <a:effectLst/>
              </a:rPr>
              <a:t> 2015)</a:t>
            </a:r>
            <a:r>
              <a:rPr lang="en-IN" dirty="0">
                <a:effectLst/>
              </a:rPr>
              <a:t>, </a:t>
            </a:r>
            <a:r>
              <a:rPr lang="en-IN" dirty="0" smtClean="0">
                <a:effectLst/>
              </a:rPr>
              <a:t>Cochrane </a:t>
            </a:r>
            <a:r>
              <a:rPr lang="en-IN" dirty="0">
                <a:effectLst/>
              </a:rPr>
              <a:t>Database of Systematic </a:t>
            </a:r>
            <a:r>
              <a:rPr lang="en-IN" dirty="0" smtClean="0">
                <a:effectLst/>
              </a:rPr>
              <a:t>Reviews AKIN/KDIGO/RIFLE and review of there guidelines.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Not included other </a:t>
            </a:r>
            <a:r>
              <a:rPr lang="en-IN" dirty="0" smtClean="0">
                <a:effectLst/>
              </a:rPr>
              <a:t>languages- English and Japanese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Time </a:t>
            </a:r>
            <a:r>
              <a:rPr lang="en-IN" dirty="0" smtClean="0">
                <a:effectLst/>
              </a:rPr>
              <a:t>period searched- </a:t>
            </a:r>
            <a:r>
              <a:rPr lang="en-IN" dirty="0">
                <a:effectLst/>
              </a:rPr>
              <a:t>1990 through July 2015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Search terms- </a:t>
            </a:r>
            <a:r>
              <a:rPr lang="en-IN" dirty="0" smtClean="0">
                <a:effectLst/>
              </a:rPr>
              <a:t>specified 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Full search strategy- not mentioned</a:t>
            </a:r>
          </a:p>
          <a:p>
            <a:r>
              <a:rPr lang="en-IN" dirty="0" smtClean="0">
                <a:effectLst/>
              </a:rPr>
              <a:t>Not mentioned regarding conflict resolution.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Score- 5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9956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4755" cy="4192716"/>
          </a:xfrm>
        </p:spPr>
        <p:txBody>
          <a:bodyPr>
            <a:normAutofit fontScale="92500" lnSpcReduction="20000"/>
          </a:bodyPr>
          <a:lstStyle/>
          <a:p>
            <a:r>
              <a:rPr lang="en-IN" dirty="0" smtClean="0">
                <a:effectLst/>
              </a:rPr>
              <a:t>Were the </a:t>
            </a:r>
            <a:r>
              <a:rPr lang="en-IN" dirty="0">
                <a:effectLst/>
              </a:rPr>
              <a:t>criteria for selecting the </a:t>
            </a:r>
            <a:r>
              <a:rPr lang="en-IN" dirty="0" smtClean="0">
                <a:effectLst/>
              </a:rPr>
              <a:t>evidence </a:t>
            </a:r>
            <a:r>
              <a:rPr lang="en-IN" dirty="0">
                <a:effectLst/>
              </a:rPr>
              <a:t>clearly </a:t>
            </a:r>
            <a:r>
              <a:rPr lang="en-IN" dirty="0" smtClean="0">
                <a:effectLst/>
              </a:rPr>
              <a:t>described ?</a:t>
            </a:r>
          </a:p>
          <a:p>
            <a:pPr lvl="1"/>
            <a:r>
              <a:rPr lang="en-IN" dirty="0" smtClean="0">
                <a:effectLst/>
              </a:rPr>
              <a:t>Only </a:t>
            </a:r>
            <a:r>
              <a:rPr lang="en-IN" dirty="0" smtClean="0">
                <a:effectLst/>
              </a:rPr>
              <a:t>RCTs and systematic reviews were included. AKIN/RIFLE and KDIGO guid</a:t>
            </a:r>
            <a:r>
              <a:rPr lang="en-US" dirty="0" smtClean="0">
                <a:effectLst/>
              </a:rPr>
              <a:t>e</a:t>
            </a:r>
            <a:r>
              <a:rPr lang="en-IN" dirty="0" smtClean="0">
                <a:effectLst/>
              </a:rPr>
              <a:t>lines were also reviewed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Articles published in </a:t>
            </a:r>
            <a:r>
              <a:rPr lang="en-IN" dirty="0" smtClean="0">
                <a:effectLst/>
              </a:rPr>
              <a:t>English and Japanese </a:t>
            </a:r>
            <a:r>
              <a:rPr lang="en-IN" dirty="0" smtClean="0">
                <a:effectLst/>
              </a:rPr>
              <a:t>were only included</a:t>
            </a:r>
          </a:p>
          <a:p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The relevant population, management </a:t>
            </a:r>
            <a:r>
              <a:rPr lang="en-IN" dirty="0" smtClean="0">
                <a:effectLst/>
              </a:rPr>
              <a:t>strategies </a:t>
            </a:r>
            <a:r>
              <a:rPr lang="en-IN" dirty="0" smtClean="0">
                <a:effectLst/>
              </a:rPr>
              <a:t>were described in </a:t>
            </a:r>
            <a:r>
              <a:rPr lang="en-IN" dirty="0" smtClean="0">
                <a:effectLst/>
              </a:rPr>
              <a:t>different age groups, Pediatric, adult and geriatric populations.</a:t>
            </a:r>
            <a:endParaRPr lang="en-IN" dirty="0" smtClean="0">
              <a:effectLst/>
            </a:endParaRPr>
          </a:p>
          <a:p>
            <a:r>
              <a:rPr lang="en-IN" dirty="0" smtClean="0"/>
              <a:t>Have compared various methods of diagnosis.</a:t>
            </a:r>
            <a:endParaRPr lang="en-IN" dirty="0" smtClean="0">
              <a:effectLst/>
            </a:endParaRP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/>
              <a:t>6</a:t>
            </a:r>
            <a:r>
              <a:rPr lang="en-IN" dirty="0" smtClean="0">
                <a:effectLst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24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1284152" cy="4286349"/>
          </a:xfrm>
        </p:spPr>
        <p:txBody>
          <a:bodyPr>
            <a:normAutofit fontScale="62500" lnSpcReduction="20000"/>
          </a:bodyPr>
          <a:lstStyle/>
          <a:p>
            <a:r>
              <a:rPr lang="en-IN" dirty="0" smtClean="0">
                <a:effectLst/>
              </a:rPr>
              <a:t>Were the </a:t>
            </a:r>
            <a:r>
              <a:rPr lang="en-IN" dirty="0">
                <a:effectLst/>
              </a:rPr>
              <a:t>strengths and limitations of the body of </a:t>
            </a:r>
            <a:r>
              <a:rPr lang="en-IN" dirty="0" smtClean="0">
                <a:effectLst/>
              </a:rPr>
              <a:t>evidence clearly described ?</a:t>
            </a:r>
          </a:p>
          <a:p>
            <a:pPr lvl="1"/>
            <a:r>
              <a:rPr lang="en-IN" dirty="0" smtClean="0">
                <a:effectLst/>
              </a:rPr>
              <a:t>Yes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Study design- </a:t>
            </a:r>
            <a:r>
              <a:rPr lang="en-IN" dirty="0" smtClean="0">
                <a:effectLst/>
              </a:rPr>
              <a:t>mostly RCT’s and Cochrane Systematic Review</a:t>
            </a:r>
            <a:endParaRPr lang="en-IN" dirty="0" smtClean="0">
              <a:effectLst/>
            </a:endParaRPr>
          </a:p>
          <a:p>
            <a:r>
              <a:rPr lang="en-IN" dirty="0">
                <a:effectLst/>
              </a:rPr>
              <a:t>S</a:t>
            </a:r>
            <a:r>
              <a:rPr lang="en-IN" dirty="0" smtClean="0">
                <a:effectLst/>
              </a:rPr>
              <a:t>tudy </a:t>
            </a:r>
            <a:r>
              <a:rPr lang="en-IN" dirty="0">
                <a:effectLst/>
              </a:rPr>
              <a:t>methodology limitations (sampling, blinding, allocation concealment, analytical methods</a:t>
            </a:r>
            <a:r>
              <a:rPr lang="en-IN" dirty="0" smtClean="0">
                <a:effectLst/>
              </a:rPr>
              <a:t>)- Not </a:t>
            </a:r>
            <a:r>
              <a:rPr lang="en-IN" dirty="0" smtClean="0">
                <a:effectLst/>
              </a:rPr>
              <a:t>mentioned, have given a grading of the quality of evidence.</a:t>
            </a: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Consistency </a:t>
            </a:r>
            <a:r>
              <a:rPr lang="en-IN" dirty="0">
                <a:effectLst/>
              </a:rPr>
              <a:t>of results across </a:t>
            </a:r>
            <a:r>
              <a:rPr lang="en-IN" dirty="0" smtClean="0">
                <a:effectLst/>
              </a:rPr>
              <a:t>studies- Not mentioned</a:t>
            </a: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Direction </a:t>
            </a:r>
            <a:r>
              <a:rPr lang="en-IN" dirty="0">
                <a:effectLst/>
              </a:rPr>
              <a:t>of results across </a:t>
            </a:r>
            <a:r>
              <a:rPr lang="en-IN" dirty="0" smtClean="0">
                <a:effectLst/>
              </a:rPr>
              <a:t>studies- Not mentioned</a:t>
            </a:r>
            <a:endParaRPr lang="en-IN" dirty="0">
              <a:effectLst/>
            </a:endParaRPr>
          </a:p>
          <a:p>
            <a:r>
              <a:rPr lang="en-IN" dirty="0">
                <a:effectLst/>
              </a:rPr>
              <a:t>M</a:t>
            </a:r>
            <a:r>
              <a:rPr lang="en-IN" dirty="0" smtClean="0">
                <a:effectLst/>
              </a:rPr>
              <a:t>agnitude </a:t>
            </a:r>
            <a:r>
              <a:rPr lang="en-IN" dirty="0">
                <a:effectLst/>
              </a:rPr>
              <a:t>of benefit versus magnitude of </a:t>
            </a:r>
            <a:r>
              <a:rPr lang="en-IN" dirty="0" smtClean="0">
                <a:effectLst/>
              </a:rPr>
              <a:t>harm- Not mentioned</a:t>
            </a:r>
            <a:endParaRPr lang="en-IN" dirty="0">
              <a:effectLst/>
            </a:endParaRPr>
          </a:p>
          <a:p>
            <a:pPr marL="0" indent="0">
              <a:buNone/>
            </a:pPr>
            <a:endParaRPr lang="en-IN" dirty="0">
              <a:effectLst/>
            </a:endParaRPr>
          </a:p>
          <a:p>
            <a:pPr marL="0" indent="0">
              <a:buNone/>
            </a:pPr>
            <a:r>
              <a:rPr lang="en-IN" dirty="0" smtClean="0">
                <a:effectLst/>
              </a:rPr>
              <a:t>Score- </a:t>
            </a:r>
            <a:r>
              <a:rPr lang="en-IN" dirty="0">
                <a:effectLst/>
              </a:rPr>
              <a:t>4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3204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2"/>
            <a:ext cx="11387183" cy="4205595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Were the </a:t>
            </a:r>
            <a:r>
              <a:rPr lang="en-IN" dirty="0">
                <a:effectLst/>
              </a:rPr>
              <a:t>methods for formulating the </a:t>
            </a:r>
            <a:r>
              <a:rPr lang="en-IN" dirty="0" smtClean="0">
                <a:effectLst/>
              </a:rPr>
              <a:t>recommendations </a:t>
            </a:r>
            <a:r>
              <a:rPr lang="en-IN" dirty="0">
                <a:effectLst/>
              </a:rPr>
              <a:t>clearly</a:t>
            </a:r>
            <a:br>
              <a:rPr lang="en-IN" dirty="0">
                <a:effectLst/>
              </a:rPr>
            </a:br>
            <a:r>
              <a:rPr lang="en-IN" dirty="0" smtClean="0">
                <a:effectLst/>
              </a:rPr>
              <a:t>described?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No</a:t>
            </a:r>
          </a:p>
          <a:p>
            <a:pPr lvl="1"/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Quality of evidence for each have been mentioned.</a:t>
            </a:r>
          </a:p>
          <a:p>
            <a:r>
              <a:rPr lang="en-IN" dirty="0" smtClean="0">
                <a:effectLst/>
              </a:rPr>
              <a:t>But details of how the panellist reached the recommendations are not clear.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Score- 4</a:t>
            </a:r>
          </a:p>
        </p:txBody>
      </p:sp>
    </p:spTree>
    <p:extLst>
      <p:ext uri="{BB962C8B-B14F-4D97-AF65-F5344CB8AC3E}">
        <p14:creationId xmlns:p14="http://schemas.microsoft.com/office/powerpoint/2010/main" val="2873892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949302" cy="3599316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health benefits, side effects, and risks </a:t>
            </a:r>
            <a:r>
              <a:rPr lang="en-IN" dirty="0" smtClean="0">
                <a:effectLst/>
              </a:rPr>
              <a:t>been </a:t>
            </a:r>
            <a:r>
              <a:rPr lang="en-IN" dirty="0">
                <a:effectLst/>
              </a:rPr>
              <a:t>considered </a:t>
            </a:r>
            <a:r>
              <a:rPr lang="en-IN" dirty="0" smtClean="0">
                <a:effectLst/>
              </a:rPr>
              <a:t>in formulating </a:t>
            </a:r>
            <a:r>
              <a:rPr lang="en-IN" dirty="0">
                <a:effectLst/>
              </a:rPr>
              <a:t>the </a:t>
            </a:r>
            <a:r>
              <a:rPr lang="en-IN" dirty="0" smtClean="0">
                <a:effectLst/>
              </a:rPr>
              <a:t>recommendations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/>
              <a:t>Yes, they have looked at various guidelines and have formulated a guideline which is appropriate to different settings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Adverse effects not mentioned</a:t>
            </a:r>
          </a:p>
          <a:p>
            <a:r>
              <a:rPr lang="en-IN" dirty="0" smtClean="0">
                <a:effectLst/>
              </a:rPr>
              <a:t>Comparison between various treatment options are mentioned- not clear.</a:t>
            </a:r>
          </a:p>
          <a:p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Score- 4.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078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Picture 7" descr="Screenshot 2019-01-31 at 3.54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664384" cy="3373205"/>
          </a:xfrm>
          <a:prstGeom prst="rect">
            <a:avLst/>
          </a:prstGeom>
        </p:spPr>
      </p:pic>
      <p:pic>
        <p:nvPicPr>
          <p:cNvPr id="9" name="Picture 8" descr="Screenshot 2019-01-31 at 3.55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04218"/>
            <a:ext cx="4652767" cy="2594480"/>
          </a:xfrm>
          <a:prstGeom prst="rect">
            <a:avLst/>
          </a:prstGeom>
        </p:spPr>
      </p:pic>
      <p:pic>
        <p:nvPicPr>
          <p:cNvPr id="10" name="Picture 9" descr="Screenshot 2019-01-31 at 3.56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35" y="-1"/>
            <a:ext cx="5315865" cy="59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67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 2019-01-31 at 3.58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452841" cy="2736632"/>
          </a:xfrm>
          <a:prstGeom prst="rect">
            <a:avLst/>
          </a:prstGeom>
        </p:spPr>
      </p:pic>
      <p:pic>
        <p:nvPicPr>
          <p:cNvPr id="5" name="Picture 4" descr="Screenshot 2019-01-31 at 3.59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872" y="-1"/>
            <a:ext cx="4396128" cy="49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00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1116546"/>
            <a:ext cx="10910665" cy="4819643"/>
          </a:xfrm>
        </p:spPr>
        <p:txBody>
          <a:bodyPr/>
          <a:lstStyle/>
          <a:p>
            <a:r>
              <a:rPr lang="en-IN" dirty="0" smtClean="0">
                <a:effectLst/>
              </a:rPr>
              <a:t>Is there </a:t>
            </a:r>
            <a:r>
              <a:rPr lang="en-IN" dirty="0">
                <a:effectLst/>
              </a:rPr>
              <a:t>an explicit link between the recommendations and the</a:t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>supporting </a:t>
            </a:r>
            <a:r>
              <a:rPr lang="en-IN" dirty="0" smtClean="0">
                <a:effectLst/>
              </a:rPr>
              <a:t>evidence?</a:t>
            </a:r>
            <a:endParaRPr lang="en-IN" dirty="0">
              <a:effectLst/>
            </a:endParaRPr>
          </a:p>
          <a:p>
            <a:pPr lvl="1"/>
            <a:r>
              <a:rPr lang="en-IN" dirty="0" smtClean="0">
                <a:effectLst/>
              </a:rPr>
              <a:t>References for supporting evidence for each recommendation are mentioned and easily identifiable for the user.</a:t>
            </a: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Score- 5.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032" y="3006593"/>
            <a:ext cx="8412632" cy="305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93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Has the guideline </a:t>
            </a:r>
            <a:r>
              <a:rPr lang="en-IN" dirty="0">
                <a:effectLst/>
              </a:rPr>
              <a:t>been externally reviewed by experts prior to its</a:t>
            </a:r>
            <a:br>
              <a:rPr lang="en-IN" dirty="0">
                <a:effectLst/>
              </a:rPr>
            </a:br>
            <a:r>
              <a:rPr lang="en-IN" dirty="0" smtClean="0">
                <a:effectLst/>
              </a:rPr>
              <a:t>publication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Not mentioned.</a:t>
            </a:r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  <a:p>
            <a:r>
              <a:rPr lang="en-IN" dirty="0" smtClean="0">
                <a:effectLst/>
              </a:rPr>
              <a:t>Score- 1</a:t>
            </a:r>
          </a:p>
        </p:txBody>
      </p:sp>
    </p:spTree>
    <p:extLst>
      <p:ext uri="{BB962C8B-B14F-4D97-AF65-F5344CB8AC3E}">
        <p14:creationId xmlns:p14="http://schemas.microsoft.com/office/powerpoint/2010/main" val="2312816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Is there a provision for </a:t>
            </a:r>
            <a:r>
              <a:rPr lang="en-IN" dirty="0">
                <a:effectLst/>
              </a:rPr>
              <a:t>updating the </a:t>
            </a:r>
            <a:r>
              <a:rPr lang="en-IN" dirty="0" smtClean="0">
                <a:effectLst/>
              </a:rPr>
              <a:t>guideline?</a:t>
            </a:r>
          </a:p>
          <a:p>
            <a:pPr lvl="1"/>
            <a:r>
              <a:rPr lang="en-IN" dirty="0" smtClean="0">
                <a:effectLst/>
              </a:rPr>
              <a:t>Not mentioned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1306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4. Clarity of Presentation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recommendations </a:t>
            </a:r>
            <a:r>
              <a:rPr lang="en-IN" dirty="0" smtClean="0">
                <a:effectLst/>
              </a:rPr>
              <a:t>specific </a:t>
            </a:r>
            <a:r>
              <a:rPr lang="en-IN" dirty="0">
                <a:effectLst/>
              </a:rPr>
              <a:t>and </a:t>
            </a:r>
            <a:r>
              <a:rPr lang="en-IN" dirty="0" smtClean="0">
                <a:effectLst/>
              </a:rPr>
              <a:t>unambiguous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US" dirty="0" smtClean="0">
                <a:effectLst/>
              </a:rPr>
              <a:t>T</a:t>
            </a:r>
            <a:r>
              <a:rPr lang="en-IN" dirty="0" smtClean="0">
                <a:effectLst/>
              </a:rPr>
              <a:t>hey have extensively looked at different eitiolgies, outcomes and across age groups.</a:t>
            </a: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628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Are the </a:t>
            </a:r>
            <a:r>
              <a:rPr lang="en-IN" dirty="0">
                <a:effectLst/>
              </a:rPr>
              <a:t>different options for management of the condition or health </a:t>
            </a:r>
            <a:r>
              <a:rPr lang="en-IN" dirty="0" smtClean="0">
                <a:effectLst/>
              </a:rPr>
              <a:t>issue clearly presented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marL="0" indent="0">
              <a:buNone/>
            </a:pPr>
            <a:endParaRPr lang="en-IN" dirty="0" smtClean="0">
              <a:effectLst/>
            </a:endParaRPr>
          </a:p>
          <a:p>
            <a:r>
              <a:rPr lang="en-IN" dirty="0" smtClean="0">
                <a:effectLst/>
              </a:rPr>
              <a:t>Score- 6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1610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Were the key </a:t>
            </a:r>
            <a:r>
              <a:rPr lang="en-IN" dirty="0">
                <a:effectLst/>
              </a:rPr>
              <a:t>recommendations </a:t>
            </a:r>
            <a:r>
              <a:rPr lang="en-IN" dirty="0" smtClean="0">
                <a:effectLst/>
              </a:rPr>
              <a:t>easily identifiable?</a:t>
            </a:r>
          </a:p>
          <a:p>
            <a:pPr lvl="1"/>
            <a:r>
              <a:rPr lang="en-IN" dirty="0" smtClean="0">
                <a:effectLst/>
              </a:rPr>
              <a:t>Yes</a:t>
            </a:r>
          </a:p>
          <a:p>
            <a:pPr lvl="1"/>
            <a:r>
              <a:rPr lang="en-IN" dirty="0" smtClean="0"/>
              <a:t>They have a given a summary of the recommendations throughout the guideline, after each clinical question/scenario</a:t>
            </a: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</a:t>
            </a:r>
            <a:endParaRPr lang="en-IN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8481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5. Applicability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97786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describes facilitators and barriers to its </a:t>
            </a:r>
            <a:r>
              <a:rPr lang="en-IN" dirty="0" smtClean="0">
                <a:effectLst/>
              </a:rPr>
              <a:t>application ?</a:t>
            </a:r>
          </a:p>
          <a:p>
            <a:pPr lvl="1"/>
            <a:r>
              <a:rPr lang="en-IN" dirty="0" smtClean="0">
                <a:effectLst/>
              </a:rPr>
              <a:t>Not mentioned</a:t>
            </a:r>
          </a:p>
          <a:p>
            <a:pPr lvl="1"/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marL="457200" lvl="1" indent="0">
              <a:buNone/>
            </a:pPr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2637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</a:t>
            </a:r>
            <a:r>
              <a:rPr lang="en-IN" dirty="0" smtClean="0">
                <a:effectLst/>
              </a:rPr>
              <a:t>provide </a:t>
            </a:r>
            <a:r>
              <a:rPr lang="en-IN" dirty="0">
                <a:effectLst/>
              </a:rPr>
              <a:t>advice and/or tools on how the</a:t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>recommendations can be put into </a:t>
            </a:r>
            <a:r>
              <a:rPr lang="en-IN" dirty="0" smtClean="0">
                <a:effectLst/>
              </a:rPr>
              <a:t>practice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In the guideline they have given summaries adequetly which can be used as a tool for management, have emntioned indications for RRT/ransufuions/loop diuretics and Dopamine along with the evel of evidence.</a:t>
            </a:r>
          </a:p>
          <a:p>
            <a:pPr lvl="1"/>
            <a:r>
              <a:rPr lang="en-IN" dirty="0" smtClean="0"/>
              <a:t>Special situations have also been covered eg. </a:t>
            </a:r>
            <a:r>
              <a:rPr lang="en-US" dirty="0" smtClean="0"/>
              <a:t>P</a:t>
            </a:r>
            <a:r>
              <a:rPr lang="en-IN" dirty="0" smtClean="0"/>
              <a:t>ost surgical patients of various surgeries.</a:t>
            </a:r>
          </a:p>
          <a:p>
            <a:pPr marL="457200" lvl="1" indent="0">
              <a:buNone/>
            </a:pPr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</a:t>
            </a:r>
            <a:r>
              <a:rPr lang="en-IN" dirty="0" smtClean="0">
                <a:effectLst/>
              </a:rPr>
              <a:t>6.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864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231593" cy="3599316"/>
          </a:xfrm>
        </p:spPr>
        <p:txBody>
          <a:bodyPr/>
          <a:lstStyle/>
          <a:p>
            <a:r>
              <a:rPr lang="en-IN" dirty="0" smtClean="0">
                <a:effectLst/>
              </a:rPr>
              <a:t>Have the </a:t>
            </a:r>
            <a:r>
              <a:rPr lang="en-IN" dirty="0">
                <a:effectLst/>
              </a:rPr>
              <a:t>potential resource implications of applying </a:t>
            </a:r>
            <a:r>
              <a:rPr lang="en-IN" dirty="0" smtClean="0">
                <a:effectLst/>
              </a:rPr>
              <a:t>the recommendations have </a:t>
            </a:r>
            <a:r>
              <a:rPr lang="en-IN" dirty="0">
                <a:effectLst/>
              </a:rPr>
              <a:t>been </a:t>
            </a:r>
            <a:r>
              <a:rPr lang="en-IN" dirty="0" smtClean="0">
                <a:effectLst/>
              </a:rPr>
              <a:t>considered? </a:t>
            </a:r>
          </a:p>
          <a:p>
            <a:pPr lvl="1"/>
            <a:r>
              <a:rPr lang="en-IN" dirty="0" smtClean="0">
                <a:effectLst/>
              </a:rPr>
              <a:t>Not mentioned.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  <a:endParaRPr lang="en-I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471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Does the </a:t>
            </a:r>
            <a:r>
              <a:rPr lang="en-IN" dirty="0">
                <a:effectLst/>
              </a:rPr>
              <a:t>guideline </a:t>
            </a:r>
            <a:r>
              <a:rPr lang="en-IN" dirty="0" smtClean="0">
                <a:effectLst/>
              </a:rPr>
              <a:t>present </a:t>
            </a:r>
            <a:r>
              <a:rPr lang="en-IN" dirty="0">
                <a:effectLst/>
              </a:rPr>
              <a:t>monitoring and/or auditing </a:t>
            </a:r>
            <a:r>
              <a:rPr lang="en-IN" dirty="0" smtClean="0">
                <a:effectLst/>
              </a:rPr>
              <a:t>criteria</a:t>
            </a:r>
            <a:r>
              <a:rPr lang="en-IN" dirty="0">
                <a:effectLst/>
              </a:rPr>
              <a:t>?</a:t>
            </a:r>
            <a:endParaRPr lang="en-IN" dirty="0" smtClean="0">
              <a:effectLst/>
            </a:endParaRPr>
          </a:p>
          <a:p>
            <a:pPr lvl="1"/>
            <a:r>
              <a:rPr lang="en-IN" dirty="0" smtClean="0">
                <a:effectLst/>
              </a:rPr>
              <a:t>Not mentioned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Score- 1.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026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Domain 6. Editorial Independence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144198" cy="4261635"/>
          </a:xfrm>
        </p:spPr>
        <p:txBody>
          <a:bodyPr>
            <a:normAutofit/>
          </a:bodyPr>
          <a:lstStyle/>
          <a:p>
            <a:r>
              <a:rPr lang="en-IN" dirty="0" smtClean="0">
                <a:effectLst/>
              </a:rPr>
              <a:t>Has the </a:t>
            </a:r>
            <a:r>
              <a:rPr lang="en-IN" dirty="0">
                <a:effectLst/>
              </a:rPr>
              <a:t>views of the funding </a:t>
            </a:r>
            <a:r>
              <a:rPr lang="en-IN" dirty="0" smtClean="0">
                <a:effectLst/>
              </a:rPr>
              <a:t>body </a:t>
            </a:r>
            <a:r>
              <a:rPr lang="en-IN" dirty="0">
                <a:effectLst/>
              </a:rPr>
              <a:t>influenced the content of </a:t>
            </a:r>
            <a:r>
              <a:rPr lang="en-IN" dirty="0" smtClean="0">
                <a:effectLst/>
              </a:rPr>
              <a:t>the guideline?</a:t>
            </a:r>
          </a:p>
          <a:p>
            <a:pPr lvl="1"/>
            <a:r>
              <a:rPr lang="en-US" dirty="0" smtClean="0">
                <a:effectLst/>
              </a:rPr>
              <a:t>N</a:t>
            </a:r>
            <a:r>
              <a:rPr lang="en-IN" dirty="0" smtClean="0">
                <a:effectLst/>
              </a:rPr>
              <a:t>ot mentioned</a:t>
            </a:r>
            <a:endParaRPr lang="en-IN" dirty="0" smtClean="0">
              <a:effectLst/>
            </a:endParaRPr>
          </a:p>
          <a:p>
            <a:pPr lvl="1"/>
            <a:endParaRPr lang="en-IN" dirty="0" smtClean="0">
              <a:effectLst/>
            </a:endParaRP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0041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effectLst/>
              </a:rPr>
              <a:t>Has competing </a:t>
            </a:r>
            <a:r>
              <a:rPr lang="en-IN" dirty="0">
                <a:effectLst/>
              </a:rPr>
              <a:t>interests of guideline development group </a:t>
            </a:r>
            <a:r>
              <a:rPr lang="en-IN" dirty="0" smtClean="0">
                <a:effectLst/>
              </a:rPr>
              <a:t>members been </a:t>
            </a:r>
            <a:r>
              <a:rPr lang="en-IN" dirty="0">
                <a:effectLst/>
              </a:rPr>
              <a:t>recorded and </a:t>
            </a:r>
            <a:r>
              <a:rPr lang="en-IN" dirty="0" smtClean="0">
                <a:effectLst/>
              </a:rPr>
              <a:t>addressed?</a:t>
            </a:r>
          </a:p>
          <a:p>
            <a:pPr lvl="1"/>
            <a:r>
              <a:rPr lang="en-IN" dirty="0" smtClean="0">
                <a:effectLst/>
              </a:rPr>
              <a:t>Not mentioned at all.</a:t>
            </a:r>
          </a:p>
          <a:p>
            <a:pPr lvl="1"/>
            <a:endParaRPr lang="en-IN" dirty="0">
              <a:effectLst/>
            </a:endParaRPr>
          </a:p>
          <a:p>
            <a:r>
              <a:rPr lang="en-IN" dirty="0" smtClean="0">
                <a:effectLst/>
              </a:rPr>
              <a:t>Score- 1</a:t>
            </a:r>
            <a:r>
              <a:rPr lang="en-IN" dirty="0">
                <a:effectLst/>
              </a:rPr>
              <a:t/>
            </a:r>
            <a:br>
              <a:rPr lang="en-IN" dirty="0">
                <a:effectLst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9678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RATE THE OVERALL QUALITY OF THE GUIDELINE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mtClean="0"/>
              <a:t>4</a:t>
            </a:r>
            <a:endParaRPr lang="en-IN" dirty="0"/>
          </a:p>
          <a:p>
            <a:r>
              <a:rPr lang="en-IN" dirty="0" smtClean="0"/>
              <a:t>I would recommend the guidelines with modifications.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7477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703</TotalTime>
  <Words>914</Words>
  <Application>Microsoft Macintosh PowerPoint</Application>
  <PresentationFormat>Custom</PresentationFormat>
  <Paragraphs>175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Inkwell</vt:lpstr>
      <vt:lpstr>Critical Appraisal of a Guideline</vt:lpstr>
      <vt:lpstr>PowerPoint Presentation</vt:lpstr>
      <vt:lpstr>AGREE II</vt:lpstr>
      <vt:lpstr>Domain 1. Scope and Purpose  </vt:lpstr>
      <vt:lpstr>PowerPoint Presentation</vt:lpstr>
      <vt:lpstr>PowerPoint Presentation</vt:lpstr>
      <vt:lpstr>Domain 2. Stakeholder Involvement  </vt:lpstr>
      <vt:lpstr>PowerPoint Presentation</vt:lpstr>
      <vt:lpstr>PowerPoint Presentation</vt:lpstr>
      <vt:lpstr>Domain 3. Rigour of Development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Domain 4. Clarity of Presentation </vt:lpstr>
      <vt:lpstr>PowerPoint Presentation</vt:lpstr>
      <vt:lpstr>PowerPoint Presentation</vt:lpstr>
      <vt:lpstr>Domain 5. Applicability </vt:lpstr>
      <vt:lpstr>PowerPoint Presentation</vt:lpstr>
      <vt:lpstr>PowerPoint Presentation</vt:lpstr>
      <vt:lpstr>PowerPoint Presentation</vt:lpstr>
      <vt:lpstr>Domain 6. Editorial Independence </vt:lpstr>
      <vt:lpstr>PowerPoint Presentation</vt:lpstr>
      <vt:lpstr>RATE THE OVERALL QUALITY OF THE GUIDELINE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Anil Mathew  Philip</cp:lastModifiedBy>
  <cp:revision>33</cp:revision>
  <dcterms:created xsi:type="dcterms:W3CDTF">2019-01-10T04:45:47Z</dcterms:created>
  <dcterms:modified xsi:type="dcterms:W3CDTF">2019-01-31T10:53:16Z</dcterms:modified>
</cp:coreProperties>
</file>