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4" r:id="rId3"/>
    <p:sldId id="275" r:id="rId4"/>
    <p:sldId id="276" r:id="rId5"/>
    <p:sldId id="261" r:id="rId6"/>
    <p:sldId id="277" r:id="rId7"/>
    <p:sldId id="257" r:id="rId8"/>
    <p:sldId id="258" r:id="rId9"/>
    <p:sldId id="259" r:id="rId10"/>
    <p:sldId id="260" r:id="rId11"/>
    <p:sldId id="262" r:id="rId12"/>
    <p:sldId id="266" r:id="rId13"/>
    <p:sldId id="264" r:id="rId14"/>
    <p:sldId id="265" r:id="rId15"/>
    <p:sldId id="273" r:id="rId16"/>
    <p:sldId id="263" r:id="rId17"/>
    <p:sldId id="267" r:id="rId18"/>
    <p:sldId id="270" r:id="rId19"/>
    <p:sldId id="271" r:id="rId20"/>
    <p:sldId id="272" r:id="rId21"/>
    <p:sldId id="269"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873" autoAdjust="0"/>
  </p:normalViewPr>
  <p:slideViewPr>
    <p:cSldViewPr snapToGrid="0">
      <p:cViewPr>
        <p:scale>
          <a:sx n="51" d="100"/>
          <a:sy n="51" d="100"/>
        </p:scale>
        <p:origin x="1500"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4E1786-C38E-41E3-B25B-0421EA12E810}" type="datetimeFigureOut">
              <a:rPr lang="en-US" smtClean="0"/>
              <a:t>1/18/19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AFB2D-65AB-4772-A67A-B71D895886DD}" type="slidenum">
              <a:rPr lang="en-US" smtClean="0"/>
              <a:t>‹#›</a:t>
            </a:fld>
            <a:endParaRPr lang="en-US"/>
          </a:p>
        </p:txBody>
      </p:sp>
    </p:spTree>
    <p:extLst>
      <p:ext uri="{BB962C8B-B14F-4D97-AF65-F5344CB8AC3E}">
        <p14:creationId xmlns:p14="http://schemas.microsoft.com/office/powerpoint/2010/main" val="2675477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Which combined elements of a clinician’s final diagnosis, the ACR classification criteria (incorporating the biopsy result), the emergence of complications consistent with GCA during follow-up, the emergence of alternative vasculitis diagnoses during follow-up and expert review to determine the reference diagnosis.
</a:t>
            </a:r>
          </a:p>
        </p:txBody>
      </p:sp>
      <p:sp>
        <p:nvSpPr>
          <p:cNvPr id="4" name="Slide Number Placeholder 3"/>
          <p:cNvSpPr>
            <a:spLocks noGrp="1"/>
          </p:cNvSpPr>
          <p:nvPr>
            <p:ph type="sldNum" sz="quarter" idx="5"/>
          </p:nvPr>
        </p:nvSpPr>
        <p:spPr/>
        <p:txBody>
          <a:bodyPr/>
          <a:lstStyle/>
          <a:p>
            <a:fld id="{DDAAFB2D-65AB-4772-A67A-B71D895886DD}" type="slidenum">
              <a:rPr lang="en-US" smtClean="0"/>
              <a:t>2</a:t>
            </a:fld>
            <a:endParaRPr lang="en-US"/>
          </a:p>
        </p:txBody>
      </p:sp>
    </p:spTree>
    <p:extLst>
      <p:ext uri="{BB962C8B-B14F-4D97-AF65-F5344CB8AC3E}">
        <p14:creationId xmlns:p14="http://schemas.microsoft.com/office/powerpoint/2010/main" val="3774052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sample size of 402 patients was calculated to provide 90% power at a 5% type I error rate to test the joint hypotheses that:1. ultrasound has greater sensitivity than TAB (based on an assumed sensitivity of 76% for TAB and 87% for ultrasound)2. the specificity of ultrasound is no less than 83% using the reference diagnosis.The postulated sensitivity and specificity figures were based on a previous meta-analysis.16 The sample size would allow estimation of a one-sided rectangular confidence region for ultrasound false- and true-positive </a:t>
            </a:r>
          </a:p>
          <a:p>
            <a:r>
              <a:rPr lang="en-US" dirty="0"/>
              <a:t>assuming 80% prevalence of GCA in patients having a biopsy for suspected GCA, with the sample size inflated (gamma 0.1) because of uncertainty in the ratio of cases to controls in a cohort design.64In order to allow for losses to follow-up (failure to have either test done, lack of a follow-up assessment or patient withdrawal) the plan was to recruit 430 participants to the study. After monitoring actual recruitment and withdrawals during the course of the study, the target recruitment was increased to the range 435–445.</a:t>
            </a:r>
          </a:p>
        </p:txBody>
      </p:sp>
      <p:sp>
        <p:nvSpPr>
          <p:cNvPr id="4" name="Slide Number Placeholder 3"/>
          <p:cNvSpPr>
            <a:spLocks noGrp="1"/>
          </p:cNvSpPr>
          <p:nvPr>
            <p:ph type="sldNum" sz="quarter" idx="5"/>
          </p:nvPr>
        </p:nvSpPr>
        <p:spPr/>
        <p:txBody>
          <a:bodyPr/>
          <a:lstStyle/>
          <a:p>
            <a:fld id="{DDAAFB2D-65AB-4772-A67A-B71D895886DD}" type="slidenum">
              <a:rPr lang="en-US" smtClean="0"/>
              <a:t>6</a:t>
            </a:fld>
            <a:endParaRPr lang="en-US"/>
          </a:p>
        </p:txBody>
      </p:sp>
    </p:spTree>
    <p:extLst>
      <p:ext uri="{BB962C8B-B14F-4D97-AF65-F5344CB8AC3E}">
        <p14:creationId xmlns:p14="http://schemas.microsoft.com/office/powerpoint/2010/main" val="196658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economic evaluation is usually directed at informing policy from a broader societal perspective</a:t>
            </a:r>
          </a:p>
          <a:p>
            <a:endParaRPr lang="en-US" dirty="0"/>
          </a:p>
          <a:p>
            <a:r>
              <a:rPr lang="en-US" dirty="0"/>
              <a:t>The different costs of the tests or strategies. l The different proportions of false negatives and false positives. l The cost and health-related quality-of-life impact of a false negative, that is, when a patient remains undetected with GCA for up to around 2 months, with the attendant risk of developing complications such as vision loss.</a:t>
            </a:r>
          </a:p>
          <a:p>
            <a:r>
              <a:rPr lang="en-US" dirty="0"/>
              <a:t>l The cost and health-related quality-of-life impact of a false positive, that is, initiating or continuing treatment with high-dose steroids in a patient without GCA for many months and the impact that any unnecessary treatment has on the risk of AEs such as fractures, diabetes mellitus and weight gain.</a:t>
            </a:r>
          </a:p>
          <a:p>
            <a:endParaRPr lang="en-US" dirty="0"/>
          </a:p>
          <a:p>
            <a:endParaRPr lang="en-US" dirty="0"/>
          </a:p>
        </p:txBody>
      </p:sp>
      <p:sp>
        <p:nvSpPr>
          <p:cNvPr id="4" name="Slide Number Placeholder 3"/>
          <p:cNvSpPr>
            <a:spLocks noGrp="1"/>
          </p:cNvSpPr>
          <p:nvPr>
            <p:ph type="sldNum" sz="quarter" idx="5"/>
          </p:nvPr>
        </p:nvSpPr>
        <p:spPr/>
        <p:txBody>
          <a:bodyPr/>
          <a:lstStyle/>
          <a:p>
            <a:fld id="{DDAAFB2D-65AB-4772-A67A-B71D895886DD}" type="slidenum">
              <a:rPr lang="en-US" smtClean="0"/>
              <a:t>7</a:t>
            </a:fld>
            <a:endParaRPr lang="en-US"/>
          </a:p>
        </p:txBody>
      </p:sp>
    </p:spTree>
    <p:extLst>
      <p:ext uri="{BB962C8B-B14F-4D97-AF65-F5344CB8AC3E}">
        <p14:creationId xmlns:p14="http://schemas.microsoft.com/office/powerpoint/2010/main" val="4141367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differences in the cost-effectiveness ratios were driven primarily by the patient’s risk of developing chronic renal disease</a:t>
            </a:r>
          </a:p>
          <a:p>
            <a:endParaRPr lang="en-US" dirty="0"/>
          </a:p>
          <a:p>
            <a:r>
              <a:rPr lang="en-US" dirty="0"/>
              <a:t>Biopsy alone </a:t>
            </a:r>
          </a:p>
          <a:p>
            <a:r>
              <a:rPr lang="en-US" dirty="0"/>
              <a:t>ultrasound alone </a:t>
            </a:r>
          </a:p>
          <a:p>
            <a:r>
              <a:rPr lang="en-US" dirty="0"/>
              <a:t>biopsy in combination with clinical judgement (current routine care) </a:t>
            </a:r>
          </a:p>
          <a:p>
            <a:r>
              <a:rPr lang="en-US" dirty="0"/>
              <a:t>ultrasound in combination with clinical judgement.</a:t>
            </a:r>
          </a:p>
          <a:p>
            <a:endParaRPr lang="en-US" dirty="0"/>
          </a:p>
        </p:txBody>
      </p:sp>
      <p:sp>
        <p:nvSpPr>
          <p:cNvPr id="4" name="Slide Number Placeholder 3"/>
          <p:cNvSpPr>
            <a:spLocks noGrp="1"/>
          </p:cNvSpPr>
          <p:nvPr>
            <p:ph type="sldNum" sz="quarter" idx="5"/>
          </p:nvPr>
        </p:nvSpPr>
        <p:spPr/>
        <p:txBody>
          <a:bodyPr/>
          <a:lstStyle/>
          <a:p>
            <a:fld id="{DDAAFB2D-65AB-4772-A67A-B71D895886DD}" type="slidenum">
              <a:rPr lang="en-US" smtClean="0"/>
              <a:t>8</a:t>
            </a:fld>
            <a:endParaRPr lang="en-US"/>
          </a:p>
        </p:txBody>
      </p:sp>
    </p:spTree>
    <p:extLst>
      <p:ext uri="{BB962C8B-B14F-4D97-AF65-F5344CB8AC3E}">
        <p14:creationId xmlns:p14="http://schemas.microsoft.com/office/powerpoint/2010/main" val="554612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is assumed to include theatre cost, surgeon time, pathologist time, sample processing, camera, microscope and other pathology equipment and administration cost. It has been pointed out that some ‘biopsy costs’ shown in NHS Reference Costs83</a:t>
            </a:r>
          </a:p>
          <a:p>
            <a:endParaRPr lang="en-US" dirty="0"/>
          </a:p>
          <a:p>
            <a:r>
              <a:rPr lang="en-US" dirty="0"/>
              <a:t>n the TABUL study, the typical time taken to perform ultrasound of both temporal and axillary arteries was 30 minutes, although there was considerable variation (scans took between 20 and 60 minutes, depending on the experience of the sonographer and the extent of the abnormalities to be defined). The cost of a ‘direct access’ (as opposed to outpatient) ultrasound scan taking 20 minutes or more is £57 based on the NHS Reference Costs for 2013/14</a:t>
            </a:r>
          </a:p>
        </p:txBody>
      </p:sp>
      <p:sp>
        <p:nvSpPr>
          <p:cNvPr id="4" name="Slide Number Placeholder 3"/>
          <p:cNvSpPr>
            <a:spLocks noGrp="1"/>
          </p:cNvSpPr>
          <p:nvPr>
            <p:ph type="sldNum" sz="quarter" idx="5"/>
          </p:nvPr>
        </p:nvSpPr>
        <p:spPr/>
        <p:txBody>
          <a:bodyPr/>
          <a:lstStyle/>
          <a:p>
            <a:fld id="{DDAAFB2D-65AB-4772-A67A-B71D895886DD}" type="slidenum">
              <a:rPr lang="en-US" smtClean="0"/>
              <a:t>9</a:t>
            </a:fld>
            <a:endParaRPr lang="en-US"/>
          </a:p>
        </p:txBody>
      </p:sp>
    </p:spTree>
    <p:extLst>
      <p:ext uri="{BB962C8B-B14F-4D97-AF65-F5344CB8AC3E}">
        <p14:creationId xmlns:p14="http://schemas.microsoft.com/office/powerpoint/2010/main" val="3520134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 Investigators Consider the Timing of Costs and Consequences? A final issue in the measurement and valuation of costs and consequences relates to the adjustment for differences in their timing. Generally, people prefer benefits sooner and prefer to postpone costs because of uncertainty about the future and because resources, if invested, usually yield a positive return. The accepted way of allowing for this in economic evaluations is to discount costs and consequences occurring in the future to present values by assigning a lower weight to future costs and benefits. The US Panel on Cost-Effectiveness in Health and Medicine16 proposed a 3% discount rate based on the inflation-adjusted rate of return on US government bonds, and this rate is the one most often used in studies undertaken in North America. There remain debates about whether health outcomes should be discounted at the same rate as costs.19-22 Ford et al1 did not discount because the period of the analysis was only 12 months, and making adjustments for differential timing of costs and benefits within this period would have minimally affected the results. The authors point out that there are few data on the effects of the 2 strategies on the long-term history of dyspepsia, although one study with 6-year follow-up showed that the difference in resource use at 12 months appears to continue thereafter, with no difference in the symptom status. The other longer-term issue is whether the choice of strategy has any effect on the costs of, or the rate of, survival from gastric carcinoma. In the absence of long-term clinical trials, the rates of gastric cancer would have to be estimated by the use of models. If there were such an influence, the costs and effects would need to be considered formally and, being mainly in the future, they would be discounted.</a:t>
            </a:r>
          </a:p>
        </p:txBody>
      </p:sp>
      <p:sp>
        <p:nvSpPr>
          <p:cNvPr id="4" name="Slide Number Placeholder 3"/>
          <p:cNvSpPr>
            <a:spLocks noGrp="1"/>
          </p:cNvSpPr>
          <p:nvPr>
            <p:ph type="sldNum" sz="quarter" idx="5"/>
          </p:nvPr>
        </p:nvSpPr>
        <p:spPr/>
        <p:txBody>
          <a:bodyPr/>
          <a:lstStyle/>
          <a:p>
            <a:fld id="{DDAAFB2D-65AB-4772-A67A-B71D895886DD}" type="slidenum">
              <a:rPr lang="en-US" smtClean="0"/>
              <a:t>10</a:t>
            </a:fld>
            <a:endParaRPr lang="en-US"/>
          </a:p>
        </p:txBody>
      </p:sp>
    </p:spTree>
    <p:extLst>
      <p:ext uri="{BB962C8B-B14F-4D97-AF65-F5344CB8AC3E}">
        <p14:creationId xmlns:p14="http://schemas.microsoft.com/office/powerpoint/2010/main" val="2251399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Columns 2 and 3 show the performance of each screening strategy. </a:t>
            </a:r>
          </a:p>
          <a:p>
            <a:endParaRPr lang="en-US" dirty="0"/>
          </a:p>
          <a:p>
            <a:r>
              <a:rPr lang="en-US" dirty="0"/>
              <a:t>Columns 4 and 5 show the proportion of patients who would undergo each test. </a:t>
            </a:r>
          </a:p>
          <a:p>
            <a:endParaRPr lang="en-US" dirty="0"/>
          </a:p>
          <a:p>
            <a:r>
              <a:rPr lang="en-US" dirty="0"/>
              <a:t>Columns 6–10 are the economic outcomes. </a:t>
            </a:r>
          </a:p>
          <a:p>
            <a:endParaRPr lang="en-US" dirty="0"/>
          </a:p>
          <a:p>
            <a:r>
              <a:rPr lang="en-US" dirty="0"/>
              <a:t>Column 8 is the NMB measure of cost-effectiveness. The NMB figures for each strategy appear to be of roughly the same magnitude, and, although this might suggest that they are all almost the same, this would be an incorrect interpretation. The higher the incremental net benefit in column 9 of a given strategy compared with the biopsy-only strategy, the more cost-effective that strategy is. It should be remembered that these monetary differences are per patient. The budgetary impact of selected strategies is explored later. Column 10 shows the ranking of each diagnostic strategy in terms of cost-effectiveness (based on the NMB); the lower the ranking the more cost-effective the strategy. The last two columns show two clinical outcome measures.</a:t>
            </a:r>
          </a:p>
        </p:txBody>
      </p:sp>
      <p:sp>
        <p:nvSpPr>
          <p:cNvPr id="4" name="Slide Number Placeholder 3"/>
          <p:cNvSpPr>
            <a:spLocks noGrp="1"/>
          </p:cNvSpPr>
          <p:nvPr>
            <p:ph type="sldNum" sz="quarter" idx="5"/>
          </p:nvPr>
        </p:nvSpPr>
        <p:spPr/>
        <p:txBody>
          <a:bodyPr/>
          <a:lstStyle/>
          <a:p>
            <a:fld id="{DDAAFB2D-65AB-4772-A67A-B71D895886DD}" type="slidenum">
              <a:rPr lang="en-US" smtClean="0"/>
              <a:t>13</a:t>
            </a:fld>
            <a:endParaRPr lang="en-US"/>
          </a:p>
        </p:txBody>
      </p:sp>
    </p:spTree>
    <p:extLst>
      <p:ext uri="{BB962C8B-B14F-4D97-AF65-F5344CB8AC3E}">
        <p14:creationId xmlns:p14="http://schemas.microsoft.com/office/powerpoint/2010/main" val="1666542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from the sensitivity analyses indicate that the improved cost-effectiveness of ultrasound and judgement (compared with biopsy and judgement) is not sensitive to alternative assumptions, with only alternative cost or test sensitivity assumptions reducing the incremental NMB result below £400 (from £485 base-case result). This is because the difference in the cost of the tests, in particular, is a very strong driver of the cost-effectiveness. Even doubling the cost and quality-of-life burden from steroid-related AEs did not change the outcome much</a:t>
            </a:r>
          </a:p>
        </p:txBody>
      </p:sp>
      <p:sp>
        <p:nvSpPr>
          <p:cNvPr id="4" name="Slide Number Placeholder 3"/>
          <p:cNvSpPr>
            <a:spLocks noGrp="1"/>
          </p:cNvSpPr>
          <p:nvPr>
            <p:ph type="sldNum" sz="quarter" idx="5"/>
          </p:nvPr>
        </p:nvSpPr>
        <p:spPr/>
        <p:txBody>
          <a:bodyPr/>
          <a:lstStyle/>
          <a:p>
            <a:fld id="{DDAAFB2D-65AB-4772-A67A-B71D895886DD}" type="slidenum">
              <a:rPr lang="en-US" smtClean="0"/>
              <a:t>17</a:t>
            </a:fld>
            <a:endParaRPr lang="en-US"/>
          </a:p>
        </p:txBody>
      </p:sp>
    </p:spTree>
    <p:extLst>
      <p:ext uri="{BB962C8B-B14F-4D97-AF65-F5344CB8AC3E}">
        <p14:creationId xmlns:p14="http://schemas.microsoft.com/office/powerpoint/2010/main" val="4075730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1BAD3-B9E4-49B9-B1E1-3B11E6548A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A62539-6E91-453C-9EFC-F04A60C352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DE130E-6C63-4FAD-9518-7BB69BDE03DA}"/>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5" name="Footer Placeholder 4">
            <a:extLst>
              <a:ext uri="{FF2B5EF4-FFF2-40B4-BE49-F238E27FC236}">
                <a16:creationId xmlns:a16="http://schemas.microsoft.com/office/drawing/2014/main" id="{BED5E8A7-AEFD-4D4A-8190-FB78E1DAE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0C73D-54B0-45A7-9306-E4AA8869D6B0}"/>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2030210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73DA1-CAC6-45CB-A124-0E1B4AD6DF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0CC438-6BA0-4336-85EC-959C678F36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9D14AC-1E63-4350-8740-7538BB72E1E5}"/>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5" name="Footer Placeholder 4">
            <a:extLst>
              <a:ext uri="{FF2B5EF4-FFF2-40B4-BE49-F238E27FC236}">
                <a16:creationId xmlns:a16="http://schemas.microsoft.com/office/drawing/2014/main" id="{01711F8F-61A1-4A42-91C7-B2D31D1A55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182EFC-F3FC-41FE-86BA-7E62DACF3B8A}"/>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1195871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2D937-AE91-49EB-80F0-5058B7411E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A18F3A-BF97-459C-A5D3-1C2553E078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A692998-E1D7-416A-B646-E08A9EB16AD3}"/>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5" name="Footer Placeholder 4">
            <a:extLst>
              <a:ext uri="{FF2B5EF4-FFF2-40B4-BE49-F238E27FC236}">
                <a16:creationId xmlns:a16="http://schemas.microsoft.com/office/drawing/2014/main" id="{CBFEF292-05C8-42E6-8476-B2002F10B8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F9B910-0DD5-4254-9A2A-6709A03338A2}"/>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3579541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58B8A-8578-4A91-82EA-AD91CD3F97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9023AF-34C9-4D45-97AC-9BA1B0AC729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C74108-1296-425D-A64B-1EBA17F75AB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FC1CDD-61D9-4C61-90B0-CCFE2661CD75}"/>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6" name="Footer Placeholder 5">
            <a:extLst>
              <a:ext uri="{FF2B5EF4-FFF2-40B4-BE49-F238E27FC236}">
                <a16:creationId xmlns:a16="http://schemas.microsoft.com/office/drawing/2014/main" id="{A83B22A2-5823-42C3-90D9-6150615427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992EA7-F862-41A4-83AB-31981E034E3D}"/>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1649482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7CC84-80F9-4044-9482-65EDF03E7B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2B944E-E320-4467-ACD2-121FE820E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6A11EF1-DFA5-488A-BDAB-2B9D151445A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E9FC70-97EC-42FB-92A7-3E1071854A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867C49E-183E-4862-88CB-637B0B41BF0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F055CE-ABDD-4D8A-A533-C12DE355AFA6}"/>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8" name="Footer Placeholder 7">
            <a:extLst>
              <a:ext uri="{FF2B5EF4-FFF2-40B4-BE49-F238E27FC236}">
                <a16:creationId xmlns:a16="http://schemas.microsoft.com/office/drawing/2014/main" id="{FB2F2BFC-AF5F-4350-BD2A-7A724CFD88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F5746F-CC16-4478-A4BD-02B1A975E7AF}"/>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56299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0FDC-EBDA-4E79-9B89-545369524F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09DAEE-674B-43F7-AF4C-1606BFEE7ABB}"/>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4" name="Footer Placeholder 3">
            <a:extLst>
              <a:ext uri="{FF2B5EF4-FFF2-40B4-BE49-F238E27FC236}">
                <a16:creationId xmlns:a16="http://schemas.microsoft.com/office/drawing/2014/main" id="{B65FD07B-742D-4F7E-B819-384F961016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B041F0-4CD0-4A14-B06F-A8D7B7FFC8BC}"/>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713665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6ADBE8-F8A6-4863-A1A2-0AAB4AC49D39}"/>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3" name="Footer Placeholder 2">
            <a:extLst>
              <a:ext uri="{FF2B5EF4-FFF2-40B4-BE49-F238E27FC236}">
                <a16:creationId xmlns:a16="http://schemas.microsoft.com/office/drawing/2014/main" id="{986A03FF-683B-40F3-92E7-BD10507D1C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07EBF1-0ED3-490C-AF30-0889CACDF762}"/>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2172611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9385A-EBB4-4344-9E5C-1FF9B6625D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637526-3CA6-47E6-B486-9B4A290506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218FF7-3376-4E83-8CFD-28C8B6A2AA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D5FD5E-BB7D-4D6B-A337-D0997B79AE97}"/>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6" name="Footer Placeholder 5">
            <a:extLst>
              <a:ext uri="{FF2B5EF4-FFF2-40B4-BE49-F238E27FC236}">
                <a16:creationId xmlns:a16="http://schemas.microsoft.com/office/drawing/2014/main" id="{9323D12B-A33E-40B3-BE5C-548CC950EA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0D26E-10B9-41EF-B78D-C7F2D82FD480}"/>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2114443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6964F-833C-49F9-A662-FFB149D2C5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16FB32-2988-4FC6-A827-0B46358E11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3D0D43-4529-402D-9DEE-D32F42212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00552B6-FF29-44EA-A5F5-AD2A3814F32D}"/>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6" name="Footer Placeholder 5">
            <a:extLst>
              <a:ext uri="{FF2B5EF4-FFF2-40B4-BE49-F238E27FC236}">
                <a16:creationId xmlns:a16="http://schemas.microsoft.com/office/drawing/2014/main" id="{A9889EEC-2637-416F-BCC1-2D367BD676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777B4F-91A5-416C-82AC-F8707A5E50CE}"/>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1676974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A72A3-980A-4CB0-8A24-148FA2C613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D7DF96-008E-4129-9264-A367F7EBDF2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E90107-9156-4EAC-B555-D215770A1336}"/>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5" name="Footer Placeholder 4">
            <a:extLst>
              <a:ext uri="{FF2B5EF4-FFF2-40B4-BE49-F238E27FC236}">
                <a16:creationId xmlns:a16="http://schemas.microsoft.com/office/drawing/2014/main" id="{8AC4840C-CA01-4C85-9C59-C83A571903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F9B97-BCFA-4EBC-9666-355D5BA8530A}"/>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1659933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AFD2AE-FE1A-43B1-B4A9-DB377ADF32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EC396B-30C6-430A-BC12-10D8DC8CB7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C20172-C9ED-46A1-9289-16A98A9C6E2C}"/>
              </a:ext>
            </a:extLst>
          </p:cNvPr>
          <p:cNvSpPr>
            <a:spLocks noGrp="1"/>
          </p:cNvSpPr>
          <p:nvPr>
            <p:ph type="dt" sz="half" idx="10"/>
          </p:nvPr>
        </p:nvSpPr>
        <p:spPr/>
        <p:txBody>
          <a:bodyPr/>
          <a:lstStyle/>
          <a:p>
            <a:fld id="{E8BDBECD-4609-49EE-872C-7026FF718C7F}" type="datetimeFigureOut">
              <a:rPr lang="en-US" smtClean="0"/>
              <a:t>1/18/19</a:t>
            </a:fld>
            <a:endParaRPr lang="en-US"/>
          </a:p>
        </p:txBody>
      </p:sp>
      <p:sp>
        <p:nvSpPr>
          <p:cNvPr id="5" name="Footer Placeholder 4">
            <a:extLst>
              <a:ext uri="{FF2B5EF4-FFF2-40B4-BE49-F238E27FC236}">
                <a16:creationId xmlns:a16="http://schemas.microsoft.com/office/drawing/2014/main" id="{9AD2B581-2016-4C9B-957E-D92F4DE6A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8E9E83-8BC2-4144-8732-623CA0FD7A42}"/>
              </a:ext>
            </a:extLst>
          </p:cNvPr>
          <p:cNvSpPr>
            <a:spLocks noGrp="1"/>
          </p:cNvSpPr>
          <p:nvPr>
            <p:ph type="sldNum" sz="quarter" idx="12"/>
          </p:nvPr>
        </p:nvSpPr>
        <p:spPr/>
        <p:txBody>
          <a:bodyPr/>
          <a:lstStyle/>
          <a:p>
            <a:fld id="{0C5F651B-5F1E-45E3-9031-12D5290E0F7B}" type="slidenum">
              <a:rPr lang="en-US" smtClean="0"/>
              <a:t>‹#›</a:t>
            </a:fld>
            <a:endParaRPr lang="en-US"/>
          </a:p>
        </p:txBody>
      </p:sp>
    </p:spTree>
    <p:extLst>
      <p:ext uri="{BB962C8B-B14F-4D97-AF65-F5344CB8AC3E}">
        <p14:creationId xmlns:p14="http://schemas.microsoft.com/office/powerpoint/2010/main" val="1627092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3E7474-9092-4511-8B33-CCE5BEE7C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D7A0E9-F4D8-47AB-8DF9-99200C6645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D7C7AD-7EF2-42F3-9CBC-9AB35B001F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BDBECD-4609-49EE-872C-7026FF718C7F}" type="datetimeFigureOut">
              <a:rPr lang="en-US" smtClean="0"/>
              <a:t>1/18/19</a:t>
            </a:fld>
            <a:endParaRPr lang="en-US"/>
          </a:p>
        </p:txBody>
      </p:sp>
      <p:sp>
        <p:nvSpPr>
          <p:cNvPr id="5" name="Footer Placeholder 4">
            <a:extLst>
              <a:ext uri="{FF2B5EF4-FFF2-40B4-BE49-F238E27FC236}">
                <a16:creationId xmlns:a16="http://schemas.microsoft.com/office/drawing/2014/main" id="{9BE6BCDB-1E58-4A5E-8BD6-A093B463F9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E8D34A7-5E1F-4117-B9E7-97009F5644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5F651B-5F1E-45E3-9031-12D5290E0F7B}" type="slidenum">
              <a:rPr lang="en-US" smtClean="0"/>
              <a:t>‹#›</a:t>
            </a:fld>
            <a:endParaRPr lang="en-US"/>
          </a:p>
        </p:txBody>
      </p:sp>
    </p:spTree>
    <p:extLst>
      <p:ext uri="{BB962C8B-B14F-4D97-AF65-F5344CB8AC3E}">
        <p14:creationId xmlns:p14="http://schemas.microsoft.com/office/powerpoint/2010/main" val="15850216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245B6-1ED0-43D1-A984-BA2C32FECF8D}"/>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A769D245-A5FC-46E3-9480-0EA76F82C57B}"/>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E5162936-3CE3-4CA1-A74E-31A6191488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873" y="923391"/>
            <a:ext cx="10754277" cy="5195741"/>
          </a:xfrm>
          <a:prstGeom prst="rect">
            <a:avLst/>
          </a:prstGeom>
        </p:spPr>
      </p:pic>
    </p:spTree>
    <p:extLst>
      <p:ext uri="{BB962C8B-B14F-4D97-AF65-F5344CB8AC3E}">
        <p14:creationId xmlns:p14="http://schemas.microsoft.com/office/powerpoint/2010/main" val="3112103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2CF05-1F8B-1C43-B9ED-D9B0875F4D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390022-D5AC-6649-8B04-079DDB4873D4}"/>
              </a:ext>
            </a:extLst>
          </p:cNvPr>
          <p:cNvSpPr>
            <a:spLocks noGrp="1"/>
          </p:cNvSpPr>
          <p:nvPr>
            <p:ph idx="1"/>
          </p:nvPr>
        </p:nvSpPr>
        <p:spPr/>
        <p:txBody>
          <a:bodyPr/>
          <a:lstStyle/>
          <a:p>
            <a:r>
              <a:rPr lang="en-US"/>
              <a:t>P-Patients had to be at least 18 years of age suspected GCA.</a:t>
            </a:r>
          </a:p>
          <a:p>
            <a:r>
              <a:rPr lang="en-US"/>
              <a:t>Index test- an ultrasound of both temporal and both axillary arteries. </a:t>
            </a:r>
          </a:p>
          <a:p>
            <a:r>
              <a:rPr lang="en-US"/>
              <a:t>Reference- composite outcome </a:t>
            </a:r>
          </a:p>
          <a:p>
            <a:r>
              <a:rPr lang="en-US"/>
              <a:t>Outcome- Diagnostic performance of the US for GCA and cost analysis</a:t>
            </a:r>
          </a:p>
          <a:p>
            <a:endParaRPr lang="en-US"/>
          </a:p>
        </p:txBody>
      </p:sp>
    </p:spTree>
    <p:extLst>
      <p:ext uri="{BB962C8B-B14F-4D97-AF65-F5344CB8AC3E}">
        <p14:creationId xmlns:p14="http://schemas.microsoft.com/office/powerpoint/2010/main" val="3510622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A998E-3ADB-C840-BDD8-8A46EE76CAA9}"/>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EA77B670-517C-3145-9DAD-1D19844E54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2258" y="715284"/>
            <a:ext cx="6107484" cy="5609838"/>
          </a:xfrm>
          <a:prstGeom prst="rect">
            <a:avLst/>
          </a:prstGeom>
        </p:spPr>
      </p:pic>
    </p:spTree>
    <p:extLst>
      <p:ext uri="{BB962C8B-B14F-4D97-AF65-F5344CB8AC3E}">
        <p14:creationId xmlns:p14="http://schemas.microsoft.com/office/powerpoint/2010/main" val="2972887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97695-1BEF-864B-96AA-39CE75857BED}"/>
              </a:ext>
            </a:extLst>
          </p:cNvPr>
          <p:cNvSpPr>
            <a:spLocks noGrp="1"/>
          </p:cNvSpPr>
          <p:nvPr>
            <p:ph type="title"/>
          </p:nvPr>
        </p:nvSpPr>
        <p:spPr/>
        <p:txBody>
          <a:bodyPr/>
          <a:lstStyle/>
          <a:p>
            <a:endParaRPr lang="en-US"/>
          </a:p>
        </p:txBody>
      </p:sp>
      <p:pic>
        <p:nvPicPr>
          <p:cNvPr id="4" name="Picture 4">
            <a:extLst>
              <a:ext uri="{FF2B5EF4-FFF2-40B4-BE49-F238E27FC236}">
                <a16:creationId xmlns:a16="http://schemas.microsoft.com/office/drawing/2014/main" id="{598598F4-ADD9-4647-A377-34AF556B0F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554" y="365125"/>
            <a:ext cx="11623676" cy="5811838"/>
          </a:xfrm>
          <a:prstGeom prst="rect">
            <a:avLst/>
          </a:prstGeom>
        </p:spPr>
      </p:pic>
    </p:spTree>
    <p:extLst>
      <p:ext uri="{BB962C8B-B14F-4D97-AF65-F5344CB8AC3E}">
        <p14:creationId xmlns:p14="http://schemas.microsoft.com/office/powerpoint/2010/main" val="2185098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DFDD8-A81A-4C3B-85EA-3B82431F2125}"/>
              </a:ext>
            </a:extLst>
          </p:cNvPr>
          <p:cNvSpPr>
            <a:spLocks noGrp="1"/>
          </p:cNvSpPr>
          <p:nvPr>
            <p:ph type="title"/>
          </p:nvPr>
        </p:nvSpPr>
        <p:spPr/>
        <p:txBody>
          <a:bodyPr/>
          <a:lstStyle/>
          <a:p>
            <a:r>
              <a:rPr lang="en-US" dirty="0"/>
              <a:t>Objective</a:t>
            </a:r>
          </a:p>
        </p:txBody>
      </p:sp>
      <p:sp>
        <p:nvSpPr>
          <p:cNvPr id="3" name="Content Placeholder 2">
            <a:extLst>
              <a:ext uri="{FF2B5EF4-FFF2-40B4-BE49-F238E27FC236}">
                <a16:creationId xmlns:a16="http://schemas.microsoft.com/office/drawing/2014/main" id="{120740A9-CB50-4170-837C-BEADEEDF773B}"/>
              </a:ext>
            </a:extLst>
          </p:cNvPr>
          <p:cNvSpPr>
            <a:spLocks noGrp="1"/>
          </p:cNvSpPr>
          <p:nvPr>
            <p:ph idx="1"/>
          </p:nvPr>
        </p:nvSpPr>
        <p:spPr/>
        <p:txBody>
          <a:bodyPr/>
          <a:lstStyle/>
          <a:p>
            <a:r>
              <a:rPr lang="en-US" dirty="0"/>
              <a:t>The primary objective of the economic analysis is to estimate the cost-effectiveness of ultrasound instead of biopsy for the diagnosis of GCA.</a:t>
            </a:r>
          </a:p>
        </p:txBody>
      </p:sp>
    </p:spTree>
    <p:extLst>
      <p:ext uri="{BB962C8B-B14F-4D97-AF65-F5344CB8AC3E}">
        <p14:creationId xmlns:p14="http://schemas.microsoft.com/office/powerpoint/2010/main" val="1357616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D20C7-D6E2-9A45-81DF-08ABBDC50F60}"/>
              </a:ext>
            </a:extLst>
          </p:cNvPr>
          <p:cNvSpPr>
            <a:spLocks noGrp="1"/>
          </p:cNvSpPr>
          <p:nvPr>
            <p:ph type="title"/>
          </p:nvPr>
        </p:nvSpPr>
        <p:spPr/>
        <p:txBody>
          <a:bodyPr/>
          <a:lstStyle/>
          <a:p>
            <a:r>
              <a:rPr lang="en-US"/>
              <a:t>Sample size</a:t>
            </a:r>
          </a:p>
        </p:txBody>
      </p:sp>
      <p:sp>
        <p:nvSpPr>
          <p:cNvPr id="3" name="Content Placeholder 2">
            <a:extLst>
              <a:ext uri="{FF2B5EF4-FFF2-40B4-BE49-F238E27FC236}">
                <a16:creationId xmlns:a16="http://schemas.microsoft.com/office/drawing/2014/main" id="{9BE73589-2E10-8647-9A78-7CC7EDB8804E}"/>
              </a:ext>
            </a:extLst>
          </p:cNvPr>
          <p:cNvSpPr>
            <a:spLocks noGrp="1"/>
          </p:cNvSpPr>
          <p:nvPr>
            <p:ph idx="1"/>
          </p:nvPr>
        </p:nvSpPr>
        <p:spPr/>
        <p:txBody>
          <a:bodyPr/>
          <a:lstStyle/>
          <a:p>
            <a:r>
              <a:rPr lang="en-US" dirty="0"/>
              <a:t>The sample size of 402 patients was calculated to provide 90% power at a 5% type I error rate to test the joint hypotheses that:</a:t>
            </a:r>
          </a:p>
          <a:p>
            <a:r>
              <a:rPr lang="en-US" dirty="0"/>
              <a:t>1. ultrasound has greater sensitivity than TAB (based on an assumed sensitivity of 76% for TAB and 87% for ultrasound)</a:t>
            </a:r>
          </a:p>
          <a:p>
            <a:r>
              <a:rPr lang="en-US" dirty="0"/>
              <a:t>2. the specificity of ultrasound is no less than 83% using the reference diagnosis.</a:t>
            </a:r>
          </a:p>
        </p:txBody>
      </p:sp>
    </p:spTree>
    <p:extLst>
      <p:ext uri="{BB962C8B-B14F-4D97-AF65-F5344CB8AC3E}">
        <p14:creationId xmlns:p14="http://schemas.microsoft.com/office/powerpoint/2010/main" val="3415234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C1EB7-5252-4698-AE72-7AF86D76161B}"/>
              </a:ext>
            </a:extLst>
          </p:cNvPr>
          <p:cNvSpPr>
            <a:spLocks noGrp="1"/>
          </p:cNvSpPr>
          <p:nvPr>
            <p:ph type="title"/>
          </p:nvPr>
        </p:nvSpPr>
        <p:spPr/>
        <p:txBody>
          <a:bodyPr>
            <a:normAutofit fontScale="90000"/>
          </a:bodyPr>
          <a:lstStyle/>
          <a:p>
            <a:r>
              <a:rPr lang="en-US" dirty="0"/>
              <a:t>Did the recommendations consider all relevant patient groups, management options, and possible outcomes?</a:t>
            </a:r>
          </a:p>
        </p:txBody>
      </p:sp>
      <p:sp>
        <p:nvSpPr>
          <p:cNvPr id="3" name="Content Placeholder 2">
            <a:extLst>
              <a:ext uri="{FF2B5EF4-FFF2-40B4-BE49-F238E27FC236}">
                <a16:creationId xmlns:a16="http://schemas.microsoft.com/office/drawing/2014/main" id="{FF8003AA-B18A-4A54-999D-B52EABB8BE93}"/>
              </a:ext>
            </a:extLst>
          </p:cNvPr>
          <p:cNvSpPr>
            <a:spLocks noGrp="1"/>
          </p:cNvSpPr>
          <p:nvPr>
            <p:ph idx="1"/>
          </p:nvPr>
        </p:nvSpPr>
        <p:spPr/>
        <p:txBody>
          <a:bodyPr/>
          <a:lstStyle/>
          <a:p>
            <a:r>
              <a:rPr lang="en-US" dirty="0"/>
              <a:t>Did the investigators adopt a sufficiently broad viewpoint?</a:t>
            </a:r>
          </a:p>
          <a:p>
            <a:r>
              <a:rPr lang="en-US" dirty="0"/>
              <a:t>Yes</a:t>
            </a:r>
          </a:p>
          <a:p>
            <a:endParaRPr lang="en-US" dirty="0"/>
          </a:p>
          <a:p>
            <a:endParaRPr lang="en-US" dirty="0"/>
          </a:p>
          <a:p>
            <a:r>
              <a:rPr lang="en-US" dirty="0"/>
              <a:t>The performance of the diagnostic testing strategies; risks of GCA-related complications and glucocorticoid-related AEs; and associated costs and health-related quality-of-life effects. </a:t>
            </a:r>
          </a:p>
          <a:p>
            <a:r>
              <a:rPr lang="en-US" dirty="0"/>
              <a:t>The costs of the tests and medications are also covered</a:t>
            </a:r>
          </a:p>
        </p:txBody>
      </p:sp>
    </p:spTree>
    <p:extLst>
      <p:ext uri="{BB962C8B-B14F-4D97-AF65-F5344CB8AC3E}">
        <p14:creationId xmlns:p14="http://schemas.microsoft.com/office/powerpoint/2010/main" val="831334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D6D38-8988-4006-8B1D-7344ACCB7F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D16999B-3A17-4390-A02E-740938987125}"/>
              </a:ext>
            </a:extLst>
          </p:cNvPr>
          <p:cNvSpPr>
            <a:spLocks noGrp="1"/>
          </p:cNvSpPr>
          <p:nvPr>
            <p:ph idx="1"/>
          </p:nvPr>
        </p:nvSpPr>
        <p:spPr/>
        <p:txBody>
          <a:bodyPr/>
          <a:lstStyle/>
          <a:p>
            <a:r>
              <a:rPr lang="en-US" dirty="0"/>
              <a:t>Are results reported separately for relevant patient subgroups?</a:t>
            </a:r>
          </a:p>
          <a:p>
            <a:endParaRPr lang="en-US" dirty="0"/>
          </a:p>
          <a:p>
            <a:r>
              <a:rPr lang="en-US" dirty="0"/>
              <a:t>No</a:t>
            </a:r>
          </a:p>
          <a:p>
            <a:endParaRPr lang="en-US" dirty="0"/>
          </a:p>
        </p:txBody>
      </p:sp>
    </p:spTree>
    <p:extLst>
      <p:ext uri="{BB962C8B-B14F-4D97-AF65-F5344CB8AC3E}">
        <p14:creationId xmlns:p14="http://schemas.microsoft.com/office/powerpoint/2010/main" val="213638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5BED-6494-430D-86AF-296E4E9CC119}"/>
              </a:ext>
            </a:extLst>
          </p:cNvPr>
          <p:cNvSpPr>
            <a:spLocks noGrp="1"/>
          </p:cNvSpPr>
          <p:nvPr>
            <p:ph type="title"/>
          </p:nvPr>
        </p:nvSpPr>
        <p:spPr/>
        <p:txBody>
          <a:bodyPr>
            <a:normAutofit fontScale="90000"/>
          </a:bodyPr>
          <a:lstStyle/>
          <a:p>
            <a:r>
              <a:rPr lang="en-US" sz="3100" dirty="0"/>
              <a:t>Is there a systematic review and summary of evidence linking options to outcomes for each relevant question?</a:t>
            </a:r>
            <a:br>
              <a:rPr lang="en-US" dirty="0"/>
            </a:br>
            <a:endParaRPr lang="en-US" dirty="0"/>
          </a:p>
        </p:txBody>
      </p:sp>
      <p:sp>
        <p:nvSpPr>
          <p:cNvPr id="3" name="Content Placeholder 2">
            <a:extLst>
              <a:ext uri="{FF2B5EF4-FFF2-40B4-BE49-F238E27FC236}">
                <a16:creationId xmlns:a16="http://schemas.microsoft.com/office/drawing/2014/main" id="{5EB947D7-4C3A-4F17-A1C2-A2B348E70FA4}"/>
              </a:ext>
            </a:extLst>
          </p:cNvPr>
          <p:cNvSpPr>
            <a:spLocks noGrp="1"/>
          </p:cNvSpPr>
          <p:nvPr>
            <p:ph idx="1"/>
          </p:nvPr>
        </p:nvSpPr>
        <p:spPr>
          <a:xfrm>
            <a:off x="838200" y="1355834"/>
            <a:ext cx="11049000" cy="4821129"/>
          </a:xfrm>
        </p:spPr>
        <p:txBody>
          <a:bodyPr>
            <a:normAutofit/>
          </a:bodyPr>
          <a:lstStyle/>
          <a:p>
            <a:r>
              <a:rPr lang="en-US" sz="3200" dirty="0"/>
              <a:t>Were costs measured accurately?</a:t>
            </a:r>
          </a:p>
          <a:p>
            <a:r>
              <a:rPr lang="en-US" sz="3200" dirty="0"/>
              <a:t>Yes</a:t>
            </a:r>
          </a:p>
          <a:p>
            <a:r>
              <a:rPr lang="en-US" sz="3200" dirty="0"/>
              <a:t>TAB £493 based on NHS Reference Costs for 2011/1283. This is assumed to include theatre cost, surgeon time, pathologist time, sample processing, camera, microscope and other pathology equipment and administration cost</a:t>
            </a:r>
          </a:p>
          <a:p>
            <a:endParaRPr lang="en-US" sz="3200" dirty="0"/>
          </a:p>
          <a:p>
            <a:r>
              <a:rPr lang="en-US" sz="3200" dirty="0"/>
              <a:t>US costed  £57 based on the NHS Reference Costs for 2013/14</a:t>
            </a:r>
          </a:p>
        </p:txBody>
      </p:sp>
    </p:spTree>
    <p:extLst>
      <p:ext uri="{BB962C8B-B14F-4D97-AF65-F5344CB8AC3E}">
        <p14:creationId xmlns:p14="http://schemas.microsoft.com/office/powerpoint/2010/main" val="2566235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78761-4F58-4B83-9BA8-3B87C19E531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6EBD0CA-1952-47B1-8515-5D2346859733}"/>
              </a:ext>
            </a:extLst>
          </p:cNvPr>
          <p:cNvSpPr>
            <a:spLocks noGrp="1"/>
          </p:cNvSpPr>
          <p:nvPr>
            <p:ph idx="1"/>
          </p:nvPr>
        </p:nvSpPr>
        <p:spPr/>
        <p:txBody>
          <a:bodyPr/>
          <a:lstStyle/>
          <a:p>
            <a:r>
              <a:rPr lang="en-US" dirty="0"/>
              <a:t>Did investigators consider the timing of costs and outcomes?</a:t>
            </a:r>
          </a:p>
          <a:p>
            <a:endParaRPr lang="en-US" dirty="0"/>
          </a:p>
          <a:p>
            <a:endParaRPr lang="en-US" dirty="0"/>
          </a:p>
          <a:p>
            <a:r>
              <a:rPr lang="en-US" dirty="0"/>
              <a:t>All costs are then adjusted for inflation to bring them to 2014/15 levels.</a:t>
            </a:r>
          </a:p>
        </p:txBody>
      </p:sp>
    </p:spTree>
    <p:extLst>
      <p:ext uri="{BB962C8B-B14F-4D97-AF65-F5344CB8AC3E}">
        <p14:creationId xmlns:p14="http://schemas.microsoft.com/office/powerpoint/2010/main" val="1249869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99C14-EF0C-47E6-9851-F9733A8BBC80}"/>
              </a:ext>
            </a:extLst>
          </p:cNvPr>
          <p:cNvSpPr>
            <a:spLocks noGrp="1"/>
          </p:cNvSpPr>
          <p:nvPr>
            <p:ph type="title"/>
          </p:nvPr>
        </p:nvSpPr>
        <p:spPr/>
        <p:txBody>
          <a:bodyPr/>
          <a:lstStyle/>
          <a:p>
            <a:r>
              <a:rPr lang="en-US" dirty="0"/>
              <a:t>What are the results?</a:t>
            </a:r>
          </a:p>
        </p:txBody>
      </p:sp>
      <p:sp>
        <p:nvSpPr>
          <p:cNvPr id="3" name="Content Placeholder 2">
            <a:extLst>
              <a:ext uri="{FF2B5EF4-FFF2-40B4-BE49-F238E27FC236}">
                <a16:creationId xmlns:a16="http://schemas.microsoft.com/office/drawing/2014/main" id="{48929AA9-F722-4E05-93DF-0FBF6F1FEFF9}"/>
              </a:ext>
            </a:extLst>
          </p:cNvPr>
          <p:cNvSpPr>
            <a:spLocks noGrp="1"/>
          </p:cNvSpPr>
          <p:nvPr>
            <p:ph idx="1"/>
          </p:nvPr>
        </p:nvSpPr>
        <p:spPr/>
        <p:txBody>
          <a:bodyPr/>
          <a:lstStyle/>
          <a:p>
            <a:r>
              <a:rPr lang="en-US" dirty="0"/>
              <a:t>What were the incremental costs and effects of each strategy?</a:t>
            </a:r>
          </a:p>
        </p:txBody>
      </p:sp>
    </p:spTree>
    <p:extLst>
      <p:ext uri="{BB962C8B-B14F-4D97-AF65-F5344CB8AC3E}">
        <p14:creationId xmlns:p14="http://schemas.microsoft.com/office/powerpoint/2010/main" val="3088942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F9123-631B-4DB4-A5AB-94AA6BE66B0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3F8B026-B6AA-4DEB-B451-6130212B77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2944914" y="-2312477"/>
            <a:ext cx="6247808" cy="11233806"/>
          </a:xfrm>
        </p:spPr>
      </p:pic>
    </p:spTree>
    <p:extLst>
      <p:ext uri="{BB962C8B-B14F-4D97-AF65-F5344CB8AC3E}">
        <p14:creationId xmlns:p14="http://schemas.microsoft.com/office/powerpoint/2010/main" val="1301494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D7EB0-1AFB-4AD6-AA5F-1715313C6F7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9080450-A996-419D-9742-EA3EF85BFB2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3226364" y="-2228820"/>
            <a:ext cx="5739273" cy="11315640"/>
          </a:xfrm>
        </p:spPr>
      </p:pic>
    </p:spTree>
    <p:extLst>
      <p:ext uri="{BB962C8B-B14F-4D97-AF65-F5344CB8AC3E}">
        <p14:creationId xmlns:p14="http://schemas.microsoft.com/office/powerpoint/2010/main" val="866433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51034-307C-4B85-B064-0DF32425E12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1115E67-412B-46CA-AB33-81FDBCF10F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210711" y="-2095500"/>
            <a:ext cx="5770578" cy="11049000"/>
          </a:xfrm>
        </p:spPr>
      </p:pic>
    </p:spTree>
    <p:extLst>
      <p:ext uri="{BB962C8B-B14F-4D97-AF65-F5344CB8AC3E}">
        <p14:creationId xmlns:p14="http://schemas.microsoft.com/office/powerpoint/2010/main" val="3417912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02322-8398-4C5C-A756-7E17215E5FB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89BBBBD-7025-4198-86E5-C2017A7A66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4397452" y="-2304094"/>
            <a:ext cx="3255721" cy="11639465"/>
          </a:xfrm>
        </p:spPr>
      </p:pic>
    </p:spTree>
    <p:extLst>
      <p:ext uri="{BB962C8B-B14F-4D97-AF65-F5344CB8AC3E}">
        <p14:creationId xmlns:p14="http://schemas.microsoft.com/office/powerpoint/2010/main" val="4181235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4EB6B-A119-4676-BC57-E0942A09F7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A900FE-9244-4124-BECB-92CD14AA3D86}"/>
              </a:ext>
            </a:extLst>
          </p:cNvPr>
          <p:cNvSpPr>
            <a:spLocks noGrp="1"/>
          </p:cNvSpPr>
          <p:nvPr>
            <p:ph idx="1"/>
          </p:nvPr>
        </p:nvSpPr>
        <p:spPr/>
        <p:txBody>
          <a:bodyPr/>
          <a:lstStyle/>
          <a:p>
            <a:r>
              <a:rPr lang="en-US" dirty="0"/>
              <a:t>Do incremental costs and effects differ between subgroups?</a:t>
            </a:r>
          </a:p>
          <a:p>
            <a:endParaRPr lang="en-US" dirty="0"/>
          </a:p>
          <a:p>
            <a:r>
              <a:rPr lang="en-US" dirty="0"/>
              <a:t>No subgroup studied</a:t>
            </a:r>
          </a:p>
        </p:txBody>
      </p:sp>
    </p:spTree>
    <p:extLst>
      <p:ext uri="{BB962C8B-B14F-4D97-AF65-F5344CB8AC3E}">
        <p14:creationId xmlns:p14="http://schemas.microsoft.com/office/powerpoint/2010/main" val="1303731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387BA-1C21-44BF-8469-D9B081EA8EAD}"/>
              </a:ext>
            </a:extLst>
          </p:cNvPr>
          <p:cNvSpPr>
            <a:spLocks noGrp="1"/>
          </p:cNvSpPr>
          <p:nvPr>
            <p:ph type="title"/>
          </p:nvPr>
        </p:nvSpPr>
        <p:spPr/>
        <p:txBody>
          <a:bodyPr>
            <a:normAutofit fontScale="90000"/>
          </a:bodyPr>
          <a:lstStyle/>
          <a:p>
            <a:r>
              <a:rPr lang="en-US" dirty="0"/>
              <a:t>How much does allowance for uncertainty change the results?</a:t>
            </a:r>
            <a:br>
              <a:rPr lang="en-US" dirty="0"/>
            </a:br>
            <a:endParaRPr lang="en-US" dirty="0"/>
          </a:p>
        </p:txBody>
      </p:sp>
      <p:sp>
        <p:nvSpPr>
          <p:cNvPr id="3" name="Content Placeholder 2">
            <a:extLst>
              <a:ext uri="{FF2B5EF4-FFF2-40B4-BE49-F238E27FC236}">
                <a16:creationId xmlns:a16="http://schemas.microsoft.com/office/drawing/2014/main" id="{407435D5-9540-4FDA-9BE6-5BA1056D6641}"/>
              </a:ext>
            </a:extLst>
          </p:cNvPr>
          <p:cNvSpPr>
            <a:spLocks noGrp="1"/>
          </p:cNvSpPr>
          <p:nvPr>
            <p:ph idx="1"/>
          </p:nvPr>
        </p:nvSpPr>
        <p:spPr/>
        <p:txBody>
          <a:bodyPr/>
          <a:lstStyle/>
          <a:p>
            <a:r>
              <a:rPr lang="en-US" dirty="0"/>
              <a:t>Sensitivity analysis done</a:t>
            </a:r>
          </a:p>
          <a:p>
            <a:endParaRPr lang="en-US" dirty="0"/>
          </a:p>
          <a:p>
            <a:r>
              <a:rPr lang="en-US" dirty="0"/>
              <a:t>Cost-effectiveness of ultrasound &amp; judgement VS biopsy &amp; judgement) </a:t>
            </a:r>
          </a:p>
        </p:txBody>
      </p:sp>
    </p:spTree>
    <p:extLst>
      <p:ext uri="{BB962C8B-B14F-4D97-AF65-F5344CB8AC3E}">
        <p14:creationId xmlns:p14="http://schemas.microsoft.com/office/powerpoint/2010/main" val="1169742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59030-4DBE-41FD-A55D-D3366509B0F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0535452-C998-4CE0-8DCD-25AA883C82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606" y="365125"/>
            <a:ext cx="8718486" cy="6115050"/>
          </a:xfrm>
        </p:spPr>
      </p:pic>
    </p:spTree>
    <p:extLst>
      <p:ext uri="{BB962C8B-B14F-4D97-AF65-F5344CB8AC3E}">
        <p14:creationId xmlns:p14="http://schemas.microsoft.com/office/powerpoint/2010/main" val="1522729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62A44-2984-403C-8E3B-F166F2A781E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FA702AE-4943-458B-B4F6-0226C3F2D9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6850" y="511536"/>
            <a:ext cx="7515165" cy="5665427"/>
          </a:xfrm>
        </p:spPr>
      </p:pic>
    </p:spTree>
    <p:extLst>
      <p:ext uri="{BB962C8B-B14F-4D97-AF65-F5344CB8AC3E}">
        <p14:creationId xmlns:p14="http://schemas.microsoft.com/office/powerpoint/2010/main" val="3993134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3C75-1F56-4504-92D3-042972ADA1E8}"/>
              </a:ext>
            </a:extLst>
          </p:cNvPr>
          <p:cNvSpPr>
            <a:spLocks noGrp="1"/>
          </p:cNvSpPr>
          <p:nvPr>
            <p:ph type="title"/>
          </p:nvPr>
        </p:nvSpPr>
        <p:spPr/>
        <p:txBody>
          <a:bodyPr/>
          <a:lstStyle/>
          <a:p>
            <a:endParaRPr lang="en-US" dirty="0"/>
          </a:p>
        </p:txBody>
      </p:sp>
      <p:pic>
        <p:nvPicPr>
          <p:cNvPr id="9" name="Content Placeholder 8">
            <a:extLst>
              <a:ext uri="{FF2B5EF4-FFF2-40B4-BE49-F238E27FC236}">
                <a16:creationId xmlns:a16="http://schemas.microsoft.com/office/drawing/2014/main" id="{C326FC9B-7A8E-48E7-830E-4B30BF0DC6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0225" y="365125"/>
            <a:ext cx="8531550" cy="5811838"/>
          </a:xfrm>
        </p:spPr>
      </p:pic>
    </p:spTree>
    <p:extLst>
      <p:ext uri="{BB962C8B-B14F-4D97-AF65-F5344CB8AC3E}">
        <p14:creationId xmlns:p14="http://schemas.microsoft.com/office/powerpoint/2010/main" val="894700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C083-32AB-4136-855C-8163D5984574}"/>
              </a:ext>
            </a:extLst>
          </p:cNvPr>
          <p:cNvSpPr>
            <a:spLocks noGrp="1"/>
          </p:cNvSpPr>
          <p:nvPr>
            <p:ph type="title"/>
          </p:nvPr>
        </p:nvSpPr>
        <p:spPr/>
        <p:txBody>
          <a:bodyPr/>
          <a:lstStyle/>
          <a:p>
            <a:r>
              <a:rPr lang="en-US" dirty="0"/>
              <a:t>How can I apply the results to patient care?</a:t>
            </a:r>
            <a:br>
              <a:rPr lang="en-US" dirty="0"/>
            </a:br>
            <a:endParaRPr lang="en-US" dirty="0"/>
          </a:p>
        </p:txBody>
      </p:sp>
      <p:sp>
        <p:nvSpPr>
          <p:cNvPr id="3" name="Content Placeholder 2">
            <a:extLst>
              <a:ext uri="{FF2B5EF4-FFF2-40B4-BE49-F238E27FC236}">
                <a16:creationId xmlns:a16="http://schemas.microsoft.com/office/drawing/2014/main" id="{894092C8-522A-4CEA-977A-C47139193703}"/>
              </a:ext>
            </a:extLst>
          </p:cNvPr>
          <p:cNvSpPr>
            <a:spLocks noGrp="1"/>
          </p:cNvSpPr>
          <p:nvPr>
            <p:ph idx="1"/>
          </p:nvPr>
        </p:nvSpPr>
        <p:spPr/>
        <p:txBody>
          <a:bodyPr/>
          <a:lstStyle/>
          <a:p>
            <a:r>
              <a:rPr lang="en-US" dirty="0"/>
              <a:t>Are the treatment benefits worth the harms and the costs? </a:t>
            </a:r>
          </a:p>
          <a:p>
            <a:endParaRPr lang="en-US" dirty="0"/>
          </a:p>
          <a:p>
            <a:r>
              <a:rPr lang="en-US" dirty="0"/>
              <a:t>Yes</a:t>
            </a:r>
          </a:p>
        </p:txBody>
      </p:sp>
    </p:spTree>
    <p:extLst>
      <p:ext uri="{BB962C8B-B14F-4D97-AF65-F5344CB8AC3E}">
        <p14:creationId xmlns:p14="http://schemas.microsoft.com/office/powerpoint/2010/main" val="3138648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118D-8534-4E63-B092-9EEFD9F59F8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0E2C06B-CA9E-4B0B-A648-82DAD2B9FD7B}"/>
              </a:ext>
            </a:extLst>
          </p:cNvPr>
          <p:cNvSpPr>
            <a:spLocks noGrp="1"/>
          </p:cNvSpPr>
          <p:nvPr>
            <p:ph idx="1"/>
          </p:nvPr>
        </p:nvSpPr>
        <p:spPr>
          <a:xfrm>
            <a:off x="571500" y="1970087"/>
            <a:ext cx="10515600" cy="4351338"/>
          </a:xfrm>
        </p:spPr>
        <p:txBody>
          <a:bodyPr/>
          <a:lstStyle/>
          <a:p>
            <a:r>
              <a:rPr lang="en-US" dirty="0"/>
              <a:t>Can I expect similar costs in my setting?</a:t>
            </a:r>
          </a:p>
          <a:p>
            <a:endParaRPr lang="en-US" dirty="0"/>
          </a:p>
        </p:txBody>
      </p:sp>
    </p:spTree>
    <p:extLst>
      <p:ext uri="{BB962C8B-B14F-4D97-AF65-F5344CB8AC3E}">
        <p14:creationId xmlns:p14="http://schemas.microsoft.com/office/powerpoint/2010/main" val="3277544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TotalTime>
  <Words>1165</Words>
  <Application>Microsoft Office PowerPoint</Application>
  <PresentationFormat>Widescreen</PresentationFormat>
  <Paragraphs>64</Paragraphs>
  <Slides>22</Slides>
  <Notes>8</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Objective</vt:lpstr>
      <vt:lpstr>Sample size</vt:lpstr>
      <vt:lpstr>Did the recommendations consider all relevant patient groups, management options, and possible outcomes?</vt:lpstr>
      <vt:lpstr>PowerPoint Presentation</vt:lpstr>
      <vt:lpstr>Is there a systematic review and summary of evidence linking options to outcomes for each relevant question? </vt:lpstr>
      <vt:lpstr>PowerPoint Presentation</vt:lpstr>
      <vt:lpstr>What are the results?</vt:lpstr>
      <vt:lpstr>PowerPoint Presentation</vt:lpstr>
      <vt:lpstr>PowerPoint Presentation</vt:lpstr>
      <vt:lpstr>PowerPoint Presentation</vt:lpstr>
      <vt:lpstr>PowerPoint Presentation</vt:lpstr>
      <vt:lpstr>PowerPoint Presentation</vt:lpstr>
      <vt:lpstr>How much does allowance for uncertainty change the results? </vt:lpstr>
      <vt:lpstr>PowerPoint Presentation</vt:lpstr>
      <vt:lpstr>PowerPoint Presentation</vt:lpstr>
      <vt:lpstr>PowerPoint Presentation</vt:lpstr>
      <vt:lpstr>How can I apply the results to patient care?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Jemin Webster</dc:creator>
  <cp:lastModifiedBy>Jemin Webster</cp:lastModifiedBy>
  <cp:revision>19</cp:revision>
  <dcterms:created xsi:type="dcterms:W3CDTF">2019-01-17T20:35:04Z</dcterms:created>
  <dcterms:modified xsi:type="dcterms:W3CDTF">2019-01-18T10:23:51Z</dcterms:modified>
</cp:coreProperties>
</file>