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2BB5F-B7A5-4FD8-85E9-19E30C510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65E10-27FB-4BD1-9ABD-0CF9009B1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686BD-661A-4179-88AC-A8A5B69B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5BA6B-E1B2-4B16-8016-5A2690A1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D7607-FF83-46B0-B2D1-466492F2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9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F5E66-3717-46A8-8985-73653A23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BE96D-06FA-471E-BF50-911E0F369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FA380-E839-4F23-84E8-739C8C4C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021FD-CC12-4357-B0ED-278321D8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1613E-7936-4763-9B79-D4DA0F7A6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7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8A996-E564-4782-AD0F-B667DE7B3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15980-EB5A-411B-A729-25B36B8E8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3AAB9-3EC3-4CEE-B74D-4C416E6F2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96545-D06C-4117-A614-09DDB295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57D54-1A99-4C8F-B397-825EAD55D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7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64DD8-7660-47E7-84FD-A06CB0234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3DA26-E897-44F8-B64E-C694476B7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6FFB6C-1774-4B2E-88E5-38A7854DD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3B62C-5E17-4327-92AD-8DF5BD85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1E583-4DCA-49DF-B714-6FBEAFAC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7F49D2-EC0C-461C-8410-8444671F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1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8D985-6A54-4E63-8E4B-D95759709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E0135-A3E9-4B8E-B3A2-00D972B4A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F44FE-16D3-48A9-9617-FC253D9C8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A15119-7A3E-4201-B24B-D327BB784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395B58-1B35-41FE-A53C-42FE7426C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977E2A-0B10-44D2-ACF3-206F150DD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8F775C-4BD2-4327-A0C3-EACDD2A7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F1ED1F-8143-49FE-914F-76483C00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8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E9E1-65FA-4E9C-96E5-0A1835BC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A98347-2829-47D5-B09F-D05CE5FEF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FA91F-B4FE-48A8-B99A-042AD72B9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4F865F-AC7D-4482-A2C6-BEBBDF587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4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A7C2F-7584-4435-BEE5-3A9D771E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91A612-98CD-492A-8F6B-8220EB069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50D9-2A0E-429D-B956-85395DCB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7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4FEB5-A022-4131-9FB1-2D99AECAC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22E69-0B5D-488E-AAC9-78A1206B8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05D64-86F2-4EF0-9E96-D9984FAA8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BEFF0-9DCB-40A5-AE87-EEFDAA798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86256-400C-4000-9A36-097793439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7F0CE-3A1E-4D9D-8C50-8C6DA8A6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4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63390-1F8A-490D-8C8E-F1B33514C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960146-8456-4604-84CF-D61133CABB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A8EB5-7AA3-4AAE-AC6E-C73E9EADF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ADB64-A630-410A-A084-D896A206E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C4FFF-24A0-49A2-9E93-AC3B500A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DEB1F5-53AE-4682-8F21-6098CFBE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0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4B8DE-2C9C-4CAF-8B05-45BD2904C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CB714B-AD8D-4DFA-B45C-46366F8D9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2C0C8-4B25-4FB6-8174-4B3AE3CA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37EF5-6689-4521-8E18-AFC60CBF3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ECC1E-8A90-4744-84A3-845EF1DE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14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CC01F-E009-4760-9B31-B2225E87B6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2649D0-CBCD-43DB-B1BE-D08B4EDE1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52C3F-BA28-4C79-A163-A82C0AC95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FE133-BD38-4D57-97EB-DFE58850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C3C5-BC88-47EF-ADDC-27F1B1B3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0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17B10D-727E-45A2-9F5D-EE1F89209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BE61E-3032-47FA-B43F-D7C219947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0F8BE-5AB4-4C0E-9BE2-FB2C96313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3C209-D47A-40A9-B7F6-5FFF7C414EC8}" type="datetimeFigureOut">
              <a:rPr lang="en-US" smtClean="0"/>
              <a:t>28/01/2019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2D4AC-663F-4B63-80F9-2732E007E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E9DB1-ACA4-41EC-8758-586CCC4E7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324A4-E1A2-4185-B097-52859C575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4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8FB61-9A84-475F-AC00-88FE62FA18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3A639C-5FD2-4266-A995-C93C0954C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1640" y="4447052"/>
            <a:ext cx="9144000" cy="1655762"/>
          </a:xfrm>
        </p:spPr>
        <p:txBody>
          <a:bodyPr/>
          <a:lstStyle/>
          <a:p>
            <a:r>
              <a:rPr lang="en-IN" dirty="0"/>
              <a:t>Clinical appraisal of a Decision analysis journal</a:t>
            </a:r>
          </a:p>
          <a:p>
            <a:r>
              <a:rPr lang="en-IN" dirty="0"/>
              <a:t>Jacob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2A465-04A6-4617-B878-8F3089EE8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" y="-519264"/>
            <a:ext cx="10743750" cy="496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5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99D6-17CD-4F6C-B58B-1DAE9CDE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32204-FB92-4196-A46B-4479D3726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Pulmonary embolism (PE) is a leading cause of death in pregnancy and post partum.</a:t>
            </a:r>
          </a:p>
          <a:p>
            <a:endParaRPr lang="en-IN" dirty="0"/>
          </a:p>
          <a:p>
            <a:r>
              <a:rPr lang="en-US" dirty="0"/>
              <a:t>Clinical decision rules use features of the patient history and examination in a structured manner to estimate the probability of disease</a:t>
            </a:r>
          </a:p>
        </p:txBody>
      </p:sp>
    </p:spTree>
    <p:extLst>
      <p:ext uri="{BB962C8B-B14F-4D97-AF65-F5344CB8AC3E}">
        <p14:creationId xmlns:p14="http://schemas.microsoft.com/office/powerpoint/2010/main" val="306410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47A9-3697-45D6-BE89-58B65E23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Objective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449B4-A0E2-4434-8D6C-F453C11C1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Use expert consensus to derive three new CDRs (with different trade-offs between sensitivity and specificity) for pregnant and postpartum women with a suspected 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Estimate the diagnostic accuracy of clinical variables, our expert-derived CDRs, existing CDRs (</a:t>
            </a:r>
            <a:r>
              <a:rPr lang="en-US" dirty="0" err="1"/>
              <a:t>Wells’s</a:t>
            </a:r>
            <a:r>
              <a:rPr lang="en-US" dirty="0"/>
              <a:t> score, Geneva score and PERC score) and D-dimer in pregnant and postpartum women with a suspected 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a statistical analysis of women with a diagnosed or suspected PE to derive a new CDR for pregnant and postpartum women with a suspected 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Explore the potential diagnostic value of biomarkers for PE in pregnant and postpartum women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Determine the feasibility of using a prospective cohort design to validate a new CDR or biomarker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Estimate the effectiveness, in terms of adverse outcomes from VTE, bleeding and radiation exposure, and the cost-effectiveness, measured as the incremental cost per quality-adjusted life-year (QALY), of different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Estimate the value of information associated with further research.</a:t>
            </a:r>
          </a:p>
        </p:txBody>
      </p:sp>
    </p:spTree>
    <p:extLst>
      <p:ext uri="{BB962C8B-B14F-4D97-AF65-F5344CB8AC3E}">
        <p14:creationId xmlns:p14="http://schemas.microsoft.com/office/powerpoint/2010/main" val="246528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63DD-C8C6-42CA-96F0-181611A0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PICOT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8440A-3DF4-487E-A66F-16CED2181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P:  </a:t>
            </a:r>
          </a:p>
          <a:p>
            <a:pPr marL="0" indent="0">
              <a:buNone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Any pregnant or postpartum women with a diagnosed PE who had presented with suspected PE to a hospital reporting to the UKOSS research platform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pregnant and postpartum women presenting with suspected PE to 11 prospectively recruiting sites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women with DVT diagnosed at the prospectively recruiting sites</a:t>
            </a:r>
          </a:p>
        </p:txBody>
      </p:sp>
    </p:spTree>
    <p:extLst>
      <p:ext uri="{BB962C8B-B14F-4D97-AF65-F5344CB8AC3E}">
        <p14:creationId xmlns:p14="http://schemas.microsoft.com/office/powerpoint/2010/main" val="128613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F21FC-DA03-4926-B082-57C89D571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E9888-2BAC-4EE6-8F7E-D17126EA2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I- </a:t>
            </a:r>
            <a:r>
              <a:rPr lang="en-US" dirty="0"/>
              <a:t>Clinical features, decision rules and biomarkers.</a:t>
            </a:r>
          </a:p>
          <a:p>
            <a:endParaRPr lang="en-IN" dirty="0"/>
          </a:p>
          <a:p>
            <a:r>
              <a:rPr lang="en-US" dirty="0"/>
              <a:t>setting: Emergency departments and consultant-led maternity units.</a:t>
            </a:r>
          </a:p>
          <a:p>
            <a:endParaRPr lang="en-IN" dirty="0"/>
          </a:p>
          <a:p>
            <a:r>
              <a:rPr lang="en-IN" dirty="0"/>
              <a:t>O:  Multiple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800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0751F-43A0-42AB-8301-F449C941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Study 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86F58-C75A-4E5A-AAE3-FD4DA5D74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Expert consensus study  was done to address objective 1.</a:t>
            </a:r>
          </a:p>
          <a:p>
            <a:endParaRPr lang="en-IN" dirty="0"/>
          </a:p>
          <a:p>
            <a:r>
              <a:rPr lang="en-US" dirty="0"/>
              <a:t>case–control study to address objectives 2 and 3.</a:t>
            </a:r>
          </a:p>
          <a:p>
            <a:endParaRPr lang="en-IN" dirty="0"/>
          </a:p>
          <a:p>
            <a:r>
              <a:rPr lang="en-US" dirty="0"/>
              <a:t>We undertook a biomarker study to address objective 4.</a:t>
            </a:r>
          </a:p>
          <a:p>
            <a:endParaRPr lang="en-US" dirty="0"/>
          </a:p>
          <a:p>
            <a:r>
              <a:rPr lang="en-US" dirty="0"/>
              <a:t>Objective 5 was determined by recruitment rates in the prospective study of women with a suspected PE and determining the prevalence of PE in this population.</a:t>
            </a:r>
          </a:p>
          <a:p>
            <a:endParaRPr lang="en-IN" dirty="0"/>
          </a:p>
          <a:p>
            <a:r>
              <a:rPr lang="en-US" dirty="0"/>
              <a:t>decision-analysis model to address objectives 6 and 7.</a:t>
            </a:r>
          </a:p>
        </p:txBody>
      </p:sp>
    </p:spTree>
    <p:extLst>
      <p:ext uri="{BB962C8B-B14F-4D97-AF65-F5344CB8AC3E}">
        <p14:creationId xmlns:p14="http://schemas.microsoft.com/office/powerpoint/2010/main" val="233742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DEED-5D99-41BA-9780-84AF9CE03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Are the recommendations valid?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6E9AF-7FEA-4241-8F9F-98744AFE2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Did the recommendations consider all relevant patient groups, management options, and possible outcomes?</a:t>
            </a:r>
          </a:p>
          <a:p>
            <a:endParaRPr lang="en-IN" dirty="0"/>
          </a:p>
          <a:p>
            <a:r>
              <a:rPr lang="en-IN" dirty="0"/>
              <a:t>Y</a:t>
            </a:r>
            <a:r>
              <a:rPr lang="en-US" dirty="0"/>
              <a:t>es </a:t>
            </a:r>
          </a:p>
          <a:p>
            <a:r>
              <a:rPr lang="en-IN" dirty="0"/>
              <a:t>P</a:t>
            </a:r>
            <a:r>
              <a:rPr lang="en-US" dirty="0" err="1"/>
              <a:t>opulation</a:t>
            </a:r>
            <a:r>
              <a:rPr lang="en-US" dirty="0"/>
              <a:t> were patients with PE</a:t>
            </a:r>
          </a:p>
          <a:p>
            <a:endParaRPr lang="en-IN" dirty="0"/>
          </a:p>
          <a:p>
            <a:r>
              <a:rPr lang="en-US" dirty="0"/>
              <a:t>The key events included in the decision tree were PE-related death, major bleeding events, deaths associated with major bleeding events, chronic thromboembolic pulmonary hypertension (CTEPH), recurrent VTE and deaths from recurrent VTE</a:t>
            </a:r>
          </a:p>
        </p:txBody>
      </p:sp>
    </p:spTree>
    <p:extLst>
      <p:ext uri="{BB962C8B-B14F-4D97-AF65-F5344CB8AC3E}">
        <p14:creationId xmlns:p14="http://schemas.microsoft.com/office/powerpoint/2010/main" val="279209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280A0-5A24-467A-A82F-C10CB79B4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A8551DB-BDD0-4C25-A04D-72F2A4987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37044"/>
            <a:ext cx="10119360" cy="6583911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482A3F-D788-4E82-9239-82442A3E28CC}"/>
              </a:ext>
            </a:extLst>
          </p:cNvPr>
          <p:cNvSpPr/>
          <p:nvPr/>
        </p:nvSpPr>
        <p:spPr>
          <a:xfrm>
            <a:off x="899160" y="365125"/>
            <a:ext cx="2274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latin typeface="AdvTT118e7927"/>
              </a:rPr>
              <a:t>(a) true-positive scan; 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792AD8-6323-46AD-912F-D2A47CA977DA}"/>
              </a:ext>
            </a:extLst>
          </p:cNvPr>
          <p:cNvSpPr/>
          <p:nvPr/>
        </p:nvSpPr>
        <p:spPr>
          <a:xfrm>
            <a:off x="1397501" y="4417814"/>
            <a:ext cx="2325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latin typeface="AdvTT118e7927"/>
              </a:rPr>
              <a:t>(b) false-positive scan;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86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7E88-7D18-41BF-A0BD-0BF07C93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EA638A-744A-462D-887E-5AD95E18D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656"/>
            <a:ext cx="8900160" cy="671962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7FB03A-A476-4C98-A1F8-55B491136744}"/>
              </a:ext>
            </a:extLst>
          </p:cNvPr>
          <p:cNvSpPr/>
          <p:nvPr/>
        </p:nvSpPr>
        <p:spPr>
          <a:xfrm>
            <a:off x="946713" y="365125"/>
            <a:ext cx="2312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latin typeface="AdvTT118e7927"/>
              </a:rPr>
              <a:t>(c) false-negative scan;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433B1E-7A63-4000-9A43-517530D3EFD0}"/>
              </a:ext>
            </a:extLst>
          </p:cNvPr>
          <p:cNvSpPr/>
          <p:nvPr/>
        </p:nvSpPr>
        <p:spPr>
          <a:xfrm>
            <a:off x="1281363" y="4899690"/>
            <a:ext cx="2344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dvTT118e7927"/>
              </a:rPr>
              <a:t>(d) true-negative scan.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440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0A780-638B-4D75-A664-7958F065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Are there systematic reviews of evidence that estimate the relative impact of management options on relevant outcomes?</a:t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FEB8-24DA-438A-A98F-B8207152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89E82F-5340-4A27-BD19-ACC2F5C49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4804"/>
            <a:ext cx="9940449" cy="25109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B43DC0-957E-406E-9D63-42D118085D43}"/>
              </a:ext>
            </a:extLst>
          </p:cNvPr>
          <p:cNvSpPr txBox="1"/>
          <p:nvPr/>
        </p:nvSpPr>
        <p:spPr>
          <a:xfrm>
            <a:off x="1040289" y="4001294"/>
            <a:ext cx="9738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Management was discussed- CT or VQ scan was recommended</a:t>
            </a:r>
          </a:p>
          <a:p>
            <a:endParaRPr lang="en-IN" sz="2800" dirty="0"/>
          </a:p>
          <a:p>
            <a:r>
              <a:rPr lang="en-IN" sz="2800" dirty="0"/>
              <a:t>Cost analysis was not done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866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03E1-593D-40A8-B045-FC948C06C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 there an appropriate specification of values and preferences associated with each of the outcomes?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1B7BD1-A84B-4D42-B3A5-05F1E9B50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1690688"/>
            <a:ext cx="9751333" cy="491405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F5DEB7-1465-4815-A3A6-63AF88CA8C87}"/>
              </a:ext>
            </a:extLst>
          </p:cNvPr>
          <p:cNvSpPr txBox="1"/>
          <p:nvPr/>
        </p:nvSpPr>
        <p:spPr>
          <a:xfrm>
            <a:off x="10589533" y="3686051"/>
            <a:ext cx="1859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Yes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29176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E7C78-C7C4-4DDE-A574-604D8802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Do the authors indicate the strength of their recommendations?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9CCE-A047-4D82-B4BD-18F59D06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Not given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92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B2B2-1331-4610-AA2A-470EEC75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971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What are the results?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245F02-095F-4735-A46C-4A2E04FEE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186" y="774064"/>
            <a:ext cx="8955293" cy="9091757"/>
          </a:xfrm>
        </p:spPr>
      </p:pic>
    </p:spTree>
    <p:extLst>
      <p:ext uri="{BB962C8B-B14F-4D97-AF65-F5344CB8AC3E}">
        <p14:creationId xmlns:p14="http://schemas.microsoft.com/office/powerpoint/2010/main" val="366452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F95E7-42F9-4AAB-84AC-F7C265EA1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9DC15C-F996-43D6-97C3-5418BA97E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06" y="-5820557"/>
            <a:ext cx="8818134" cy="89525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8EE470-C865-4FA3-B275-9C50541D0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06" y="2421776"/>
            <a:ext cx="8711454" cy="422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6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EDD3-A654-48F5-B7F9-B01101C9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  What are the key recommendations?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AB355-8C9D-4627-A68B-9059BCA67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scanning all women dominated all other strategies considered for pregnant and postpartum women with a suspected PE. </a:t>
            </a:r>
          </a:p>
          <a:p>
            <a:endParaRPr lang="en-US" dirty="0"/>
          </a:p>
          <a:p>
            <a:r>
              <a:rPr lang="en-US" dirty="0"/>
              <a:t>In all scenario </a:t>
            </a:r>
            <a:r>
              <a:rPr lang="en-US"/>
              <a:t>analyses , </a:t>
            </a:r>
            <a:r>
              <a:rPr lang="en-US" dirty="0"/>
              <a:t>scanning all women either was the dominant strategy or had the highest incremental cost-effectiveness ratio below £20,000 per QALY gained of the 10 strategies being considered.</a:t>
            </a:r>
          </a:p>
        </p:txBody>
      </p:sp>
    </p:spTree>
    <p:extLst>
      <p:ext uri="{BB962C8B-B14F-4D97-AF65-F5344CB8AC3E}">
        <p14:creationId xmlns:p14="http://schemas.microsoft.com/office/powerpoint/2010/main" val="2591506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71E9-70C3-442F-8F32-4B9AC50B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the recommendations help you in caring for your patients?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BEC50-5EB7-4554-A6A6-4E51F6D1B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Do the recommendations make sense in your practice setting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IN" dirty="0"/>
              <a:t>Yes, this recommendation can be used in our setting for post partum patients</a:t>
            </a:r>
          </a:p>
          <a:p>
            <a:endParaRPr lang="en-IN" dirty="0"/>
          </a:p>
          <a:p>
            <a:r>
              <a:rPr lang="en-IN" dirty="0"/>
              <a:t>C</a:t>
            </a:r>
            <a:r>
              <a:rPr lang="en-US" dirty="0"/>
              <a:t>T will resolve unnecessary dilemma and will lead to early management with relatively less complications</a:t>
            </a:r>
          </a:p>
          <a:p>
            <a:endParaRPr lang="en-IN" dirty="0"/>
          </a:p>
          <a:p>
            <a:r>
              <a:rPr lang="en-IN" dirty="0"/>
              <a:t>F</a:t>
            </a:r>
            <a:r>
              <a:rPr lang="en-US" dirty="0"/>
              <a:t>or pregnant women a case to case decision has to be made after considering the risks and benefits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2853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C184E-AA16-44E8-9E37-2A15EF81D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F28C7-66FB-4D12-9E25-58E46E172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Thank you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02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636</Words>
  <Application>Microsoft Office PowerPoint</Application>
  <PresentationFormat>Widescreen</PresentationFormat>
  <Paragraphs>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AdvTT118e7927</vt:lpstr>
      <vt:lpstr>Arial</vt:lpstr>
      <vt:lpstr>Calibri</vt:lpstr>
      <vt:lpstr>Calibri Light</vt:lpstr>
      <vt:lpstr>Office Theme</vt:lpstr>
      <vt:lpstr>PowerPoint Presentation</vt:lpstr>
      <vt:lpstr>PowerPoint Presentation</vt:lpstr>
      <vt:lpstr>Objective</vt:lpstr>
      <vt:lpstr>PICOT</vt:lpstr>
      <vt:lpstr>PowerPoint Presentation</vt:lpstr>
      <vt:lpstr>Study Design</vt:lpstr>
      <vt:lpstr>Are the recommendations valid?</vt:lpstr>
      <vt:lpstr>PowerPoint Presentation</vt:lpstr>
      <vt:lpstr>PowerPoint Presentation</vt:lpstr>
      <vt:lpstr>Are there systematic reviews of evidence that estimate the relative impact of management options on relevant outcomes? </vt:lpstr>
      <vt:lpstr>Is there an appropriate specification of values and preferences associated with each of the outcomes?</vt:lpstr>
      <vt:lpstr>Do the authors indicate the strength of their recommendations?</vt:lpstr>
      <vt:lpstr> What are the results?</vt:lpstr>
      <vt:lpstr>PowerPoint Presentation</vt:lpstr>
      <vt:lpstr>  What are the key recommendations?</vt:lpstr>
      <vt:lpstr>Will the recommendations help you in caring for your patients?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Johnson</dc:creator>
  <cp:lastModifiedBy>Jacob Johnson</cp:lastModifiedBy>
  <cp:revision>21</cp:revision>
  <dcterms:created xsi:type="dcterms:W3CDTF">2019-01-28T04:12:12Z</dcterms:created>
  <dcterms:modified xsi:type="dcterms:W3CDTF">2019-01-28T11:51:47Z</dcterms:modified>
</cp:coreProperties>
</file>