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4" r:id="rId10"/>
    <p:sldId id="265" r:id="rId11"/>
    <p:sldId id="263" r:id="rId12"/>
    <p:sldId id="266" r:id="rId13"/>
    <p:sldId id="268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12" y="-3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2685-1D2E-4943-B160-AE2FCF552FD8}" type="datetimeFigureOut">
              <a:rPr lang="en-US" smtClean="0"/>
              <a:t>21/01/19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FEF3-8880-164E-8CAB-B13EBE965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88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2685-1D2E-4943-B160-AE2FCF552FD8}" type="datetimeFigureOut">
              <a:rPr lang="en-US" smtClean="0"/>
              <a:t>21/01/19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FEF3-8880-164E-8CAB-B13EBE965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155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2685-1D2E-4943-B160-AE2FCF552FD8}" type="datetimeFigureOut">
              <a:rPr lang="en-US" smtClean="0"/>
              <a:t>21/01/19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FEF3-8880-164E-8CAB-B13EBE965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206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2685-1D2E-4943-B160-AE2FCF552FD8}" type="datetimeFigureOut">
              <a:rPr lang="en-US" smtClean="0"/>
              <a:t>21/01/19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FEF3-8880-164E-8CAB-B13EBE965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165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2685-1D2E-4943-B160-AE2FCF552FD8}" type="datetimeFigureOut">
              <a:rPr lang="en-US" smtClean="0"/>
              <a:t>21/01/19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FEF3-8880-164E-8CAB-B13EBE965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9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2685-1D2E-4943-B160-AE2FCF552FD8}" type="datetimeFigureOut">
              <a:rPr lang="en-US" smtClean="0"/>
              <a:t>21/01/19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FEF3-8880-164E-8CAB-B13EBE965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008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2685-1D2E-4943-B160-AE2FCF552FD8}" type="datetimeFigureOut">
              <a:rPr lang="en-US" smtClean="0"/>
              <a:t>21/01/19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FEF3-8880-164E-8CAB-B13EBE965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84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2685-1D2E-4943-B160-AE2FCF552FD8}" type="datetimeFigureOut">
              <a:rPr lang="en-US" smtClean="0"/>
              <a:t>21/01/19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FEF3-8880-164E-8CAB-B13EBE965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80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2685-1D2E-4943-B160-AE2FCF552FD8}" type="datetimeFigureOut">
              <a:rPr lang="en-US" smtClean="0"/>
              <a:t>21/01/19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FEF3-8880-164E-8CAB-B13EBE965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7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2685-1D2E-4943-B160-AE2FCF552FD8}" type="datetimeFigureOut">
              <a:rPr lang="en-US" smtClean="0"/>
              <a:t>21/01/19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FEF3-8880-164E-8CAB-B13EBE965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79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2685-1D2E-4943-B160-AE2FCF552FD8}" type="datetimeFigureOut">
              <a:rPr lang="en-US" smtClean="0"/>
              <a:t>21/01/19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FEF3-8880-164E-8CAB-B13EBE965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30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E2685-1D2E-4943-B160-AE2FCF552FD8}" type="datetimeFigureOut">
              <a:rPr lang="en-US" smtClean="0"/>
              <a:t>21/01/19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AFEF3-8880-164E-8CAB-B13EBE965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542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Differential Diagnosis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Anil Mathew Phili</a:t>
            </a:r>
            <a:r>
              <a:rPr lang="en-US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525786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1 at 10.01.04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" b="5434"/>
          <a:stretch/>
        </p:blipFill>
        <p:spPr>
          <a:xfrm>
            <a:off x="457200" y="2873375"/>
            <a:ext cx="8229600" cy="1889125"/>
          </a:xfrm>
        </p:spPr>
      </p:pic>
    </p:spTree>
    <p:extLst>
      <p:ext uri="{BB962C8B-B14F-4D97-AF65-F5344CB8AC3E}">
        <p14:creationId xmlns:p14="http://schemas.microsoft.com/office/powerpoint/2010/main" val="1009160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dirty="0" smtClean="0"/>
              <a:t>Emergency physician </a:t>
            </a:r>
            <a:r>
              <a:rPr lang="en-US" sz="2400" dirty="0"/>
              <a:t>must be an expert in </a:t>
            </a:r>
            <a:r>
              <a:rPr lang="en-US" sz="2400" dirty="0" smtClean="0"/>
              <a:t>the interpretation </a:t>
            </a:r>
            <a:r>
              <a:rPr lang="en-US" sz="2400" dirty="0"/>
              <a:t>of the electrocardiogram (ECG</a:t>
            </a:r>
            <a:r>
              <a:rPr lang="en-US" sz="2400" dirty="0" smtClean="0"/>
              <a:t>)</a:t>
            </a:r>
          </a:p>
          <a:p>
            <a:pPr>
              <a:lnSpc>
                <a:spcPct val="120000"/>
              </a:lnSpc>
            </a:pPr>
            <a:endParaRPr lang="en-US" sz="2400" dirty="0" smtClean="0"/>
          </a:p>
          <a:p>
            <a:pPr>
              <a:lnSpc>
                <a:spcPct val="120000"/>
              </a:lnSpc>
            </a:pPr>
            <a:r>
              <a:rPr lang="en-US" sz="2400" dirty="0" smtClean="0"/>
              <a:t>Patients with chest </a:t>
            </a:r>
            <a:r>
              <a:rPr lang="en-US" sz="2400" dirty="0"/>
              <a:t>pain and ST segment elevation (STE) on the 12-</a:t>
            </a:r>
            <a:r>
              <a:rPr lang="en-US" sz="2400" dirty="0" smtClean="0"/>
              <a:t>lead ECG </a:t>
            </a:r>
            <a:r>
              <a:rPr lang="en-US" sz="2400" dirty="0"/>
              <a:t>who are experiencing acute myocardial </a:t>
            </a:r>
            <a:r>
              <a:rPr lang="en-US" sz="2400" dirty="0" smtClean="0"/>
              <a:t>infarction (</a:t>
            </a:r>
            <a:r>
              <a:rPr lang="en-US" sz="2400" dirty="0"/>
              <a:t>AMI) may be candidates for urgent coronary </a:t>
            </a:r>
            <a:r>
              <a:rPr lang="en-US" sz="2400" dirty="0" smtClean="0"/>
              <a:t>reperfusion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76300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dirty="0"/>
              <a:t>Other such chest </a:t>
            </a:r>
            <a:r>
              <a:rPr lang="en-US" sz="2400" dirty="0" smtClean="0"/>
              <a:t>pain patients </a:t>
            </a:r>
            <a:r>
              <a:rPr lang="en-US" sz="2400" dirty="0"/>
              <a:t>with electrocardiographic STE may be </a:t>
            </a:r>
            <a:r>
              <a:rPr lang="en-US" sz="2400" dirty="0" smtClean="0"/>
              <a:t>suffering </a:t>
            </a:r>
            <a:r>
              <a:rPr lang="en-US" sz="2400" dirty="0"/>
              <a:t>from a </a:t>
            </a:r>
            <a:r>
              <a:rPr lang="en-US" sz="2400" dirty="0" smtClean="0"/>
              <a:t>non coronary </a:t>
            </a:r>
            <a:r>
              <a:rPr lang="en-US" sz="2400" dirty="0"/>
              <a:t>(</a:t>
            </a:r>
            <a:r>
              <a:rPr lang="en-US" sz="2400" dirty="0" err="1"/>
              <a:t>ie</a:t>
            </a:r>
            <a:r>
              <a:rPr lang="en-US" sz="2400" dirty="0"/>
              <a:t>, non-AMI) chest discomfort syndrome.</a:t>
            </a:r>
          </a:p>
          <a:p>
            <a:pPr>
              <a:lnSpc>
                <a:spcPct val="120000"/>
              </a:lnSpc>
            </a:pPr>
            <a:endParaRPr lang="en-US" sz="2400" dirty="0" smtClean="0"/>
          </a:p>
          <a:p>
            <a:pPr>
              <a:lnSpc>
                <a:spcPct val="120000"/>
              </a:lnSpc>
            </a:pPr>
            <a:r>
              <a:rPr lang="en-US" sz="2400" dirty="0" smtClean="0"/>
              <a:t>The </a:t>
            </a:r>
            <a:r>
              <a:rPr lang="en-US" sz="2400" dirty="0"/>
              <a:t>correct identification of these non-AMI patients</a:t>
            </a:r>
            <a:r>
              <a:rPr lang="en-US" sz="2400" dirty="0" smtClean="0"/>
              <a:t>- both </a:t>
            </a:r>
            <a:r>
              <a:rPr lang="en-US" sz="2400" dirty="0"/>
              <a:t>clinically and </a:t>
            </a:r>
            <a:r>
              <a:rPr lang="en-US" sz="2400" dirty="0" smtClean="0"/>
              <a:t>electrocardiographically must be </a:t>
            </a:r>
            <a:r>
              <a:rPr lang="en-US" sz="2400" dirty="0"/>
              <a:t>made to offer the most appropriate treatments and </a:t>
            </a:r>
            <a:r>
              <a:rPr lang="en-US" sz="2400" dirty="0" smtClean="0"/>
              <a:t>to avoid </a:t>
            </a:r>
            <a:r>
              <a:rPr lang="en-US" sz="2400" dirty="0"/>
              <a:t>potentially dangerous therapies</a:t>
            </a:r>
          </a:p>
        </p:txBody>
      </p:sp>
    </p:spTree>
    <p:extLst>
      <p:ext uri="{BB962C8B-B14F-4D97-AF65-F5344CB8AC3E}">
        <p14:creationId xmlns:p14="http://schemas.microsoft.com/office/powerpoint/2010/main" val="831820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800" dirty="0" smtClean="0"/>
              <a:t>To look at the various causative syndromes responsible for ECG STE in ED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81481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Population:</a:t>
            </a:r>
            <a:r>
              <a:rPr lang="en-US" dirty="0"/>
              <a:t> </a:t>
            </a:r>
            <a:r>
              <a:rPr lang="en-US" dirty="0" smtClean="0"/>
              <a:t>adult patients who presented with primary/secondary complaint of </a:t>
            </a:r>
            <a:r>
              <a:rPr lang="en-US" dirty="0" err="1" smtClean="0"/>
              <a:t>atraumatic</a:t>
            </a:r>
            <a:r>
              <a:rPr lang="en-US" dirty="0" smtClean="0"/>
              <a:t> chest pain</a:t>
            </a:r>
          </a:p>
          <a:p>
            <a:r>
              <a:rPr lang="en-US" dirty="0" smtClean="0"/>
              <a:t>Outcomes: to identify the different causes of STE and chest pain </a:t>
            </a:r>
          </a:p>
          <a:p>
            <a:r>
              <a:rPr lang="en-US" dirty="0" smtClean="0"/>
              <a:t>Time- line: Jan 1, 1996 to March 31, 1996, retrospective analysis, no follow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082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Retrospective review of all the patients admitted with chest pain and STE in a Chest Pain Center over a 3 month period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51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19185" y="648260"/>
            <a:ext cx="3399650" cy="55565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960 patients presented with chest pain to ED (6.4%)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31320" y="2526903"/>
            <a:ext cx="4762155" cy="56888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902 </a:t>
            </a:r>
            <a:r>
              <a:rPr lang="en-US" dirty="0" err="1" smtClean="0"/>
              <a:t>ptients</a:t>
            </a:r>
            <a:r>
              <a:rPr lang="en-US" dirty="0" smtClean="0"/>
              <a:t> with appropriate investigations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619185" y="4286475"/>
            <a:ext cx="3492248" cy="55565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202 patients included as they had STE on ECG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272712" y="3267762"/>
            <a:ext cx="0" cy="8863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272712" y="1336210"/>
            <a:ext cx="0" cy="10716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914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Inclusion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Adults aged &gt;18 years</a:t>
            </a:r>
          </a:p>
          <a:p>
            <a:r>
              <a:rPr lang="en-US" dirty="0" smtClean="0"/>
              <a:t>Chest pain as Primary or Secondary complaint</a:t>
            </a:r>
          </a:p>
          <a:p>
            <a:r>
              <a:rPr lang="en-US" dirty="0" err="1" smtClean="0"/>
              <a:t>Atraumatic</a:t>
            </a:r>
            <a:endParaRPr lang="en-US" dirty="0" smtClean="0"/>
          </a:p>
          <a:p>
            <a:r>
              <a:rPr lang="en-US" dirty="0" smtClean="0"/>
              <a:t>ST segment elevation </a:t>
            </a:r>
            <a:r>
              <a:rPr lang="en-US" dirty="0"/>
              <a:t>in two anatomically contiguous </a:t>
            </a:r>
            <a:r>
              <a:rPr lang="en-US" dirty="0" smtClean="0"/>
              <a:t>electrocardiographic leads with:    </a:t>
            </a:r>
          </a:p>
          <a:p>
            <a:pPr marL="0" indent="0">
              <a:buNone/>
            </a:pPr>
            <a:r>
              <a:rPr lang="en-US" dirty="0" smtClean="0"/>
              <a:t>-(</a:t>
            </a:r>
            <a:r>
              <a:rPr lang="en-US" dirty="0"/>
              <a:t>1) greater than/equal to 1 millimeter (mm) </a:t>
            </a:r>
            <a:r>
              <a:rPr lang="en-US" dirty="0" smtClean="0"/>
              <a:t>in the </a:t>
            </a:r>
            <a:r>
              <a:rPr lang="en-US" dirty="0"/>
              <a:t>limb </a:t>
            </a:r>
            <a:r>
              <a:rPr lang="en-US" dirty="0" smtClean="0"/>
              <a:t>leads </a:t>
            </a:r>
          </a:p>
          <a:p>
            <a:pPr marL="0" indent="0">
              <a:buNone/>
            </a:pPr>
            <a:r>
              <a:rPr lang="en-US" dirty="0" smtClean="0"/>
              <a:t>-(</a:t>
            </a:r>
            <a:r>
              <a:rPr lang="en-US" dirty="0"/>
              <a:t>2) greater than/equal to 2 mm in </a:t>
            </a:r>
            <a:r>
              <a:rPr lang="en-US" dirty="0" smtClean="0"/>
              <a:t>the precordial </a:t>
            </a:r>
            <a:r>
              <a:rPr lang="en-US" dirty="0"/>
              <a:t>leads</a:t>
            </a:r>
          </a:p>
        </p:txBody>
      </p:sp>
    </p:spTree>
    <p:extLst>
      <p:ext uri="{BB962C8B-B14F-4D97-AF65-F5344CB8AC3E}">
        <p14:creationId xmlns:p14="http://schemas.microsoft.com/office/powerpoint/2010/main" val="4040130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serious is the risk of bias?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1. Did the study patients represent the full spectrum of those with this clinical problem?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Yes, for the clinical problem being investigated they have</a:t>
            </a:r>
          </a:p>
          <a:p>
            <a:r>
              <a:rPr lang="en-US" sz="2400" dirty="0" smtClean="0"/>
              <a:t>Here they have looked at patients who presented with chest pain and STE on ECG and initial </a:t>
            </a:r>
            <a:r>
              <a:rPr lang="en-US" sz="2400" dirty="0"/>
              <a:t>ED ECG interpretation, final </a:t>
            </a:r>
            <a:r>
              <a:rPr lang="en-US" sz="2400" dirty="0" smtClean="0"/>
              <a:t>hospital ECG </a:t>
            </a:r>
            <a:r>
              <a:rPr lang="en-US" sz="2400" dirty="0"/>
              <a:t>interpretation, and final hospital diagnosis</a:t>
            </a:r>
            <a:r>
              <a:rPr lang="en-US" sz="2400" dirty="0" smtClean="0"/>
              <a:t> compared 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Patients were recruited from Chest Pain center and General Emergency Department</a:t>
            </a:r>
            <a:endParaRPr lang="en-US" sz="2400" dirty="0" smtClean="0"/>
          </a:p>
          <a:p>
            <a:pPr>
              <a:lnSpc>
                <a:spcPct val="120000"/>
              </a:lnSpc>
            </a:pPr>
            <a:r>
              <a:rPr lang="en-US" sz="2400" dirty="0" smtClean="0"/>
              <a:t>Patients were recruited retrospectively with a definitive clinical and diagnostic criteria over a 3 month period </a:t>
            </a:r>
            <a:r>
              <a:rPr lang="mr-IN" sz="2400" dirty="0" smtClean="0"/>
              <a:t>–</a:t>
            </a:r>
            <a:r>
              <a:rPr lang="en-US" sz="2400" dirty="0" smtClean="0"/>
              <a:t> not mentioned if recruited consecutively</a:t>
            </a:r>
          </a:p>
          <a:p>
            <a:pPr>
              <a:lnSpc>
                <a:spcPct val="120000"/>
              </a:lnSpc>
            </a:pPr>
            <a:endParaRPr lang="en-US" sz="2400" dirty="0" smtClean="0"/>
          </a:p>
          <a:p>
            <a:pPr marL="0" indent="0">
              <a:lnSpc>
                <a:spcPct val="120000"/>
              </a:lnSpc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432456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2. Was the diagnostic evaluation definitive?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No, Here they have not mentioned how the final hospital diagnosis was made</a:t>
            </a:r>
          </a:p>
          <a:p>
            <a:pPr>
              <a:lnSpc>
                <a:spcPct val="120000"/>
              </a:lnSpc>
            </a:pPr>
            <a:endParaRPr lang="en-US" sz="2400" dirty="0" smtClean="0"/>
          </a:p>
          <a:p>
            <a:pPr>
              <a:lnSpc>
                <a:spcPct val="120000"/>
              </a:lnSpc>
            </a:pPr>
            <a:r>
              <a:rPr lang="en-US" sz="2400" dirty="0" smtClean="0"/>
              <a:t>Patients initial ECG was consistent in all patients, only patients with STE on ECG were included(which was confirmed by a Cardiologist)</a:t>
            </a:r>
          </a:p>
          <a:p>
            <a:pPr>
              <a:lnSpc>
                <a:spcPct val="120000"/>
              </a:lnSpc>
            </a:pPr>
            <a:endParaRPr lang="en-US" sz="2400" dirty="0" smtClean="0"/>
          </a:p>
          <a:p>
            <a:pPr>
              <a:lnSpc>
                <a:spcPct val="120000"/>
              </a:lnSpc>
            </a:pPr>
            <a:r>
              <a:rPr lang="en-US" sz="2400" dirty="0" smtClean="0"/>
              <a:t>There was an undefined group for ECG(17%) and Other diagnosis group for final diagnosis(15%), and there was no follow up for the undefined group, hence overall frequencies might be inaccurate</a:t>
            </a:r>
          </a:p>
        </p:txBody>
      </p:sp>
    </p:spTree>
    <p:extLst>
      <p:ext uri="{BB962C8B-B14F-4D97-AF65-F5344CB8AC3E}">
        <p14:creationId xmlns:p14="http://schemas.microsoft.com/office/powerpoint/2010/main" val="2708612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results?</a:t>
            </a:r>
            <a:endParaRPr lang="en-US" dirty="0"/>
          </a:p>
        </p:txBody>
      </p:sp>
      <p:pic>
        <p:nvPicPr>
          <p:cNvPr id="4" name="Content Placeholder 3" descr="Screenshot 2019-01-21 at 12.27.57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32" b="1699"/>
          <a:stretch/>
        </p:blipFill>
        <p:spPr>
          <a:xfrm>
            <a:off x="54044" y="1867079"/>
            <a:ext cx="9071255" cy="1955108"/>
          </a:xfrm>
        </p:spPr>
      </p:pic>
      <p:sp>
        <p:nvSpPr>
          <p:cNvPr id="5" name="TextBox 4"/>
          <p:cNvSpPr txBox="1"/>
          <p:nvPr/>
        </p:nvSpPr>
        <p:spPr>
          <a:xfrm>
            <a:off x="346350" y="4256938"/>
            <a:ext cx="81392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were the diagnoses and their probabilities?</a:t>
            </a:r>
          </a:p>
          <a:p>
            <a:endParaRPr lang="en-US" dirty="0" smtClean="0"/>
          </a:p>
          <a:p>
            <a:r>
              <a:rPr lang="en-US" dirty="0" smtClean="0"/>
              <a:t>15% </a:t>
            </a:r>
            <a:r>
              <a:rPr lang="en-US" dirty="0" smtClean="0">
                <a:sym typeface="Wingdings"/>
              </a:rPr>
              <a:t>AMI</a:t>
            </a:r>
          </a:p>
          <a:p>
            <a:r>
              <a:rPr lang="en-US" dirty="0" smtClean="0">
                <a:sym typeface="Wingdings"/>
              </a:rPr>
              <a:t>37% Angina/Unstable angina</a:t>
            </a:r>
          </a:p>
          <a:p>
            <a:r>
              <a:rPr lang="en-US" dirty="0" smtClean="0">
                <a:sym typeface="Wingdings"/>
              </a:rPr>
              <a:t>33% Musculoskeletal pain</a:t>
            </a:r>
          </a:p>
          <a:p>
            <a:r>
              <a:rPr lang="en-US" dirty="0" smtClean="0">
                <a:sym typeface="Wingdings"/>
              </a:rPr>
              <a:t>15% Pneumonia</a:t>
            </a:r>
          </a:p>
          <a:p>
            <a:r>
              <a:rPr lang="en-US" dirty="0" smtClean="0">
                <a:sym typeface="Wingdings"/>
              </a:rPr>
              <a:t>15% non specific chest pain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93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1 at 12.28.37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" r="1982"/>
          <a:stretch/>
        </p:blipFill>
        <p:spPr>
          <a:xfrm>
            <a:off x="241891" y="274638"/>
            <a:ext cx="4788313" cy="5570535"/>
          </a:xfrm>
        </p:spPr>
      </p:pic>
      <p:sp>
        <p:nvSpPr>
          <p:cNvPr id="6" name="TextBox 5"/>
          <p:cNvSpPr txBox="1"/>
          <p:nvPr/>
        </p:nvSpPr>
        <p:spPr>
          <a:xfrm>
            <a:off x="5498306" y="1529612"/>
            <a:ext cx="318849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precise are the estimates of the disease?</a:t>
            </a:r>
          </a:p>
          <a:p>
            <a:endParaRPr lang="en-US" dirty="0"/>
          </a:p>
          <a:p>
            <a:r>
              <a:rPr lang="en-US" dirty="0" smtClean="0"/>
              <a:t>Aneurysm: 0.6 CI: 0.23</a:t>
            </a:r>
            <a:r>
              <a:rPr lang="en-US" dirty="0" smtClean="0">
                <a:sym typeface="Wingdings"/>
              </a:rPr>
              <a:t>0.88</a:t>
            </a:r>
          </a:p>
          <a:p>
            <a:r>
              <a:rPr lang="en-US" dirty="0" smtClean="0">
                <a:sym typeface="Wingdings"/>
              </a:rPr>
              <a:t>NSIVCD: 0.8 CI: 0.490.94</a:t>
            </a:r>
          </a:p>
          <a:p>
            <a:r>
              <a:rPr lang="en-US" dirty="0" smtClean="0">
                <a:sym typeface="Wingdings"/>
              </a:rPr>
              <a:t>BER: 0.88 CI: 0.700.95</a:t>
            </a:r>
          </a:p>
          <a:p>
            <a:r>
              <a:rPr lang="en-US" dirty="0" smtClean="0">
                <a:sym typeface="Wingdings"/>
              </a:rPr>
              <a:t>AMI: 0.93 CI: 0.790.98</a:t>
            </a:r>
          </a:p>
          <a:p>
            <a:r>
              <a:rPr lang="en-US" dirty="0" smtClean="0">
                <a:sym typeface="Wingdings"/>
              </a:rPr>
              <a:t>LVH: 0.96 CI: 0.860.98</a:t>
            </a:r>
          </a:p>
          <a:p>
            <a:r>
              <a:rPr lang="en-US" dirty="0" smtClean="0">
                <a:sym typeface="Wingdings"/>
              </a:rPr>
              <a:t>LBBB: 0.96 CI: 0.830.99</a:t>
            </a:r>
          </a:p>
          <a:p>
            <a:r>
              <a:rPr lang="en-US" dirty="0" smtClean="0">
                <a:sym typeface="Wingdings"/>
              </a:rPr>
              <a:t>RBBB: 1</a:t>
            </a:r>
          </a:p>
          <a:p>
            <a:r>
              <a:rPr lang="en-US" dirty="0" smtClean="0">
                <a:sym typeface="Wingdings"/>
              </a:rPr>
              <a:t>Pericarditis: 1</a:t>
            </a:r>
          </a:p>
          <a:p>
            <a:r>
              <a:rPr lang="en-US" dirty="0" smtClean="0">
                <a:sym typeface="Wingdings"/>
              </a:rPr>
              <a:t>Paced: 1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116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I apply the results to patient care?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1.Are the study patients and clinical setting similar to mine?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400" dirty="0" smtClean="0"/>
          </a:p>
          <a:p>
            <a:pPr>
              <a:lnSpc>
                <a:spcPct val="120000"/>
              </a:lnSpc>
            </a:pPr>
            <a:r>
              <a:rPr lang="en-US" sz="2800" dirty="0" smtClean="0"/>
              <a:t>Baseline characteristics of the patients has not been mentioned, hence difficult to compare, but the center mentioned seems to have a similar patient influx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139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2. Is it unlikely that the disease possibilities have changed since this evidence was gathered?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800" dirty="0"/>
          </a:p>
          <a:p>
            <a:pPr>
              <a:lnSpc>
                <a:spcPct val="120000"/>
              </a:lnSpc>
            </a:pPr>
            <a:r>
              <a:rPr lang="en-US" sz="2800" dirty="0" smtClean="0"/>
              <a:t>As non communicable diseases are on the rise, the numbers of AMI/USA/Angina would have changed significantly.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13057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663</Words>
  <Application>Microsoft Macintosh PowerPoint</Application>
  <PresentationFormat>On-screen Show (4:3)</PresentationFormat>
  <Paragraphs>66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Critical Appraisal of Differential Diagnosis</vt:lpstr>
      <vt:lpstr>PowerPoint Presentation</vt:lpstr>
      <vt:lpstr>Background</vt:lpstr>
      <vt:lpstr>PowerPoint Presentation</vt:lpstr>
      <vt:lpstr>Aim</vt:lpstr>
      <vt:lpstr>PICOT</vt:lpstr>
      <vt:lpstr>Study Design</vt:lpstr>
      <vt:lpstr>PowerPoint Presentation</vt:lpstr>
      <vt:lpstr>Inclusion criteria</vt:lpstr>
      <vt:lpstr>How serious is the risk of bias?</vt:lpstr>
      <vt:lpstr>PowerPoint Presentation</vt:lpstr>
      <vt:lpstr>What are the results?</vt:lpstr>
      <vt:lpstr>PowerPoint Presentation</vt:lpstr>
      <vt:lpstr>How can I apply the results to patient care?</vt:lpstr>
      <vt:lpstr>PowerPoint Presentation</vt:lpstr>
    </vt:vector>
  </TitlesOfParts>
  <Company>Valuthundil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Differential Diagnosis</dc:title>
  <dc:creator>Anil Mathew  Philip</dc:creator>
  <cp:lastModifiedBy>Anil Mathew  Philip</cp:lastModifiedBy>
  <cp:revision>17</cp:revision>
  <dcterms:created xsi:type="dcterms:W3CDTF">2019-01-21T04:26:15Z</dcterms:created>
  <dcterms:modified xsi:type="dcterms:W3CDTF">2019-01-21T10:17:49Z</dcterms:modified>
</cp:coreProperties>
</file>