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F6993-B87C-204F-8566-E1BF61824E0C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02B14-1740-E049-9CD7-E4BF3A7ADC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31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02B14-1740-E049-9CD7-E4BF3A7ADC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7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71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5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1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9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4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3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48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0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7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6EB07-9B1E-3342-ABC0-AE573D3E7EBE}" type="datetimeFigureOut">
              <a:rPr lang="en-US" smtClean="0"/>
              <a:t>22/01/19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59D63-DC8C-6C46-AD0B-787A7C82F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1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Diagnostic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22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creenshot 2019-01-22 at 9.00.52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6" b="1153"/>
          <a:stretch/>
        </p:blipFill>
        <p:spPr>
          <a:xfrm>
            <a:off x="457200" y="2156227"/>
            <a:ext cx="8229600" cy="3330174"/>
          </a:xfrm>
        </p:spPr>
      </p:pic>
    </p:spTree>
    <p:extLst>
      <p:ext uri="{BB962C8B-B14F-4D97-AF65-F5344CB8AC3E}">
        <p14:creationId xmlns:p14="http://schemas.microsoft.com/office/powerpoint/2010/main" val="141236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Malaria </a:t>
            </a:r>
            <a:r>
              <a:rPr lang="en-US" sz="2400" dirty="0"/>
              <a:t>is a vector-borne disease of major public </a:t>
            </a:r>
            <a:r>
              <a:rPr lang="en-US" sz="2400" dirty="0" smtClean="0"/>
              <a:t>health relevance worldwide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In </a:t>
            </a:r>
            <a:r>
              <a:rPr lang="en-US" sz="2400" dirty="0"/>
              <a:t>2015, the </a:t>
            </a:r>
            <a:r>
              <a:rPr lang="en-US" sz="2400" dirty="0" smtClean="0"/>
              <a:t>WHO reported 429,000 </a:t>
            </a:r>
            <a:r>
              <a:rPr lang="en-US" sz="2400" dirty="0"/>
              <a:t>deaths, most of which were attributed to </a:t>
            </a:r>
            <a:r>
              <a:rPr lang="en-US" sz="2400" dirty="0" smtClean="0"/>
              <a:t>Plasmodium </a:t>
            </a:r>
            <a:r>
              <a:rPr lang="it-IT" sz="2400" dirty="0" err="1" smtClean="0"/>
              <a:t>falciparum</a:t>
            </a:r>
            <a:endParaRPr lang="it-IT" sz="2400" dirty="0" smtClean="0"/>
          </a:p>
          <a:p>
            <a:pPr>
              <a:lnSpc>
                <a:spcPct val="120000"/>
              </a:lnSpc>
            </a:pPr>
            <a:r>
              <a:rPr lang="en-GB" sz="2400" dirty="0" smtClean="0"/>
              <a:t>There</a:t>
            </a:r>
            <a:r>
              <a:rPr lang="it-IT" sz="2400" dirty="0" smtClean="0"/>
              <a:t> </a:t>
            </a:r>
            <a:r>
              <a:rPr lang="en-GB" sz="2400" dirty="0" smtClean="0"/>
              <a:t>has been significant reduction incidence of mortality from 2010 to 2015, largely attributed to vector control and improved and accessible diagnostics and treatment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The limit of detection (</a:t>
            </a:r>
            <a:r>
              <a:rPr lang="en-US" sz="2400" dirty="0" err="1" smtClean="0"/>
              <a:t>LoD</a:t>
            </a:r>
            <a:r>
              <a:rPr lang="en-US" sz="2400" dirty="0" smtClean="0"/>
              <a:t>) for each tool, 5 parasites/</a:t>
            </a:r>
            <a:r>
              <a:rPr lang="en-US" sz="2400" dirty="0" err="1" smtClean="0"/>
              <a:t>μL</a:t>
            </a:r>
            <a:r>
              <a:rPr lang="en-US" sz="2400" dirty="0" smtClean="0"/>
              <a:t>, 20 parasites/</a:t>
            </a:r>
            <a:r>
              <a:rPr lang="en-US" sz="2400" dirty="0" err="1" smtClean="0"/>
              <a:t>μL</a:t>
            </a:r>
            <a:r>
              <a:rPr lang="en-US" sz="2400" dirty="0" smtClean="0"/>
              <a:t> more generally for blood film microscopy </a:t>
            </a:r>
          </a:p>
          <a:p>
            <a:pPr>
              <a:lnSpc>
                <a:spcPct val="120000"/>
              </a:lnSpc>
            </a:pPr>
            <a:endParaRPr lang="en-GB" sz="2400" dirty="0" smtClean="0"/>
          </a:p>
          <a:p>
            <a:pPr>
              <a:lnSpc>
                <a:spcPct val="120000"/>
              </a:lnSpc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7077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HRP2 </a:t>
            </a:r>
            <a:r>
              <a:rPr lang="en-US" sz="2400" dirty="0"/>
              <a:t>do </a:t>
            </a:r>
            <a:r>
              <a:rPr lang="en-US" sz="2400" dirty="0" smtClean="0"/>
              <a:t>not attain </a:t>
            </a:r>
            <a:r>
              <a:rPr lang="en-US" sz="2400" dirty="0"/>
              <a:t>low enough </a:t>
            </a:r>
            <a:r>
              <a:rPr lang="en-US" sz="2400" dirty="0" err="1"/>
              <a:t>LoDs</a:t>
            </a:r>
            <a:r>
              <a:rPr lang="en-US" sz="2400" dirty="0"/>
              <a:t> for </a:t>
            </a:r>
            <a:r>
              <a:rPr lang="en-US" sz="2400" dirty="0" smtClean="0"/>
              <a:t>HRP2. New </a:t>
            </a:r>
            <a:r>
              <a:rPr lang="en-US" sz="2400" dirty="0"/>
              <a:t>highly sensitive HRP2-based </a:t>
            </a:r>
            <a:r>
              <a:rPr lang="en-US" sz="2400" dirty="0" smtClean="0"/>
              <a:t>RDTs are available </a:t>
            </a:r>
            <a:r>
              <a:rPr lang="mr-IN" sz="2400" dirty="0" smtClean="0"/>
              <a:t>HS ELISA</a:t>
            </a:r>
            <a:r>
              <a:rPr lang="en-US" sz="2400" dirty="0"/>
              <a:t> </a:t>
            </a:r>
            <a:r>
              <a:rPr lang="en-US" sz="2400" dirty="0" smtClean="0"/>
              <a:t>has </a:t>
            </a:r>
            <a:r>
              <a:rPr lang="en-US" sz="2400" dirty="0"/>
              <a:t>been </a:t>
            </a:r>
            <a:r>
              <a:rPr lang="en-US" sz="2400" dirty="0" smtClean="0"/>
              <a:t>developed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In </a:t>
            </a:r>
            <a:r>
              <a:rPr lang="en-US" sz="2400" dirty="0"/>
              <a:t>this study, HS ELISA </a:t>
            </a:r>
            <a:r>
              <a:rPr lang="en-US" sz="2400" dirty="0" smtClean="0"/>
              <a:t>performance against </a:t>
            </a:r>
            <a:r>
              <a:rPr lang="en-US" sz="2400" dirty="0"/>
              <a:t>P. falciparum  HRP2 was characterized using </a:t>
            </a:r>
            <a:r>
              <a:rPr lang="en-US" sz="2400" dirty="0" smtClean="0"/>
              <a:t>P. </a:t>
            </a:r>
            <a:r>
              <a:rPr lang="it-IT" sz="2400" dirty="0" err="1" smtClean="0"/>
              <a:t>falciparum</a:t>
            </a:r>
            <a:r>
              <a:rPr lang="it-IT" sz="2400" dirty="0" smtClean="0"/>
              <a:t> </a:t>
            </a:r>
            <a:r>
              <a:rPr lang="it-IT" sz="2400" dirty="0" err="1" smtClean="0"/>
              <a:t>recombinant</a:t>
            </a:r>
            <a:r>
              <a:rPr lang="it-IT" sz="2400" dirty="0" smtClean="0"/>
              <a:t> </a:t>
            </a:r>
            <a:r>
              <a:rPr lang="it-IT" sz="2400" dirty="0"/>
              <a:t>HRP2, a panel of P. </a:t>
            </a:r>
            <a:r>
              <a:rPr lang="it-IT" sz="2400" dirty="0" err="1" smtClean="0"/>
              <a:t>falciparum</a:t>
            </a:r>
            <a:r>
              <a:rPr lang="it-IT" sz="2400" dirty="0" smtClean="0"/>
              <a:t> </a:t>
            </a:r>
            <a:r>
              <a:rPr lang="en-US" sz="2400" dirty="0" smtClean="0"/>
              <a:t>native </a:t>
            </a:r>
            <a:r>
              <a:rPr lang="en-US" sz="2400" dirty="0"/>
              <a:t>culture specimens, and clinical whole blood </a:t>
            </a:r>
            <a:r>
              <a:rPr lang="en-US" sz="2400" dirty="0" smtClean="0"/>
              <a:t>specimens from </a:t>
            </a:r>
            <a:r>
              <a:rPr lang="en-US" sz="2400" dirty="0"/>
              <a:t>Myanmar and Uganda.</a:t>
            </a:r>
          </a:p>
        </p:txBody>
      </p:sp>
    </p:spTree>
    <p:extLst>
      <p:ext uri="{BB962C8B-B14F-4D97-AF65-F5344CB8AC3E}">
        <p14:creationId xmlns:p14="http://schemas.microsoft.com/office/powerpoint/2010/main" val="338629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000" b="1" u="sng" dirty="0" smtClean="0"/>
              <a:t>Population</a:t>
            </a:r>
            <a:r>
              <a:rPr lang="en-US" sz="3000" dirty="0" smtClean="0"/>
              <a:t>: </a:t>
            </a:r>
            <a:r>
              <a:rPr lang="en-US" sz="3000" dirty="0"/>
              <a:t> </a:t>
            </a:r>
            <a:endParaRPr lang="en-US" sz="3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 smtClean="0"/>
              <a:t>Part 1: 300 </a:t>
            </a:r>
            <a:r>
              <a:rPr lang="en-US" sz="3000" dirty="0"/>
              <a:t>clinical whole blood </a:t>
            </a:r>
            <a:r>
              <a:rPr lang="en-US" sz="3000" dirty="0" smtClean="0"/>
              <a:t>specimens from </a:t>
            </a:r>
            <a:r>
              <a:rPr lang="en-US" sz="3000" dirty="0"/>
              <a:t>malaria endemic areas were selected for </a:t>
            </a:r>
            <a:r>
              <a:rPr lang="en-US" sz="3000" dirty="0" smtClean="0"/>
              <a:t>evaluating </a:t>
            </a:r>
            <a:r>
              <a:rPr lang="it-IT" sz="3000" dirty="0" smtClean="0"/>
              <a:t>HS </a:t>
            </a:r>
            <a:r>
              <a:rPr lang="it-IT" sz="3000" dirty="0"/>
              <a:t>ELISA </a:t>
            </a:r>
            <a:r>
              <a:rPr lang="it-IT" sz="3000" dirty="0" err="1"/>
              <a:t>diagnostic</a:t>
            </a:r>
            <a:r>
              <a:rPr lang="it-IT" sz="3000" dirty="0"/>
              <a:t> performance</a:t>
            </a:r>
            <a:r>
              <a:rPr lang="it-IT" sz="3000" dirty="0" smtClean="0"/>
              <a:t>.( 200 negative </a:t>
            </a:r>
            <a:r>
              <a:rPr lang="it-IT" sz="3000" dirty="0" err="1" smtClean="0"/>
              <a:t>samples</a:t>
            </a:r>
            <a:r>
              <a:rPr lang="it-IT" sz="3000" dirty="0" smtClean="0"/>
              <a:t> from Myanmar and 100 positive </a:t>
            </a:r>
            <a:r>
              <a:rPr lang="it-IT" sz="3000" dirty="0" err="1" smtClean="0"/>
              <a:t>samples</a:t>
            </a:r>
            <a:r>
              <a:rPr lang="it-IT" sz="3000" dirty="0" smtClean="0"/>
              <a:t> from Uganda)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Part 2: </a:t>
            </a:r>
            <a:r>
              <a:rPr lang="en-US" sz="2800" dirty="0"/>
              <a:t>60 specimens were tested, of which 30 </a:t>
            </a:r>
            <a:r>
              <a:rPr lang="en-US" sz="2800" dirty="0" smtClean="0"/>
              <a:t>specimens were </a:t>
            </a:r>
            <a:r>
              <a:rPr lang="en-US" sz="2800" dirty="0"/>
              <a:t>positive and 30 specimens were negative.</a:t>
            </a:r>
            <a:endParaRPr lang="it-IT" sz="3000" dirty="0" smtClean="0"/>
          </a:p>
          <a:p>
            <a:pPr>
              <a:lnSpc>
                <a:spcPct val="120000"/>
              </a:lnSpc>
            </a:pPr>
            <a:r>
              <a:rPr lang="it-IT" sz="3000" b="1" u="sng" dirty="0" err="1" smtClean="0"/>
              <a:t>Intervention</a:t>
            </a:r>
            <a:r>
              <a:rPr lang="it-IT" sz="3000" b="1" u="sng" dirty="0" smtClean="0"/>
              <a:t>:</a:t>
            </a:r>
            <a:r>
              <a:rPr lang="it-IT" sz="3000" dirty="0" smtClean="0"/>
              <a:t> </a:t>
            </a:r>
            <a:r>
              <a:rPr lang="it-IT" sz="3000" dirty="0" err="1" smtClean="0"/>
              <a:t>Testing</a:t>
            </a:r>
            <a:r>
              <a:rPr lang="it-IT" sz="3000" dirty="0" smtClean="0"/>
              <a:t> with HS ELISA for HRP2</a:t>
            </a:r>
          </a:p>
          <a:p>
            <a:pPr>
              <a:lnSpc>
                <a:spcPct val="120000"/>
              </a:lnSpc>
            </a:pPr>
            <a:r>
              <a:rPr lang="it-IT" sz="3000" b="1" u="sng" dirty="0" smtClean="0"/>
              <a:t>Control: </a:t>
            </a:r>
            <a:r>
              <a:rPr lang="it-IT" sz="3000" dirty="0" err="1" smtClean="0"/>
              <a:t>Microscopy</a:t>
            </a:r>
            <a:r>
              <a:rPr lang="it-IT" sz="3000" dirty="0" smtClean="0"/>
              <a:t> and </a:t>
            </a:r>
            <a:r>
              <a:rPr lang="it-IT" sz="3000" dirty="0" err="1" smtClean="0"/>
              <a:t>qRT</a:t>
            </a:r>
            <a:r>
              <a:rPr lang="it-IT" sz="3000" dirty="0" smtClean="0"/>
              <a:t>- PCR</a:t>
            </a:r>
          </a:p>
          <a:p>
            <a:pPr>
              <a:lnSpc>
                <a:spcPct val="120000"/>
              </a:lnSpc>
            </a:pPr>
            <a:r>
              <a:rPr lang="it-IT" sz="3000" b="1" u="sng" dirty="0" err="1" smtClean="0"/>
              <a:t>Outcome</a:t>
            </a:r>
            <a:r>
              <a:rPr lang="it-IT" sz="3000" b="1" u="sng" dirty="0" smtClean="0"/>
              <a:t>:</a:t>
            </a:r>
            <a:r>
              <a:rPr lang="it-IT" sz="3000" dirty="0" smtClean="0"/>
              <a:t> To look </a:t>
            </a:r>
            <a:r>
              <a:rPr lang="it-IT" sz="3000" dirty="0" err="1" smtClean="0"/>
              <a:t>at</a:t>
            </a:r>
            <a:r>
              <a:rPr lang="it-IT" sz="3000" dirty="0" smtClean="0"/>
              <a:t> the </a:t>
            </a:r>
            <a:r>
              <a:rPr lang="it-IT" sz="3000" dirty="0" err="1" smtClean="0"/>
              <a:t>Sensitivity</a:t>
            </a:r>
            <a:r>
              <a:rPr lang="it-IT" sz="3000" dirty="0" smtClean="0"/>
              <a:t> and </a:t>
            </a:r>
            <a:r>
              <a:rPr lang="it-IT" sz="3000" dirty="0" err="1" smtClean="0"/>
              <a:t>specificity</a:t>
            </a:r>
            <a:r>
              <a:rPr lang="it-IT" sz="3000" dirty="0" smtClean="0"/>
              <a:t> of HS ELISA for HRP2</a:t>
            </a:r>
            <a:r>
              <a:rPr lang="it-IT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175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serious is the risk of bias?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Did participating patients constitute </a:t>
            </a:r>
            <a:r>
              <a:rPr lang="en-US" b="1" dirty="0" smtClean="0"/>
              <a:t>a representative </a:t>
            </a:r>
            <a:r>
              <a:rPr lang="en-US" b="1" dirty="0"/>
              <a:t>sample of </a:t>
            </a:r>
            <a:r>
              <a:rPr lang="en-US" b="1" dirty="0" smtClean="0"/>
              <a:t>those presenting </a:t>
            </a:r>
            <a:r>
              <a:rPr lang="en-US" b="1" dirty="0"/>
              <a:t>with a diagnostic dilemma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Yes, they have included patients from malaria endemic area’s. Looking at an appropriate number of patients who have tested positive and negative with standard microscopy and </a:t>
            </a:r>
            <a:r>
              <a:rPr lang="en-US" dirty="0" err="1" smtClean="0"/>
              <a:t>qRT</a:t>
            </a:r>
            <a:r>
              <a:rPr lang="en-US" dirty="0" smtClean="0"/>
              <a:t>-PCR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355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Did investigators compare the test to </a:t>
            </a:r>
            <a:r>
              <a:rPr lang="en-US" sz="2800" b="1" dirty="0" smtClean="0"/>
              <a:t>an appropriate</a:t>
            </a:r>
            <a:r>
              <a:rPr lang="en-US" sz="2800" b="1" dirty="0"/>
              <a:t>, independent </a:t>
            </a:r>
            <a:r>
              <a:rPr lang="en-US" sz="2800" b="1" dirty="0" smtClean="0"/>
              <a:t>reference standard?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dirty="0" smtClean="0"/>
              <a:t>Yes, the patients blood samples have been compared with reference test of microscopy and </a:t>
            </a:r>
            <a:r>
              <a:rPr lang="en-US" sz="2800" dirty="0" err="1" smtClean="0"/>
              <a:t>qRT</a:t>
            </a:r>
            <a:r>
              <a:rPr lang="en-US" sz="2800" dirty="0" smtClean="0"/>
              <a:t>-PCR, which is the standard for diagnosis.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115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Were those interpreting the test </a:t>
            </a:r>
            <a:r>
              <a:rPr lang="en-US" b="1" dirty="0" smtClean="0"/>
              <a:t>and reference </a:t>
            </a:r>
            <a:r>
              <a:rPr lang="en-US" b="1" dirty="0"/>
              <a:t>standard blind to the </a:t>
            </a:r>
            <a:r>
              <a:rPr lang="en-US" b="1" dirty="0" smtClean="0"/>
              <a:t>other results?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/>
              <a:t>Yes, </a:t>
            </a:r>
            <a:r>
              <a:rPr lang="en-US" dirty="0"/>
              <a:t>Prior to </a:t>
            </a:r>
            <a:r>
              <a:rPr lang="en-US" dirty="0" smtClean="0"/>
              <a:t>receiving </a:t>
            </a:r>
            <a:r>
              <a:rPr lang="en-US" dirty="0"/>
              <a:t>the </a:t>
            </a:r>
            <a:r>
              <a:rPr lang="en-US" dirty="0" smtClean="0"/>
              <a:t>specimens at reference lab, </a:t>
            </a:r>
            <a:r>
              <a:rPr lang="en-US" dirty="0"/>
              <a:t>all specimens were delinked </a:t>
            </a:r>
            <a:r>
              <a:rPr lang="en-US" dirty="0" smtClean="0"/>
              <a:t>and </a:t>
            </a:r>
            <a:r>
              <a:rPr lang="en-US" dirty="0" err="1" smtClean="0"/>
              <a:t>anonymized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analysis.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568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Did all patients receive the </a:t>
            </a:r>
            <a:r>
              <a:rPr lang="en-US" b="1" dirty="0" smtClean="0"/>
              <a:t>same reference </a:t>
            </a:r>
            <a:r>
              <a:rPr lang="en-US" b="1" dirty="0"/>
              <a:t>standard irrespective of </a:t>
            </a:r>
            <a:r>
              <a:rPr lang="en-US" b="1" dirty="0" smtClean="0"/>
              <a:t>the results </a:t>
            </a:r>
            <a:r>
              <a:rPr lang="en-US" b="1" dirty="0"/>
              <a:t>of the test results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Yes, all the samples have been compared with microscopy and </a:t>
            </a:r>
            <a:r>
              <a:rPr lang="en-US" dirty="0" err="1" smtClean="0"/>
              <a:t>qRT</a:t>
            </a:r>
            <a:r>
              <a:rPr lang="en-US" dirty="0" smtClean="0"/>
              <a:t>-PCR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864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results?</a:t>
            </a:r>
          </a:p>
        </p:txBody>
      </p:sp>
      <p:pic>
        <p:nvPicPr>
          <p:cNvPr id="6" name="Content Placeholder 5" descr="Screenshot 2019-01-22 at 1.04.14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" b="2931"/>
          <a:stretch/>
        </p:blipFill>
        <p:spPr>
          <a:xfrm>
            <a:off x="203200" y="1417638"/>
            <a:ext cx="8880398" cy="3584208"/>
          </a:xfrm>
        </p:spPr>
      </p:pic>
    </p:spTree>
    <p:extLst>
      <p:ext uri="{BB962C8B-B14F-4D97-AF65-F5344CB8AC3E}">
        <p14:creationId xmlns:p14="http://schemas.microsoft.com/office/powerpoint/2010/main" val="2021925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What likelihood ratios were </a:t>
            </a:r>
            <a:r>
              <a:rPr lang="en-US" b="1" dirty="0" smtClean="0"/>
              <a:t>associated with </a:t>
            </a:r>
            <a:r>
              <a:rPr lang="en-US" b="1" dirty="0"/>
              <a:t>the range of possible test results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40356" y="3637737"/>
            <a:ext cx="7359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Positive likelihood ratio is 47.62, Negative </a:t>
            </a:r>
            <a:r>
              <a:rPr lang="en-US" sz="2400" dirty="0" err="1" smtClean="0"/>
              <a:t>Likelyhood</a:t>
            </a:r>
            <a:r>
              <a:rPr lang="en-US" sz="2400" dirty="0" smtClean="0"/>
              <a:t> ratio is 0</a:t>
            </a:r>
            <a:endParaRPr lang="en-US" sz="2400" dirty="0"/>
          </a:p>
        </p:txBody>
      </p:sp>
      <p:pic>
        <p:nvPicPr>
          <p:cNvPr id="6" name="Picture 5" descr="Screenshot 2019-01-22 at 1.14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628" y="2129982"/>
            <a:ext cx="3632200" cy="1041400"/>
          </a:xfrm>
          <a:prstGeom prst="rect">
            <a:avLst/>
          </a:prstGeom>
        </p:spPr>
      </p:pic>
      <p:pic>
        <p:nvPicPr>
          <p:cNvPr id="7" name="Picture 6" descr="Screenshot 2019-01-22 at 1.14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29982"/>
            <a:ext cx="3581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08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2 at 2.40.06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6" r="-1504"/>
          <a:stretch/>
        </p:blipFill>
        <p:spPr>
          <a:xfrm>
            <a:off x="1631134" y="442153"/>
            <a:ext cx="5142430" cy="568152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515184" y="1618774"/>
            <a:ext cx="3449039" cy="13323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687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I apply the results to patient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Will the reproducibility of the </a:t>
            </a:r>
            <a:r>
              <a:rPr lang="en-US" b="1" dirty="0" smtClean="0"/>
              <a:t>test results </a:t>
            </a:r>
            <a:r>
              <a:rPr lang="en-US" b="1" dirty="0"/>
              <a:t>and its interpretation </a:t>
            </a:r>
            <a:r>
              <a:rPr lang="en-US" b="1" dirty="0" smtClean="0"/>
              <a:t>be satisfactory </a:t>
            </a:r>
            <a:r>
              <a:rPr lang="en-US" b="1" dirty="0"/>
              <a:t>in my clinical setting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mtClean="0"/>
              <a:t>Yes</a:t>
            </a:r>
            <a:endParaRPr lang="en-US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958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Are the study results applicable to patients in my practice?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Yes, in high endemic areas, the high sensitivity of the test will allow for early detection of disease, especially in the setting of screening, such as the blood bank.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07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Will the test results change </a:t>
            </a:r>
            <a:r>
              <a:rPr lang="en-US" b="1" dirty="0" smtClean="0"/>
              <a:t>my management </a:t>
            </a:r>
            <a:r>
              <a:rPr lang="en-US" b="1" dirty="0"/>
              <a:t>strategy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Yes, if we are able to detect P. falciparum infection early, we can start appropriate treatment with ACT.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478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Will patients be better off as a result </a:t>
            </a:r>
            <a:r>
              <a:rPr lang="en-US" b="1" dirty="0" smtClean="0"/>
              <a:t>of the </a:t>
            </a:r>
            <a:r>
              <a:rPr lang="en-US" b="1" dirty="0"/>
              <a:t>test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484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546</Words>
  <Application>Microsoft Macintosh PowerPoint</Application>
  <PresentationFormat>On-screen Show (4:3)</PresentationFormat>
  <Paragraphs>45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Critical Appraisal of Diagnostic Test</vt:lpstr>
      <vt:lpstr>PowerPoint Presentation</vt:lpstr>
      <vt:lpstr>Background</vt:lpstr>
      <vt:lpstr>PowerPoint Presentation</vt:lpstr>
      <vt:lpstr>PICOT</vt:lpstr>
      <vt:lpstr>How serious is the risk of bias?</vt:lpstr>
      <vt:lpstr>PowerPoint Presentation</vt:lpstr>
      <vt:lpstr>PowerPoint Presentation</vt:lpstr>
      <vt:lpstr>PowerPoint Presentation</vt:lpstr>
      <vt:lpstr>What are the results?</vt:lpstr>
      <vt:lpstr>PowerPoint Presentation</vt:lpstr>
      <vt:lpstr>PowerPoint Presentation</vt:lpstr>
      <vt:lpstr>How can I apply the results to patient care?</vt:lpstr>
      <vt:lpstr>PowerPoint Presentation</vt:lpstr>
      <vt:lpstr>PowerPoint Presentation</vt:lpstr>
      <vt:lpstr>PowerPoint Presentation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Diagnostic Test</dc:title>
  <dc:creator>Anil Mathew  Philip</dc:creator>
  <cp:lastModifiedBy>Anil Mathew  Philip</cp:lastModifiedBy>
  <cp:revision>15</cp:revision>
  <dcterms:created xsi:type="dcterms:W3CDTF">2019-01-22T03:49:21Z</dcterms:created>
  <dcterms:modified xsi:type="dcterms:W3CDTF">2019-01-22T09:53:39Z</dcterms:modified>
</cp:coreProperties>
</file>