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0BAF6C-2C90-44DB-84C0-E36D31F963F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7"/>
            <p14:sldId id="268"/>
            <p14:sldId id="265"/>
            <p14:sldId id="266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3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library.wiley.com/doi/abs/10.1002/9781118662915.ch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1036" y="2419519"/>
            <a:ext cx="8361229" cy="2098226"/>
          </a:xfrm>
        </p:spPr>
        <p:txBody>
          <a:bodyPr/>
          <a:lstStyle/>
          <a:p>
            <a:r>
              <a:rPr lang="en-IN" dirty="0" smtClean="0"/>
              <a:t>Critical appraisal of a screening test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5815" y="4517745"/>
            <a:ext cx="6831673" cy="1086237"/>
          </a:xfrm>
        </p:spPr>
        <p:txBody>
          <a:bodyPr/>
          <a:lstStyle/>
          <a:p>
            <a:r>
              <a:rPr lang="en-IN" dirty="0" smtClean="0"/>
              <a:t>Jasper </a:t>
            </a:r>
            <a:r>
              <a:rPr lang="en-IN" dirty="0" err="1" smtClean="0"/>
              <a:t>Rathinam</a:t>
            </a:r>
            <a:r>
              <a:rPr lang="en-IN" dirty="0" smtClean="0"/>
              <a:t> J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912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45" y="685800"/>
            <a:ext cx="10379368" cy="4128752"/>
          </a:xfrm>
        </p:spPr>
      </p:pic>
    </p:spTree>
    <p:extLst>
      <p:ext uri="{BB962C8B-B14F-4D97-AF65-F5344CB8AC3E}">
        <p14:creationId xmlns:p14="http://schemas.microsoft.com/office/powerpoint/2010/main" val="341912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As the eighth most common cancer and the sixth most </a:t>
            </a:r>
            <a:r>
              <a:rPr lang="en-IN" dirty="0" smtClean="0"/>
              <a:t>common cause </a:t>
            </a:r>
            <a:r>
              <a:rPr lang="en-IN" dirty="0"/>
              <a:t>of cancer death in the world, </a:t>
            </a:r>
            <a:r>
              <a:rPr lang="en-IN" dirty="0" err="1"/>
              <a:t>esophageal</a:t>
            </a:r>
            <a:r>
              <a:rPr lang="en-IN" dirty="0"/>
              <a:t> cancer has a </a:t>
            </a:r>
            <a:r>
              <a:rPr lang="en-IN" dirty="0" smtClean="0"/>
              <a:t>severe disease </a:t>
            </a:r>
            <a:r>
              <a:rPr lang="en-IN" dirty="0"/>
              <a:t>burden </a:t>
            </a:r>
            <a:endParaRPr lang="en-IN" dirty="0" smtClean="0"/>
          </a:p>
          <a:p>
            <a:r>
              <a:rPr lang="en-IN" dirty="0" smtClean="0"/>
              <a:t>China</a:t>
            </a:r>
            <a:r>
              <a:rPr lang="en-IN" dirty="0"/>
              <a:t>, which accounts for nearly 50% </a:t>
            </a:r>
            <a:r>
              <a:rPr lang="en-IN" dirty="0" err="1" smtClean="0"/>
              <a:t>ofesophageal</a:t>
            </a:r>
            <a:r>
              <a:rPr lang="en-IN" dirty="0" smtClean="0"/>
              <a:t> </a:t>
            </a:r>
            <a:r>
              <a:rPr lang="en-IN" dirty="0"/>
              <a:t>cancer cases </a:t>
            </a:r>
            <a:r>
              <a:rPr lang="en-IN" dirty="0" smtClean="0"/>
              <a:t>worldwide</a:t>
            </a:r>
          </a:p>
          <a:p>
            <a:r>
              <a:rPr lang="en-IN" dirty="0" smtClean="0"/>
              <a:t>In China - estimation </a:t>
            </a:r>
            <a:r>
              <a:rPr lang="en-IN" dirty="0"/>
              <a:t>of new cases </a:t>
            </a:r>
            <a:r>
              <a:rPr lang="en-IN" dirty="0" smtClean="0"/>
              <a:t>and deaths </a:t>
            </a:r>
            <a:r>
              <a:rPr lang="en-IN" dirty="0"/>
              <a:t>in 2013 were 277 000 and 206 000 </a:t>
            </a:r>
            <a:r>
              <a:rPr lang="en-IN" dirty="0" smtClean="0"/>
              <a:t>respectively</a:t>
            </a:r>
          </a:p>
          <a:p>
            <a:r>
              <a:rPr lang="en-IN" dirty="0" smtClean="0"/>
              <a:t>In </a:t>
            </a:r>
            <a:r>
              <a:rPr lang="en-IN" dirty="0"/>
              <a:t>order to detect cancer early and improve prognosis, </a:t>
            </a:r>
            <a:r>
              <a:rPr lang="en-IN" dirty="0" smtClean="0"/>
              <a:t>screening is vital.</a:t>
            </a:r>
          </a:p>
          <a:p>
            <a:r>
              <a:rPr lang="en-IN" dirty="0" smtClean="0"/>
              <a:t> The </a:t>
            </a:r>
            <a:r>
              <a:rPr lang="en-IN" dirty="0"/>
              <a:t>efficacy </a:t>
            </a:r>
            <a:r>
              <a:rPr lang="en-IN" dirty="0" smtClean="0"/>
              <a:t>of endoscopy screening </a:t>
            </a:r>
            <a:r>
              <a:rPr lang="en-IN" dirty="0"/>
              <a:t>with iodine staining</a:t>
            </a:r>
            <a:r>
              <a:rPr lang="en-IN" dirty="0" smtClean="0"/>
              <a:t> </a:t>
            </a:r>
            <a:r>
              <a:rPr lang="en-IN" dirty="0"/>
              <a:t>has been confirmed by a long-term </a:t>
            </a:r>
            <a:r>
              <a:rPr lang="en-IN" dirty="0" smtClean="0"/>
              <a:t>follow-up cohort study</a:t>
            </a:r>
          </a:p>
          <a:p>
            <a:r>
              <a:rPr lang="en-IN" dirty="0" smtClean="0"/>
              <a:t>But </a:t>
            </a:r>
            <a:r>
              <a:rPr lang="en-IN" dirty="0"/>
              <a:t>lack of randomization meant that the </a:t>
            </a:r>
            <a:r>
              <a:rPr lang="en-IN" dirty="0" smtClean="0"/>
              <a:t>conclusion was </a:t>
            </a:r>
            <a:r>
              <a:rPr lang="en-IN" dirty="0"/>
              <a:t>not sufficiently definitive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3984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 - PICO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Patients : People between the age of </a:t>
            </a:r>
            <a:r>
              <a:rPr lang="en-IN" dirty="0"/>
              <a:t>40 to 69 years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Intervention : Routine Endoscopic Screening </a:t>
            </a:r>
          </a:p>
          <a:p>
            <a:r>
              <a:rPr lang="en-IN" dirty="0" smtClean="0"/>
              <a:t>Control : Questionnaire based screening and SOC</a:t>
            </a:r>
          </a:p>
          <a:p>
            <a:r>
              <a:rPr lang="en-IN" dirty="0" smtClean="0"/>
              <a:t>Outcome : Diagnosis of </a:t>
            </a:r>
            <a:r>
              <a:rPr lang="en-IN" dirty="0" err="1" smtClean="0"/>
              <a:t>Esophageal</a:t>
            </a:r>
            <a:r>
              <a:rPr lang="en-IN" dirty="0" smtClean="0"/>
              <a:t> Cancer and staging at diagnosis</a:t>
            </a:r>
          </a:p>
          <a:p>
            <a:r>
              <a:rPr lang="en-IN" dirty="0" smtClean="0"/>
              <a:t>Time Period : 2 years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9472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 smtClean="0"/>
              <a:t>Multiple-</a:t>
            </a:r>
            <a:r>
              <a:rPr lang="en-IN" dirty="0" err="1" smtClean="0"/>
              <a:t>center</a:t>
            </a:r>
            <a:r>
              <a:rPr lang="en-IN" dirty="0" smtClean="0"/>
              <a:t> </a:t>
            </a:r>
            <a:r>
              <a:rPr lang="en-IN" dirty="0"/>
              <a:t>cluster </a:t>
            </a:r>
            <a:r>
              <a:rPr lang="en-IN" dirty="0" smtClean="0"/>
              <a:t>randomization - </a:t>
            </a:r>
            <a:r>
              <a:rPr lang="en-IN" dirty="0" err="1"/>
              <a:t>ambispective</a:t>
            </a:r>
            <a:r>
              <a:rPr lang="en-IN" dirty="0"/>
              <a:t> cohort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/>
              <a:t>After the questionnaire survey, if </a:t>
            </a:r>
            <a:r>
              <a:rPr lang="en-IN" dirty="0" smtClean="0"/>
              <a:t>without contraindications </a:t>
            </a:r>
            <a:r>
              <a:rPr lang="en-IN" dirty="0"/>
              <a:t>for endoscopic examination (</a:t>
            </a:r>
            <a:r>
              <a:rPr lang="en-IN" dirty="0" err="1"/>
              <a:t>eg</a:t>
            </a:r>
            <a:r>
              <a:rPr lang="en-IN" dirty="0"/>
              <a:t>, history of </a:t>
            </a:r>
            <a:r>
              <a:rPr lang="en-IN" dirty="0" smtClean="0"/>
              <a:t>reaction to </a:t>
            </a:r>
            <a:r>
              <a:rPr lang="en-IN" dirty="0"/>
              <a:t>iodine or </a:t>
            </a:r>
            <a:r>
              <a:rPr lang="en-IN" dirty="0" err="1" smtClean="0"/>
              <a:t>propofol</a:t>
            </a:r>
            <a:r>
              <a:rPr lang="en-IN" dirty="0" smtClean="0"/>
              <a:t>) the </a:t>
            </a:r>
            <a:r>
              <a:rPr lang="en-IN" dirty="0"/>
              <a:t>intervention group underwent </a:t>
            </a:r>
            <a:r>
              <a:rPr lang="en-IN" dirty="0" smtClean="0"/>
              <a:t>endoscopy screening.</a:t>
            </a:r>
          </a:p>
          <a:p>
            <a:r>
              <a:rPr lang="en-IN" dirty="0" smtClean="0"/>
              <a:t> </a:t>
            </a:r>
            <a:r>
              <a:rPr lang="en-IN" dirty="0"/>
              <a:t>The entire endoscopic procedure was carried out </a:t>
            </a:r>
            <a:r>
              <a:rPr lang="en-IN" dirty="0" smtClean="0"/>
              <a:t>under general </a:t>
            </a:r>
            <a:r>
              <a:rPr lang="en-IN" dirty="0" err="1"/>
              <a:t>anesthesia</a:t>
            </a:r>
            <a:r>
              <a:rPr lang="en-IN" dirty="0"/>
              <a:t> (20 mL of 1% </a:t>
            </a:r>
            <a:r>
              <a:rPr lang="en-IN" dirty="0" err="1"/>
              <a:t>propofol</a:t>
            </a:r>
            <a:r>
              <a:rPr lang="en-IN" dirty="0"/>
              <a:t>) with </a:t>
            </a:r>
            <a:r>
              <a:rPr lang="en-IN" dirty="0" err="1"/>
              <a:t>i.v.</a:t>
            </a:r>
            <a:r>
              <a:rPr lang="en-IN" dirty="0"/>
              <a:t> injection</a:t>
            </a:r>
            <a:r>
              <a:rPr lang="en-IN" dirty="0" smtClean="0"/>
              <a:t>.</a:t>
            </a:r>
          </a:p>
          <a:p>
            <a:r>
              <a:rPr lang="en-IN" dirty="0"/>
              <a:t>L</a:t>
            </a:r>
            <a:r>
              <a:rPr lang="en-IN" dirty="0" smtClean="0"/>
              <a:t>ocal </a:t>
            </a:r>
            <a:r>
              <a:rPr lang="en-IN" dirty="0"/>
              <a:t>annual cancer registry reports, we collected all </a:t>
            </a:r>
            <a:r>
              <a:rPr lang="en-IN" dirty="0" smtClean="0"/>
              <a:t>the target </a:t>
            </a:r>
            <a:r>
              <a:rPr lang="en-IN" dirty="0"/>
              <a:t>population </a:t>
            </a:r>
            <a:r>
              <a:rPr lang="en-IN" dirty="0" err="1"/>
              <a:t>esophageal</a:t>
            </a:r>
            <a:r>
              <a:rPr lang="en-IN" dirty="0"/>
              <a:t> cancer cases from January 2012 </a:t>
            </a:r>
            <a:r>
              <a:rPr lang="en-IN" dirty="0" smtClean="0"/>
              <a:t>to June 2016 - </a:t>
            </a:r>
            <a:r>
              <a:rPr lang="en-IN" dirty="0"/>
              <a:t>and connected the incidence and TNM stage </a:t>
            </a:r>
            <a:r>
              <a:rPr lang="en-IN" dirty="0" smtClean="0"/>
              <a:t>information to </a:t>
            </a:r>
            <a:r>
              <a:rPr lang="en-IN" dirty="0"/>
              <a:t>the target population baseline information by matching a unique</a:t>
            </a:r>
            <a:br>
              <a:rPr lang="en-IN" dirty="0"/>
            </a:br>
            <a:r>
              <a:rPr lang="en-IN" dirty="0"/>
              <a:t>identity number</a:t>
            </a:r>
            <a:r>
              <a:rPr lang="en-IN" dirty="0"/>
              <a:t> </a:t>
            </a:r>
            <a:r>
              <a:rPr lang="en-IN" dirty="0" smtClean="0"/>
              <a:t>.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79579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 – Outcome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Only </a:t>
            </a:r>
            <a:r>
              <a:rPr lang="en-IN" dirty="0" err="1" smtClean="0"/>
              <a:t>pTNM</a:t>
            </a:r>
            <a:r>
              <a:rPr lang="en-IN" dirty="0" smtClean="0"/>
              <a:t> was considered </a:t>
            </a:r>
          </a:p>
          <a:p>
            <a:r>
              <a:rPr lang="en-IN" dirty="0" smtClean="0"/>
              <a:t>Early – Stage I , Endoscopic intervention group</a:t>
            </a:r>
          </a:p>
          <a:p>
            <a:r>
              <a:rPr lang="en-IN" dirty="0" smtClean="0"/>
              <a:t>Middle – Stage II , </a:t>
            </a:r>
            <a:r>
              <a:rPr lang="en-IN" dirty="0" err="1" smtClean="0"/>
              <a:t>IIIa</a:t>
            </a:r>
            <a:endParaRPr lang="en-IN" dirty="0" smtClean="0"/>
          </a:p>
          <a:p>
            <a:r>
              <a:rPr lang="en-IN" dirty="0" smtClean="0"/>
              <a:t>Advanced – Stage </a:t>
            </a:r>
            <a:r>
              <a:rPr lang="en-IN" dirty="0" err="1" smtClean="0"/>
              <a:t>IIIb,IIIc,IV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057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How serious is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Is there randomized control </a:t>
            </a:r>
            <a:r>
              <a:rPr lang="en-IN" dirty="0" smtClean="0"/>
              <a:t>trial evidence </a:t>
            </a:r>
            <a:r>
              <a:rPr lang="en-IN" dirty="0"/>
              <a:t>addressing the impact of the</a:t>
            </a:r>
            <a:br>
              <a:rPr lang="en-IN" dirty="0"/>
            </a:br>
            <a:r>
              <a:rPr lang="en-IN" dirty="0"/>
              <a:t>intervention in asymptomatic </a:t>
            </a:r>
            <a:r>
              <a:rPr lang="en-IN" dirty="0" smtClean="0"/>
              <a:t>people 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 smtClean="0"/>
              <a:t>This study was an RCT – only cluster </a:t>
            </a:r>
            <a:r>
              <a:rPr lang="en-IN" dirty="0" err="1" smtClean="0"/>
              <a:t>randominsation</a:t>
            </a:r>
            <a:r>
              <a:rPr lang="en-IN" dirty="0" smtClean="0"/>
              <a:t> and comparison with historical cohort.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Previous studies were cohort studies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7953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are the recommendations, and will they help you in caring for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Were the data identified, selected, </a:t>
            </a:r>
            <a:r>
              <a:rPr lang="en-IN" dirty="0" smtClean="0"/>
              <a:t>and combined </a:t>
            </a:r>
            <a:r>
              <a:rPr lang="en-IN" dirty="0"/>
              <a:t>in an unbiased fashion</a:t>
            </a:r>
            <a:r>
              <a:rPr lang="en-IN" dirty="0" smtClean="0"/>
              <a:t>?</a:t>
            </a:r>
          </a:p>
          <a:p>
            <a:endParaRPr lang="en-IN" dirty="0"/>
          </a:p>
          <a:p>
            <a:r>
              <a:rPr lang="en-IN" dirty="0" smtClean="0"/>
              <a:t>Data of outcome was not direct</a:t>
            </a:r>
          </a:p>
          <a:p>
            <a:r>
              <a:rPr lang="en-IN" dirty="0" smtClean="0"/>
              <a:t>Only cluster Randomisation was done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571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0"/>
            <a:ext cx="8352064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40642"/>
            <a:ext cx="8318500" cy="620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1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Validity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Study population: </a:t>
            </a:r>
            <a:r>
              <a:rPr lang="en-US" dirty="0">
                <a:latin typeface="Lato" panose="020B0604020202020204" charset="0"/>
              </a:rPr>
              <a:t>well defined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Outcomes: </a:t>
            </a:r>
            <a:r>
              <a:rPr lang="en-US" dirty="0">
                <a:latin typeface="Lato" panose="020B0604020202020204" charset="0"/>
              </a:rPr>
              <a:t>clearly </a:t>
            </a:r>
            <a:r>
              <a:rPr lang="en-US" dirty="0" smtClean="0">
                <a:latin typeface="Lato" panose="020B0604020202020204" charset="0"/>
              </a:rPr>
              <a:t>defined , not directly measures</a:t>
            </a: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Randomization: </a:t>
            </a:r>
            <a:r>
              <a:rPr lang="en-US" dirty="0" smtClean="0">
                <a:latin typeface="Lato" panose="020B0604020202020204" charset="0"/>
              </a:rPr>
              <a:t>Cluster </a:t>
            </a:r>
            <a:r>
              <a:rPr lang="en-US" dirty="0" err="1" smtClean="0">
                <a:latin typeface="Lato" panose="020B0604020202020204" charset="0"/>
              </a:rPr>
              <a:t>Randomisation</a:t>
            </a: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Blinding</a:t>
            </a:r>
            <a:r>
              <a:rPr lang="en-US" b="1" dirty="0" smtClean="0">
                <a:latin typeface="Lato" panose="020B0604020202020204" charset="0"/>
              </a:rPr>
              <a:t>: </a:t>
            </a:r>
            <a:r>
              <a:rPr lang="en-US" b="1" dirty="0" smtClean="0">
                <a:latin typeface="Lato" panose="020B0604020202020204" charset="0"/>
              </a:rPr>
              <a:t>Not done</a:t>
            </a:r>
            <a:endParaRPr lang="en-US" dirty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Sample size calculation:</a:t>
            </a:r>
            <a:r>
              <a:rPr lang="en-US" dirty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Large Sample size</a:t>
            </a:r>
            <a:r>
              <a:rPr lang="en-US" dirty="0" smtClean="0">
                <a:latin typeface="Lato" panose="020B060402020202020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Intention </a:t>
            </a:r>
            <a:r>
              <a:rPr lang="en-US" b="1" dirty="0">
                <a:latin typeface="Lato" panose="020B0604020202020204" charset="0"/>
              </a:rPr>
              <a:t>treat analysis: </a:t>
            </a:r>
            <a:r>
              <a:rPr lang="en-US" dirty="0">
                <a:latin typeface="Lato" panose="020B0604020202020204" charset="0"/>
              </a:rPr>
              <a:t>done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Lato" panose="020B0604020202020204" charset="0"/>
              </a:rPr>
              <a:t>Baseline characteristics: </a:t>
            </a:r>
            <a:r>
              <a:rPr lang="en-US" b="1" dirty="0" smtClean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well matched</a:t>
            </a:r>
            <a:endParaRPr lang="en-US" dirty="0">
              <a:latin typeface="Lato" panose="020B0604020202020204" charset="0"/>
            </a:endParaRP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69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800" y="177800"/>
            <a:ext cx="9601200" cy="1485900"/>
          </a:xfrm>
        </p:spPr>
        <p:txBody>
          <a:bodyPr/>
          <a:lstStyle/>
          <a:p>
            <a:r>
              <a:rPr lang="en-IN" dirty="0"/>
              <a:t>What are the benefits?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044" y="1041400"/>
            <a:ext cx="8942712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95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087" y="228600"/>
            <a:ext cx="9657830" cy="620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68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737" y="-8272"/>
            <a:ext cx="8589963" cy="34499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3253003"/>
            <a:ext cx="8331200" cy="345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28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harms?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 Complications of Endoscopy of GA mentioned</a:t>
            </a:r>
          </a:p>
          <a:p>
            <a:r>
              <a:rPr lang="en-IN" dirty="0" smtClean="0"/>
              <a:t>Invasive Procedures </a:t>
            </a:r>
          </a:p>
          <a:p>
            <a:r>
              <a:rPr lang="en-IN" dirty="0" smtClean="0"/>
              <a:t>Costly investigation</a:t>
            </a:r>
            <a:endParaRPr lang="en-IN" dirty="0"/>
          </a:p>
          <a:p>
            <a:endParaRPr lang="en-IN" dirty="0" smtClean="0"/>
          </a:p>
          <a:p>
            <a:r>
              <a:rPr lang="en-IN" dirty="0"/>
              <a:t>complication rate of </a:t>
            </a:r>
            <a:r>
              <a:rPr lang="en-IN" dirty="0" smtClean="0"/>
              <a:t>the </a:t>
            </a:r>
            <a:r>
              <a:rPr lang="en-IN" dirty="0"/>
              <a:t>diagnostic </a:t>
            </a:r>
            <a:r>
              <a:rPr lang="en-IN" dirty="0" err="1" smtClean="0"/>
              <a:t>Scopy</a:t>
            </a:r>
            <a:r>
              <a:rPr lang="en-IN" dirty="0" smtClean="0"/>
              <a:t> </a:t>
            </a:r>
            <a:r>
              <a:rPr lang="en-IN" dirty="0"/>
              <a:t>was 0.13%, with an associated mortality of 0.004</a:t>
            </a:r>
            <a:r>
              <a:rPr lang="en-IN" dirty="0" smtClean="0"/>
              <a:t>%</a:t>
            </a:r>
          </a:p>
          <a:p>
            <a:r>
              <a:rPr lang="en-IN" dirty="0"/>
              <a:t>Aspiration may occur in only 0.08% of cases but the mortality rate of this complication may reach 10%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5631543"/>
            <a:ext cx="9180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1. </a:t>
            </a:r>
            <a:r>
              <a:rPr lang="en-IN" dirty="0" smtClean="0"/>
              <a:t>Stein </a:t>
            </a:r>
            <a:r>
              <a:rPr lang="en-IN" dirty="0"/>
              <a:t>DJ, Shaker R. Complications of upper gastrointestinal endoscopy. In: Gastrointestinal emergencies [Internet]. John Wiley &amp; Sons, Ltd; 2016 [cited 2019 Jan 30]. p. 43–50. Available from: </a:t>
            </a:r>
            <a:r>
              <a:rPr lang="en-IN" dirty="0">
                <a:hlinkClick r:id="rId2"/>
              </a:rPr>
              <a:t>https://onlinelibrary.wiley.com/doi/abs/10.1002/9781118662915.ch8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901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How do benefits and harms compare in</a:t>
            </a:r>
            <a:br>
              <a:rPr lang="en-IN" dirty="0"/>
            </a:br>
            <a:r>
              <a:rPr lang="en-IN" dirty="0"/>
              <a:t>different people and with different</a:t>
            </a:r>
            <a:br>
              <a:rPr lang="en-IN" dirty="0"/>
            </a:br>
            <a:r>
              <a:rPr lang="en-IN" dirty="0"/>
              <a:t>screening strategies?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Yes , early diagnosis will have significant mortality benefit</a:t>
            </a:r>
          </a:p>
          <a:p>
            <a:r>
              <a:rPr lang="en-IN" dirty="0" smtClean="0"/>
              <a:t>But needs to be directly compared with complications of Endoscopy</a:t>
            </a:r>
          </a:p>
          <a:p>
            <a:endParaRPr lang="en-IN" dirty="0"/>
          </a:p>
          <a:p>
            <a:r>
              <a:rPr lang="en-IN" dirty="0" smtClean="0"/>
              <a:t>Benefits – 13 patients had an early diagnosis of Cancer – may translate to mortality benefit</a:t>
            </a:r>
          </a:p>
          <a:p>
            <a:endParaRPr lang="en-IN" dirty="0"/>
          </a:p>
          <a:p>
            <a:r>
              <a:rPr lang="en-IN" dirty="0" smtClean="0"/>
              <a:t>If we apply the mortality rate of UGI </a:t>
            </a:r>
            <a:r>
              <a:rPr lang="en-IN" dirty="0" err="1" smtClean="0"/>
              <a:t>Scopy</a:t>
            </a:r>
            <a:r>
              <a:rPr lang="en-IN" dirty="0" smtClean="0"/>
              <a:t> -  73 patients would have had harm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8305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effect of individuals’ values</a:t>
            </a:r>
            <a:br>
              <a:rPr lang="en-IN" dirty="0"/>
            </a:br>
            <a:r>
              <a:rPr lang="en-IN" dirty="0"/>
              <a:t>and preferences?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People may prefer a non invasive screening test if feasible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9910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effect of uncertainty</a:t>
            </a:r>
            <a:br>
              <a:rPr lang="en-IN" dirty="0"/>
            </a:br>
            <a:r>
              <a:rPr lang="en-IN" dirty="0"/>
              <a:t>associated with the evidence?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Significant P values - &lt; 0.001</a:t>
            </a:r>
          </a:p>
          <a:p>
            <a:r>
              <a:rPr lang="en-IN" dirty="0" smtClean="0"/>
              <a:t>As large study population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185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cost-effectiveness?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Cost Effectiveness Analysis not done</a:t>
            </a:r>
          </a:p>
          <a:p>
            <a:r>
              <a:rPr lang="en-IN" dirty="0" smtClean="0"/>
              <a:t>Next study must include a cost effectiveness model also</a:t>
            </a:r>
            <a:endParaRPr lang="en-IN" dirty="0"/>
          </a:p>
          <a:p>
            <a:r>
              <a:rPr lang="en-IN" dirty="0" smtClean="0"/>
              <a:t>Maybe needed to weigh QALYs gained and to plan screening programmes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536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757717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270</TotalTime>
  <Words>606</Words>
  <Application>Microsoft Office PowerPoint</Application>
  <PresentationFormat>Widescreen</PresentationFormat>
  <Paragraphs>71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Franklin Gothic Book</vt:lpstr>
      <vt:lpstr>Lato</vt:lpstr>
      <vt:lpstr>Crop</vt:lpstr>
      <vt:lpstr>Critical appraisal of a screening test</vt:lpstr>
      <vt:lpstr>PowerPoint Presentation</vt:lpstr>
      <vt:lpstr>Background</vt:lpstr>
      <vt:lpstr>Study Design - PICO</vt:lpstr>
      <vt:lpstr>Study Design</vt:lpstr>
      <vt:lpstr>Study Design – Outcome </vt:lpstr>
      <vt:lpstr>How serious is the risk of bias?</vt:lpstr>
      <vt:lpstr>What are the recommendations, and will they help you in caring for patients?</vt:lpstr>
      <vt:lpstr>PowerPoint Presentation</vt:lpstr>
      <vt:lpstr>PowerPoint Presentation</vt:lpstr>
      <vt:lpstr>Validity of the study</vt:lpstr>
      <vt:lpstr>What are the benefits?</vt:lpstr>
      <vt:lpstr>PowerPoint Presentation</vt:lpstr>
      <vt:lpstr>PowerPoint Presentation</vt:lpstr>
      <vt:lpstr>What are the harms?</vt:lpstr>
      <vt:lpstr>How do benefits and harms compare in different people and with different screening strategies?</vt:lpstr>
      <vt:lpstr>What is the effect of individuals’ values and preferences?</vt:lpstr>
      <vt:lpstr>What is the effect of uncertainty associated with the evidence?</vt:lpstr>
      <vt:lpstr>What is the cost-effectiveness?</vt:lpstr>
      <vt:lpstr>Thank 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screening test</dc:title>
  <dc:creator>Jasper</dc:creator>
  <cp:lastModifiedBy>Jasper</cp:lastModifiedBy>
  <cp:revision>12</cp:revision>
  <dcterms:created xsi:type="dcterms:W3CDTF">2019-01-30T04:27:14Z</dcterms:created>
  <dcterms:modified xsi:type="dcterms:W3CDTF">2019-01-30T08:57:54Z</dcterms:modified>
</cp:coreProperties>
</file>