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59" r:id="rId7"/>
    <p:sldId id="273" r:id="rId8"/>
    <p:sldId id="260" r:id="rId9"/>
    <p:sldId id="261" r:id="rId10"/>
    <p:sldId id="262" r:id="rId11"/>
    <p:sldId id="274" r:id="rId12"/>
    <p:sldId id="265" r:id="rId13"/>
    <p:sldId id="264" r:id="rId14"/>
    <p:sldId id="266" r:id="rId15"/>
    <p:sldId id="267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27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30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0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51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1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55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6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80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382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30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0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27EFD-D84A-5C44-B5E8-668CEAECED95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Cohort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Anil Mathew Philip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706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Obscure gastrointestinal bleeding (OGIB) is defined </a:t>
            </a:r>
            <a:r>
              <a:rPr lang="en-US" sz="2400" dirty="0" smtClean="0"/>
              <a:t>as recurrent </a:t>
            </a:r>
            <a:r>
              <a:rPr lang="en-US" sz="2400" dirty="0"/>
              <a:t>or persistent bleeding with negative </a:t>
            </a:r>
            <a:r>
              <a:rPr lang="en-US" sz="2400" dirty="0" smtClean="0"/>
              <a:t>OGD, </a:t>
            </a:r>
            <a:r>
              <a:rPr lang="en-US" sz="2400" dirty="0" err="1" smtClean="0"/>
              <a:t>ileocolonoscopy</a:t>
            </a:r>
            <a:r>
              <a:rPr lang="en-US" sz="2400" dirty="0"/>
              <a:t>, and small </a:t>
            </a:r>
            <a:r>
              <a:rPr lang="en-US" sz="2400" dirty="0" smtClean="0"/>
              <a:t>bowel </a:t>
            </a:r>
            <a:r>
              <a:rPr lang="fr-FR" sz="2400" dirty="0" err="1" smtClean="0"/>
              <a:t>radiography</a:t>
            </a:r>
            <a:endParaRPr lang="fr-FR" sz="2400" dirty="0" smtClean="0"/>
          </a:p>
          <a:p>
            <a:pPr>
              <a:lnSpc>
                <a:spcPct val="120000"/>
              </a:lnSpc>
            </a:pPr>
            <a:r>
              <a:rPr lang="en-US" sz="2400" dirty="0"/>
              <a:t>Video capsule endoscopy (CE) is the </a:t>
            </a:r>
            <a:r>
              <a:rPr lang="en-US" sz="2400" dirty="0" smtClean="0"/>
              <a:t>investigation of </a:t>
            </a:r>
            <a:r>
              <a:rPr lang="en-US" sz="2400" dirty="0"/>
              <a:t>choice in OGIB, with a high </a:t>
            </a:r>
            <a:r>
              <a:rPr lang="en-US" sz="2400" dirty="0" smtClean="0"/>
              <a:t>diagnostic yield </a:t>
            </a:r>
            <a:r>
              <a:rPr lang="en-US" sz="2400" dirty="0"/>
              <a:t>compared to other </a:t>
            </a:r>
            <a:r>
              <a:rPr lang="en-US" sz="2400" dirty="0" smtClean="0"/>
              <a:t>modalities</a:t>
            </a:r>
          </a:p>
          <a:p>
            <a:r>
              <a:rPr lang="en-US" sz="2400" dirty="0" smtClean="0"/>
              <a:t>A majority of OGIB cases are </a:t>
            </a:r>
            <a:r>
              <a:rPr lang="en-US" sz="2400" dirty="0"/>
              <a:t>b</a:t>
            </a:r>
            <a:r>
              <a:rPr lang="en-US" sz="2400" dirty="0" smtClean="0"/>
              <a:t>ecause benign diseases, </a:t>
            </a:r>
            <a:r>
              <a:rPr lang="en-US" sz="2400" dirty="0"/>
              <a:t>the survival prognosis of OGIB is </a:t>
            </a:r>
            <a:r>
              <a:rPr lang="en-US" sz="2400" dirty="0" smtClean="0"/>
              <a:t>generally favorable</a:t>
            </a:r>
            <a:r>
              <a:rPr lang="en-US" sz="2400" dirty="0"/>
              <a:t>. However, </a:t>
            </a:r>
            <a:r>
              <a:rPr lang="en-US" sz="2400" dirty="0" smtClean="0"/>
              <a:t>in  patients that </a:t>
            </a:r>
            <a:r>
              <a:rPr lang="en-US" sz="2400" dirty="0"/>
              <a:t>have </a:t>
            </a:r>
            <a:r>
              <a:rPr lang="en-US" sz="2400" dirty="0" smtClean="0"/>
              <a:t>comorbid conditions, prognosis </a:t>
            </a:r>
            <a:r>
              <a:rPr lang="en-US" sz="2400" dirty="0"/>
              <a:t>may be </a:t>
            </a:r>
            <a:r>
              <a:rPr lang="en-US" sz="2400" dirty="0" smtClean="0"/>
              <a:t>poor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5243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look at the prognosis </a:t>
            </a:r>
            <a:r>
              <a:rPr lang="en-US" dirty="0"/>
              <a:t>of </a:t>
            </a:r>
            <a:r>
              <a:rPr lang="en-US" dirty="0" smtClean="0"/>
              <a:t>OGIB in patients </a:t>
            </a:r>
            <a:r>
              <a:rPr lang="en-US" dirty="0"/>
              <a:t>who underwent CE.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studying the cause and time of death </a:t>
            </a:r>
            <a:r>
              <a:rPr lang="en-US" dirty="0" smtClean="0"/>
              <a:t>accurately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349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Population: </a:t>
            </a:r>
            <a:r>
              <a:rPr lang="en-US" dirty="0" smtClean="0"/>
              <a:t>Patients who have undergone a CE for OGIB, in a Tertiary care hospital in Japan</a:t>
            </a:r>
          </a:p>
          <a:p>
            <a:r>
              <a:rPr lang="en-US" b="1" dirty="0" smtClean="0"/>
              <a:t>Outcome: </a:t>
            </a:r>
            <a:r>
              <a:rPr lang="en-US" dirty="0" smtClean="0"/>
              <a:t>to look at the survival data or these patients</a:t>
            </a:r>
          </a:p>
          <a:p>
            <a:r>
              <a:rPr lang="en-US" b="1" dirty="0" smtClean="0"/>
              <a:t>Timeline: </a:t>
            </a:r>
            <a:r>
              <a:rPr lang="en-US" dirty="0" smtClean="0"/>
              <a:t>November 2007 to March 2012, average follow up of 55.7 months(1-115)</a:t>
            </a:r>
            <a:endParaRPr lang="en-US" b="1" dirty="0" smtClean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262715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Retrospective Cohort study</a:t>
            </a:r>
          </a:p>
          <a:p>
            <a:pPr lvl="1"/>
            <a:r>
              <a:rPr lang="en-US" dirty="0" smtClean="0"/>
              <a:t>Patients had to have had CE done in the primary center in a 5 year period.</a:t>
            </a:r>
            <a:endParaRPr lang="en-US" dirty="0"/>
          </a:p>
          <a:p>
            <a:pPr lvl="1"/>
            <a:r>
              <a:rPr lang="en-US" dirty="0" smtClean="0"/>
              <a:t>Follow up was carried out from data from the patients follow up clinics(77 clinics and hospitals) 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66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the results Valid?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Were the patients similar for prognostic factors that are known to be associated with the outcome(or did statistical adjustment level the playing field)?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940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5 at 10.08.21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" r="352"/>
          <a:stretch/>
        </p:blipFill>
        <p:spPr>
          <a:xfrm>
            <a:off x="1730319" y="274638"/>
            <a:ext cx="5380896" cy="5854081"/>
          </a:xfrm>
        </p:spPr>
      </p:pic>
      <p:cxnSp>
        <p:nvCxnSpPr>
          <p:cNvPr id="6" name="Straight Connector 5"/>
          <p:cNvCxnSpPr/>
          <p:nvPr/>
        </p:nvCxnSpPr>
        <p:spPr>
          <a:xfrm>
            <a:off x="1817905" y="2839081"/>
            <a:ext cx="45447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63060" y="2540231"/>
            <a:ext cx="1905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(23.7%)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71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Were the circumstances and methods for detecting the outcome similar</a:t>
            </a:r>
            <a:r>
              <a:rPr lang="en-US" dirty="0" smtClean="0"/>
              <a:t>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Yes, the data has been extracted from data from follow up clinics and hospitals. Primary CE was done in same center.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199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Was the follow-up sufficiently complete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Not mentioned. Mean follow up of 55.7 months.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84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results?</a:t>
            </a:r>
          </a:p>
        </p:txBody>
      </p:sp>
      <p:pic>
        <p:nvPicPr>
          <p:cNvPr id="4" name="Content Placeholder 3" descr="Screenshot 2019-01-25 at 10.58.14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66" b="3697"/>
          <a:stretch/>
        </p:blipFill>
        <p:spPr>
          <a:xfrm>
            <a:off x="457200" y="1914074"/>
            <a:ext cx="8229600" cy="3699317"/>
          </a:xfrm>
        </p:spPr>
      </p:pic>
      <p:sp>
        <p:nvSpPr>
          <p:cNvPr id="5" name="TextBox 4"/>
          <p:cNvSpPr txBox="1"/>
          <p:nvPr/>
        </p:nvSpPr>
        <p:spPr>
          <a:xfrm>
            <a:off x="457200" y="1519158"/>
            <a:ext cx="7022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Death occurred in 57/240(23.37%)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083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5 at 10.58.57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24" b="-6524"/>
          <a:stretch>
            <a:fillRect/>
          </a:stretch>
        </p:blipFill>
        <p:spPr/>
      </p:pic>
      <p:cxnSp>
        <p:nvCxnSpPr>
          <p:cNvPr id="6" name="Straight Connector 5"/>
          <p:cNvCxnSpPr/>
          <p:nvPr/>
        </p:nvCxnSpPr>
        <p:spPr>
          <a:xfrm flipV="1">
            <a:off x="457200" y="3499043"/>
            <a:ext cx="4747487" cy="124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7200" y="4706898"/>
            <a:ext cx="4747487" cy="124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4975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550"/>
            <a:ext cx="8229600" cy="509667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the results?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9610"/>
            <a:ext cx="8229600" cy="541655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likely are the outcomes over time?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3" descr="Screenshot 2019-01-25 at 10.59.27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r="611"/>
          <a:stretch/>
        </p:blipFill>
        <p:spPr>
          <a:xfrm>
            <a:off x="576522" y="1381871"/>
            <a:ext cx="6340677" cy="498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36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precise was the estimate of the risk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Only two significant risk factors identified: Age and Liver disease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Age: OR 2.96, </a:t>
            </a:r>
            <a:r>
              <a:rPr lang="en-US" b="1" dirty="0" smtClean="0"/>
              <a:t>CI(1.53 to 5.72)</a:t>
            </a:r>
          </a:p>
          <a:p>
            <a:pPr marL="0" indent="0">
              <a:buNone/>
            </a:pPr>
            <a:r>
              <a:rPr lang="en-US" dirty="0" smtClean="0"/>
              <a:t>Liver Disease: OR 2.46, </a:t>
            </a:r>
            <a:r>
              <a:rPr lang="en-US" b="1" dirty="0" smtClean="0"/>
              <a:t>CI(1.33 to 4.51)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40375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I apply the result to patient 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Were the study patients similar to the patient in my practice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study was done in a Japanese community,</a:t>
            </a:r>
          </a:p>
          <a:p>
            <a:pPr marL="0" indent="0">
              <a:buNone/>
            </a:pPr>
            <a:r>
              <a:rPr lang="en-US" dirty="0" smtClean="0"/>
              <a:t>Ages and liver disease were similar to patients presenting with OGIB in India.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164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Was follow-up sufficiently long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Yes, they have followed up data till 2017. Mean follow up of 55.7 months.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67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Can I use the results in my practice?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this study they shown that the mortality increases with Age and Liver disease. The quality of the results are moderate and can help with prognostication in our setting.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450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446</Words>
  <Application>Microsoft Office PowerPoint</Application>
  <PresentationFormat>On-screen Show (4:3)</PresentationFormat>
  <Paragraphs>48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Critical Appraisal of Cohort Study</vt:lpstr>
      <vt:lpstr>Background</vt:lpstr>
      <vt:lpstr>Aim</vt:lpstr>
      <vt:lpstr>PICOT</vt:lpstr>
      <vt:lpstr>Study Design</vt:lpstr>
      <vt:lpstr>Are the results Valid?</vt:lpstr>
      <vt:lpstr>PowerPoint Presentation</vt:lpstr>
      <vt:lpstr>PowerPoint Presentation</vt:lpstr>
      <vt:lpstr>PowerPoint Presentation</vt:lpstr>
      <vt:lpstr>What are the results?</vt:lpstr>
      <vt:lpstr>PowerPoint Presentation</vt:lpstr>
      <vt:lpstr>What are the results?</vt:lpstr>
      <vt:lpstr>PowerPoint Presentation</vt:lpstr>
      <vt:lpstr>How can I apply the result to patient care?</vt:lpstr>
      <vt:lpstr>PowerPoint Presentation</vt:lpstr>
      <vt:lpstr>PowerPoint Presentation</vt:lpstr>
    </vt:vector>
  </TitlesOfParts>
  <Company>Valuthundil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Cohort Study</dc:title>
  <dc:creator>Anil Mathew  Philip</dc:creator>
  <cp:lastModifiedBy>Jasper</cp:lastModifiedBy>
  <cp:revision>12</cp:revision>
  <dcterms:created xsi:type="dcterms:W3CDTF">2019-01-25T04:00:05Z</dcterms:created>
  <dcterms:modified xsi:type="dcterms:W3CDTF">2019-01-25T07:26:49Z</dcterms:modified>
</cp:coreProperties>
</file>