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0" r:id="rId1"/>
  </p:sldMasterIdLst>
  <p:notesMasterIdLst>
    <p:notesMasterId r:id="rId26"/>
  </p:notesMasterIdLst>
  <p:sldIdLst>
    <p:sldId id="256" r:id="rId2"/>
    <p:sldId id="257" r:id="rId3"/>
    <p:sldId id="259" r:id="rId4"/>
    <p:sldId id="260" r:id="rId5"/>
    <p:sldId id="261" r:id="rId6"/>
    <p:sldId id="267" r:id="rId7"/>
    <p:sldId id="263" r:id="rId8"/>
    <p:sldId id="266" r:id="rId9"/>
    <p:sldId id="290" r:id="rId10"/>
    <p:sldId id="283" r:id="rId11"/>
    <p:sldId id="284" r:id="rId12"/>
    <p:sldId id="269" r:id="rId13"/>
    <p:sldId id="268" r:id="rId14"/>
    <p:sldId id="270" r:id="rId15"/>
    <p:sldId id="285" r:id="rId16"/>
    <p:sldId id="273" r:id="rId17"/>
    <p:sldId id="279" r:id="rId18"/>
    <p:sldId id="286" r:id="rId19"/>
    <p:sldId id="288" r:id="rId20"/>
    <p:sldId id="287" r:id="rId21"/>
    <p:sldId id="291" r:id="rId22"/>
    <p:sldId id="274" r:id="rId23"/>
    <p:sldId id="289" r:id="rId24"/>
    <p:sldId id="281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73757" autoAdjust="0"/>
  </p:normalViewPr>
  <p:slideViewPr>
    <p:cSldViewPr snapToGrid="0">
      <p:cViewPr varScale="1">
        <p:scale>
          <a:sx n="49" d="100"/>
          <a:sy n="49" d="100"/>
        </p:scale>
        <p:origin x="153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53.35938" units="1/cm"/>
          <inkml:channelProperty channel="Y" name="resolution" value="53.33333" units="1/cm"/>
          <inkml:channelProperty channel="T" name="resolution" value="1" units="1/dev"/>
        </inkml:channelProperties>
      </inkml:inkSource>
      <inkml:timestamp xml:id="ts0" timeString="2019-01-23T05:50:45.243"/>
    </inkml:context>
    <inkml:brush xml:id="br0">
      <inkml:brushProperty name="width" value="0.2" units="cm"/>
      <inkml:brushProperty name="height" value="0.4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0,'52'0'141,"0"0"-79,0 0 1,-1 0-32,1 0 63,0 0-63,0 0-16,0 0 32,0 0-15,-1 0-1,1 0 0,0 0-15,0 0-1,0 0 48,0 0-16,-1 0-16,1 0-15,0 0 15,0 0 0,0 0 16,0 0-31,-1 0 15,1 0 31,0 0-15,0 0-31,0 0 31,0 0 15,-1 0 16,1 0-15,0 0 62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58FD4E-E8D4-464F-86DF-E54E87434568}" type="datetimeFigureOut">
              <a:rPr lang="en-US" smtClean="0"/>
              <a:t>23-Jan-19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4B1F43-C7C3-453C-A8AC-A8B2A10160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521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Although approximately 50% of patients with chronic HF have preserved left ventricular systolic function (so-called ‘‘diastolic HF’’ or heart failure with preserved ejection fraction, HF-PEF)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4B1F43-C7C3-453C-A8AC-A8B2A101601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4957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register is compiled by systematic searches of major resources (AMED, BIOSIS, CENTRAL, CINAHL, </a:t>
            </a:r>
            <a:r>
              <a:rPr lang="en-US" dirty="0" err="1"/>
              <a:t>ClinicalTrials.Gov</a:t>
            </a:r>
            <a:r>
              <a:rPr lang="en-US" dirty="0"/>
              <a:t>, </a:t>
            </a:r>
            <a:r>
              <a:rPr lang="en-US" dirty="0" err="1"/>
              <a:t>Embase</a:t>
            </a:r>
            <a:r>
              <a:rPr lang="en-US" dirty="0"/>
              <a:t>, MEDLINE, PsycINFO, PubMed, WHO ICTRP) and their monthly updates, ProQuest Dissertations and Theses A&amp;I and its quarterly update, Chinese databases (CBM, CNKI, and </a:t>
            </a:r>
            <a:r>
              <a:rPr lang="en-US" dirty="0" err="1"/>
              <a:t>Wanfang</a:t>
            </a:r>
            <a:r>
              <a:rPr lang="en-US" dirty="0"/>
              <a:t>) and their annual updates, </a:t>
            </a:r>
            <a:r>
              <a:rPr lang="en-US" dirty="0" err="1"/>
              <a:t>handsearches</a:t>
            </a:r>
            <a:r>
              <a:rPr lang="en-US" dirty="0"/>
              <a:t>, grey literature, and conference proceedings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4B1F43-C7C3-453C-A8AC-A8B2A101601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6366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4B1F43-C7C3-453C-A8AC-A8B2A101601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1002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PEP-CHF, there was significant attrition in the use of</a:t>
            </a:r>
          </a:p>
          <a:p>
            <a:r>
              <a:rPr lang="en-US" dirty="0"/>
              <a:t>perindopril (the study ACE inhibitor) in the treatment arm, and crossover to ACE inhibitor in the placebo arm (Table 2). At 1 year, 90% of patients in the study drug arm were taking perindopril. However, 6 months later, only 60% of the perindopril arm was taking study drug, and by study end, this number fell further to 35%. As well, by trial end, nearly 37% of patients initially assigned to placebo were receiving open-label ACE inhibitor. Similar to CHARM-Preserved, 11% of patients in PEP-CHF were treated with spironolactone at baseline. </a:t>
            </a:r>
          </a:p>
          <a:p>
            <a:r>
              <a:rPr lang="en-US" dirty="0"/>
              <a:t>Of the randomized patients in PEP-CHF, only 4 were lost to follow-up. In the I-PRESERVE study, approximately 20% of</a:t>
            </a:r>
          </a:p>
          <a:p>
            <a:r>
              <a:rPr lang="en-US" dirty="0"/>
              <a:t>patients in both the irbesartan and placebo arms not on an ACE inhibitor at the beginning of the study started ACE inhibitor therapy during follow-up. In addition, use of spironolactone increased from 15% to nearly 30% in both arms of the study during follow-up. An equivalent proportion of patients discontinued irbesartan or placebo over the course of the study, from 13% at 1 year to 34% at the end of the study. At study termination, mortality data was not available on 29 patients (1%) of the irbesartan arm and 44 patients (2%) in the placebo arm.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4B1F43-C7C3-453C-A8AC-A8B2A101601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8594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First, given the higher symptom severity of patients in I-PRESERVE, we recalculated pooled effect estimates excluding the results of I-PRESERVE, with no effect on all-cause mortality (OR 1.04, 95% CI 0.87-1.24; P5 .69) and a nonsignificant trend toward reduced HF hospitalization (OR 0.85, 95% CI 0.72-1.00; P5 .06).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4B1F43-C7C3-453C-A8AC-A8B2A101601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0994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Given the marked rate of discontinuation of ACE inhibitor after the first year of follow-up in PEP-CHF, we recalculated pooled effect estimates limiting the results of PEP-CHF to 1 year (</a:t>
            </a:r>
            <a:r>
              <a:rPr lang="en-US" dirty="0" err="1"/>
              <a:t>ie</a:t>
            </a:r>
            <a:r>
              <a:rPr lang="en-US" dirty="0"/>
              <a:t>, before significant crossover). There was no change in the pooled effect estimate for all-cause mortality (OR 1.02, 95% CI 0.91-1.15; P5 .72), but there was a modest significant benefit for RAS inhibition on HF hospitalization (OR 0.88, 95% CI 0.78-1.00; P5 .04)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4B1F43-C7C3-453C-A8AC-A8B2A101601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6665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Finally, we performed a pooled analysis of CHARM-Preserved and I-PRESERVE, the largest trials of ARB therapy in HF-PEF. The results of the pooled analysis of these two trials were no different from the overall analysis, with respect to all-cause mortality (OR 1.03, 95% CI 0.91-1.15; P5 .69) or HF hospitalization (OR 0.91, 95% CI 0.80-1.03; P5 .13).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4B1F43-C7C3-453C-A8AC-A8B2A101601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6080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small number of studies and overall negative results in all studies found in our search.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4B1F43-C7C3-453C-A8AC-A8B2A101601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109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23-Jan-19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437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23-Jan-19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271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23-Jan-19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897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23-Jan-19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363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23-Jan-19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333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23-Jan-19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063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23-Jan-19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894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23-Jan-19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604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23-Jan-19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648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23-Jan-19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760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23-Jan-19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83035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23-Jan-19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3235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23-Jan-19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174800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23-Jan-19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1833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23-Jan-19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7763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23-Jan-19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963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23-Jan-19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904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31231E-E91B-495E-8E1B-046005D0E1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12" y="375041"/>
            <a:ext cx="12003175" cy="47726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A5B8928-93B3-4152-B299-EAA5A1BCF32B}"/>
              </a:ext>
            </a:extLst>
          </p:cNvPr>
          <p:cNvSpPr txBox="1"/>
          <p:nvPr/>
        </p:nvSpPr>
        <p:spPr>
          <a:xfrm>
            <a:off x="2313992" y="5784980"/>
            <a:ext cx="5542384" cy="3732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Jemin J Webster   23-Jan -2019</a:t>
            </a:r>
          </a:p>
        </p:txBody>
      </p:sp>
    </p:spTree>
    <p:extLst>
      <p:ext uri="{BB962C8B-B14F-4D97-AF65-F5344CB8AC3E}">
        <p14:creationId xmlns:p14="http://schemas.microsoft.com/office/powerpoint/2010/main" val="724323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60257"/>
            <a:ext cx="8596668" cy="3880773"/>
          </a:xfrm>
        </p:spPr>
        <p:txBody>
          <a:bodyPr>
            <a:normAutofit/>
          </a:bodyPr>
          <a:lstStyle/>
          <a:p>
            <a:r>
              <a:rPr lang="en-US" dirty="0"/>
              <a:t>Approximately 50% of patients with chronic HF have preserved left ventricular systolic function (so-called ‘‘diastolic HF’’ or heart failure with preserved ejection fraction, HF-PEF)</a:t>
            </a:r>
          </a:p>
          <a:p>
            <a:endParaRPr lang="en-US" dirty="0"/>
          </a:p>
          <a:p>
            <a:r>
              <a:rPr lang="en-US" dirty="0"/>
              <a:t>Conflicting data on no benefit is all cause mortality and heart failure hospitalization with RAS inhibitors.</a:t>
            </a:r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01090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PICOT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6367" y="1642532"/>
            <a:ext cx="7978602" cy="4301068"/>
          </a:xfrm>
        </p:spPr>
        <p:txBody>
          <a:bodyPr>
            <a:normAutofit/>
          </a:bodyPr>
          <a:lstStyle/>
          <a:p>
            <a:r>
              <a:rPr lang="en-IN" dirty="0"/>
              <a:t>P= </a:t>
            </a:r>
            <a:r>
              <a:rPr lang="en-US" dirty="0"/>
              <a:t>symptomatic HF with preserved left ventricular ejection fraction (LVEF) &lt;0.40 followed</a:t>
            </a:r>
            <a:endParaRPr lang="en-IN" dirty="0"/>
          </a:p>
          <a:p>
            <a:r>
              <a:rPr lang="en-IN" dirty="0"/>
              <a:t>I= ACE inhibitor (perindopril in PEP-CHF) or ARB (irbesartan in I-PRESERVE, candesartan in CHARM-Preserved)</a:t>
            </a:r>
          </a:p>
          <a:p>
            <a:r>
              <a:rPr lang="en-IN" dirty="0"/>
              <a:t>C= Placebo</a:t>
            </a:r>
          </a:p>
          <a:p>
            <a:r>
              <a:rPr lang="en-IN" dirty="0"/>
              <a:t>O= A</a:t>
            </a:r>
            <a:r>
              <a:rPr lang="en-US" dirty="0" err="1"/>
              <a:t>ll</a:t>
            </a:r>
            <a:r>
              <a:rPr lang="en-US" dirty="0"/>
              <a:t>-cause mortality and HF hospitalization</a:t>
            </a:r>
            <a:endParaRPr lang="en-IN" dirty="0"/>
          </a:p>
          <a:p>
            <a:r>
              <a:rPr lang="en-IN" dirty="0"/>
              <a:t>T- Minimum of 1 year </a:t>
            </a:r>
            <a:r>
              <a:rPr lang="en-IN" dirty="0" err="1"/>
              <a:t>followup</a:t>
            </a:r>
            <a:br>
              <a:rPr lang="en-IN" dirty="0"/>
            </a:b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16442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Are the results valid?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Did the review explicitly address a sensible question?</a:t>
            </a:r>
          </a:p>
          <a:p>
            <a:pPr marL="457200" lvl="1" indent="0">
              <a:buNone/>
            </a:pPr>
            <a:r>
              <a:rPr lang="en-IN" dirty="0"/>
              <a:t>Yes</a:t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87114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Was the search for relevant studies detailed and exhaustive?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2556932"/>
            <a:ext cx="9973961" cy="4301068"/>
          </a:xfrm>
        </p:spPr>
        <p:txBody>
          <a:bodyPr>
            <a:normAutofit/>
          </a:bodyPr>
          <a:lstStyle/>
          <a:p>
            <a:r>
              <a:rPr lang="en-US" dirty="0"/>
              <a:t>No</a:t>
            </a:r>
          </a:p>
          <a:p>
            <a:r>
              <a:rPr lang="en-US" dirty="0"/>
              <a:t>MEDLINE was searched between 1984 and 2008, with </a:t>
            </a:r>
            <a:r>
              <a:rPr lang="en-US" dirty="0" err="1"/>
              <a:t>MeSH</a:t>
            </a:r>
            <a:r>
              <a:rPr lang="en-US" dirty="0"/>
              <a:t> terms ‘‘heart failure,’’ ‘‘randomized controlled trials,’’ and ‘‘clinical trials,’’ and with text words ‘‘angiotensin’’ and ‘‘diastolic.’’ </a:t>
            </a:r>
          </a:p>
          <a:p>
            <a:r>
              <a:rPr lang="en-US" dirty="0"/>
              <a:t>The EMBASE database was searched between 1990 and 2008 using OVID, with keywords ‘‘heart failure,’’ ‘‘angiotensin’’ and ‘‘diastolic,’’ and limited to human, controlled or randomized clinical trials.</a:t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40849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B16F959-B81C-4969-ABAD-7C36DD55CC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9351" y="280029"/>
            <a:ext cx="6404802" cy="5499669"/>
          </a:xfr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6672648" y="469557"/>
            <a:ext cx="4893275" cy="65985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br>
              <a:rPr lang="en-IN" sz="2800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4446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Were the primary studies of high methodologic quality?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5452" y="2482792"/>
            <a:ext cx="10221096" cy="3621446"/>
          </a:xfrm>
        </p:spPr>
        <p:txBody>
          <a:bodyPr/>
          <a:lstStyle/>
          <a:p>
            <a:r>
              <a:rPr lang="en-IN" dirty="0"/>
              <a:t>No objective scale used to asses the quality of data.</a:t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876695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Were the assessments of the included studies reproducible?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4126" y="2556932"/>
            <a:ext cx="8596668" cy="3318936"/>
          </a:xfrm>
        </p:spPr>
        <p:txBody>
          <a:bodyPr>
            <a:normAutofit/>
          </a:bodyPr>
          <a:lstStyle/>
          <a:p>
            <a:r>
              <a:rPr lang="en-US" dirty="0"/>
              <a:t>Data on all-cause mortality and HF hospitalization were abstracted and reviewed by all authors(3 authors).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680675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E17E6-9BD0-429B-AD80-8B06DF005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84DD7-3621-47E3-85B1-B0D6915460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risk of bias across all the studies (i.e., methodological limitations)? </a:t>
            </a:r>
          </a:p>
          <a:p>
            <a:r>
              <a:rPr lang="en-US" dirty="0"/>
              <a:t>Do the systematic review population, intervention, comparison, and outcomes fit the patient at hand (i.e., indirectness)?</a:t>
            </a:r>
          </a:p>
          <a:p>
            <a:r>
              <a:rPr lang="en-US" dirty="0"/>
              <a:t>Would your decisions differ if either boundary of the confidence interval represented the truth (i.e., imprecision which occurs with a small number of events and wide confidence intervals)? Are the results inconsistent across studies (i.e., inconsistency)? Is there a high likelihood of publication bias?</a:t>
            </a:r>
          </a:p>
        </p:txBody>
      </p:sp>
    </p:spTree>
    <p:extLst>
      <p:ext uri="{BB962C8B-B14F-4D97-AF65-F5344CB8AC3E}">
        <p14:creationId xmlns:p14="http://schemas.microsoft.com/office/powerpoint/2010/main" val="15454632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258CF-3144-4478-B2A0-F232C91C8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Did the review address possible explanations of between-study differences in results?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217824-99AE-41FB-B25C-E5245619CC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Yes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2096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D865C-D042-411A-B7EF-E5BFBA432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Did the review present results that are ready for clinical application?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8ABAB6-500C-41C6-B4B3-C532C97596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38502692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Credibility of the systematic review</a:t>
            </a:r>
            <a:br>
              <a:rPr lang="en-IN" dirty="0"/>
            </a:br>
            <a:r>
              <a:rPr lang="en-IN" dirty="0"/>
              <a:t>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547306"/>
          </a:xfrm>
        </p:spPr>
        <p:txBody>
          <a:bodyPr>
            <a:normAutofit/>
          </a:bodyPr>
          <a:lstStyle/>
          <a:p>
            <a:r>
              <a:rPr lang="en-IN" dirty="0"/>
              <a:t>Did the review explicitly address a sensible clinical question? Yes</a:t>
            </a:r>
          </a:p>
          <a:p>
            <a:r>
              <a:rPr lang="en-IN" dirty="0"/>
              <a:t>Was the search for relevant studies exhaustive? Yes</a:t>
            </a:r>
          </a:p>
          <a:p>
            <a:r>
              <a:rPr lang="en-IN" dirty="0"/>
              <a:t>Was the risk of bias of the primary studies assessed? Yes</a:t>
            </a:r>
          </a:p>
          <a:p>
            <a:r>
              <a:rPr lang="en-IN" dirty="0"/>
              <a:t>Did the review address possible explanations of between-study differences in results? Yes</a:t>
            </a:r>
          </a:p>
          <a:p>
            <a:r>
              <a:rPr lang="en-IN" dirty="0"/>
              <a:t>Did the review present results that are ready for clinical application? Yes</a:t>
            </a:r>
          </a:p>
          <a:p>
            <a:r>
              <a:rPr lang="en-IN" dirty="0"/>
              <a:t>Were selection and assessments of studies reproducible? Yes</a:t>
            </a:r>
          </a:p>
        </p:txBody>
      </p:sp>
    </p:spTree>
    <p:extLst>
      <p:ext uri="{BB962C8B-B14F-4D97-AF65-F5344CB8AC3E}">
        <p14:creationId xmlns:p14="http://schemas.microsoft.com/office/powerpoint/2010/main" val="33522598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What are the results?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942722"/>
          </a:xfrm>
        </p:spPr>
        <p:txBody>
          <a:bodyPr>
            <a:normAutofit/>
          </a:bodyPr>
          <a:lstStyle/>
          <a:p>
            <a:r>
              <a:rPr lang="en-IN" dirty="0"/>
              <a:t>What are the overall results of the study?</a:t>
            </a:r>
          </a:p>
          <a:p>
            <a:endParaRPr lang="en-IN" dirty="0"/>
          </a:p>
          <a:p>
            <a:pPr marL="0" indent="0">
              <a:buNone/>
            </a:pPr>
            <a:br>
              <a:rPr lang="en-IN" dirty="0"/>
            </a:b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512058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57D2D35-AA89-4F76-98FB-0D99631740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70000"/>
            <a:ext cx="11917796" cy="4239491"/>
          </a:xfrm>
        </p:spPr>
      </p:pic>
    </p:spTree>
    <p:extLst>
      <p:ext uri="{BB962C8B-B14F-4D97-AF65-F5344CB8AC3E}">
        <p14:creationId xmlns:p14="http://schemas.microsoft.com/office/powerpoint/2010/main" val="15862979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943AB-9F80-4F2D-9803-6D5377530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56978E9-B17F-4B23-AEBE-7EB0299E48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931" y="803564"/>
            <a:ext cx="12062137" cy="4606793"/>
          </a:xfrm>
        </p:spPr>
      </p:pic>
    </p:spTree>
    <p:extLst>
      <p:ext uri="{BB962C8B-B14F-4D97-AF65-F5344CB8AC3E}">
        <p14:creationId xmlns:p14="http://schemas.microsoft.com/office/powerpoint/2010/main" val="15024961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How precise are the results?</a:t>
            </a:r>
          </a:p>
          <a:p>
            <a:pPr lvl="1"/>
            <a:r>
              <a:rPr lang="en-IN" dirty="0"/>
              <a:t>Narrow confidence interval.</a:t>
            </a:r>
          </a:p>
          <a:p>
            <a:r>
              <a:rPr lang="en-US" dirty="0"/>
              <a:t>Do you consider the magnitude of treatment effect large?</a:t>
            </a:r>
          </a:p>
          <a:p>
            <a:pPr lvl="1"/>
            <a:r>
              <a:rPr lang="en-IN" dirty="0"/>
              <a:t>The results were 0.90 and 1.03.</a:t>
            </a:r>
          </a:p>
          <a:p>
            <a:endParaRPr lang="en-IN" dirty="0"/>
          </a:p>
          <a:p>
            <a:r>
              <a:rPr lang="en-IN" dirty="0"/>
              <a:t>Were the results similar from study to study?</a:t>
            </a:r>
          </a:p>
          <a:p>
            <a:pPr lvl="1"/>
            <a:r>
              <a:rPr lang="en-US" dirty="0"/>
              <a:t>Pooled odds ratios were derived in fixed effects models.</a:t>
            </a:r>
          </a:p>
          <a:p>
            <a:pPr lvl="1"/>
            <a:r>
              <a:rPr lang="en-US" dirty="0"/>
              <a:t>Between study heterogeneity was formally assessed via Cochran Q statistic, with P&lt;05 considered significant.</a:t>
            </a:r>
          </a:p>
          <a:p>
            <a:pPr lvl="1"/>
            <a:r>
              <a:rPr lang="en-US" dirty="0"/>
              <a:t>P=.62 AND 0.60 For all cause mortality and HF hospitalization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199374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Sensitivity analysis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1A51E08-96A2-44EC-9ED6-5919B8DF0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were higher symptom severity of patients in I-PRESERVE, </a:t>
            </a:r>
          </a:p>
          <a:p>
            <a:endParaRPr lang="en-US" dirty="0"/>
          </a:p>
          <a:p>
            <a:r>
              <a:rPr lang="en-US" dirty="0"/>
              <a:t>Pooled effect estimates excluding the results of I-PRESERVE.</a:t>
            </a:r>
          </a:p>
          <a:p>
            <a:endParaRPr lang="en-US" dirty="0"/>
          </a:p>
          <a:p>
            <a:r>
              <a:rPr lang="en-US" dirty="0"/>
              <a:t>No effect on all-cause mortality </a:t>
            </a:r>
            <a:r>
              <a:rPr lang="en-US" dirty="0">
                <a:solidFill>
                  <a:srgbClr val="FF0000"/>
                </a:solidFill>
              </a:rPr>
              <a:t>(OR 1.04, 95% CI 0.87-1.24; P5 .69) </a:t>
            </a:r>
            <a:r>
              <a:rPr lang="en-US" dirty="0"/>
              <a:t>and a nonsignificant trend toward reduced HF hospitalization </a:t>
            </a:r>
            <a:r>
              <a:rPr lang="en-US" dirty="0">
                <a:solidFill>
                  <a:srgbClr val="FF0000"/>
                </a:solidFill>
              </a:rPr>
              <a:t>(OR 0.85, 95% CI 0.72-1.00; P5 .06).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4703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FA492-5861-4E2A-A877-C1349A216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Sensitivity analysis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F7CBA2-D821-4D92-97B9-55DE11575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ere marked rate of discontinuation of ACE inhibitor after the first year of follow-up in PEP-CHF, </a:t>
            </a:r>
          </a:p>
          <a:p>
            <a:r>
              <a:rPr lang="en-US" dirty="0"/>
              <a:t>Calculated pooled effect estimates limiting the results of PEP-CHF to 1 year (</a:t>
            </a:r>
            <a:r>
              <a:rPr lang="en-US" dirty="0" err="1"/>
              <a:t>ie</a:t>
            </a:r>
            <a:r>
              <a:rPr lang="en-US" dirty="0"/>
              <a:t>, before significant crossover). </a:t>
            </a:r>
          </a:p>
          <a:p>
            <a:endParaRPr lang="en-US" dirty="0"/>
          </a:p>
          <a:p>
            <a:r>
              <a:rPr lang="en-US" dirty="0"/>
              <a:t>No change in the pooled effect estimate for all-cause mortality</a:t>
            </a:r>
            <a:r>
              <a:rPr lang="en-US" dirty="0">
                <a:solidFill>
                  <a:srgbClr val="FF0000"/>
                </a:solidFill>
              </a:rPr>
              <a:t> (OR 1.02, 95% CI 0.91-1.15; P5 .72</a:t>
            </a:r>
            <a:r>
              <a:rPr lang="en-US" dirty="0"/>
              <a:t>), inhibition on HF hospitalization </a:t>
            </a:r>
            <a:r>
              <a:rPr lang="en-US" dirty="0">
                <a:solidFill>
                  <a:srgbClr val="FF0000"/>
                </a:solidFill>
              </a:rPr>
              <a:t>(OR 0.88, 95% CI 0.78-1.00; P5 .04)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5656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E4861-4FF5-4E5E-9911-A8B3A6C3B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184A7CE-29A4-4031-B7A8-7EFD66A2A9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2063" y="783772"/>
            <a:ext cx="11422980" cy="4331564"/>
          </a:xfrm>
        </p:spPr>
      </p:pic>
    </p:spTree>
    <p:extLst>
      <p:ext uri="{BB962C8B-B14F-4D97-AF65-F5344CB8AC3E}">
        <p14:creationId xmlns:p14="http://schemas.microsoft.com/office/powerpoint/2010/main" val="20663951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B2CBE-A8D4-4663-85F8-478601C08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Sensitivity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A2BCC4-AF67-49BA-A5F0-904F9127A3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Pooled analysis of CHARM-Preserved and I-PRESERVE, the largest trials of ARB therapy in HF-PEF. </a:t>
            </a:r>
          </a:p>
          <a:p>
            <a:endParaRPr lang="en-US" dirty="0"/>
          </a:p>
          <a:p>
            <a:r>
              <a:rPr lang="en-US" dirty="0"/>
              <a:t>all-cause mortality (</a:t>
            </a:r>
            <a:r>
              <a:rPr lang="en-US" dirty="0">
                <a:solidFill>
                  <a:srgbClr val="FF0000"/>
                </a:solidFill>
              </a:rPr>
              <a:t>OR 1.03, 95% CI 0.91-1.15; P5 .69) </a:t>
            </a:r>
            <a:r>
              <a:rPr lang="en-US" dirty="0"/>
              <a:t>or HF hospitalization </a:t>
            </a:r>
            <a:r>
              <a:rPr lang="en-US" dirty="0">
                <a:solidFill>
                  <a:srgbClr val="FF0000"/>
                </a:solidFill>
              </a:rPr>
              <a:t>(OR 0.91, 95% CI 0.80-1.03; P5 .13).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867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D0D87-C9ED-4C4A-BD85-869485232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 there a high likelihood of publication bias?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AA622A-439C-470B-8E0A-672E1E3A59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 assessed.</a:t>
            </a:r>
          </a:p>
        </p:txBody>
      </p:sp>
    </p:spTree>
    <p:extLst>
      <p:ext uri="{BB962C8B-B14F-4D97-AF65-F5344CB8AC3E}">
        <p14:creationId xmlns:p14="http://schemas.microsoft.com/office/powerpoint/2010/main" val="41961210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065" y="255037"/>
            <a:ext cx="5627915" cy="1320800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Will the results help me in caring for my patients?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710" y="2090402"/>
            <a:ext cx="4041710" cy="3720300"/>
          </a:xfrm>
        </p:spPr>
        <p:txBody>
          <a:bodyPr>
            <a:normAutofit/>
          </a:bodyPr>
          <a:lstStyle/>
          <a:p>
            <a:r>
              <a:rPr lang="en-IN" dirty="0"/>
              <a:t>How can I best interpret the results to apply them to the care of my patients?</a:t>
            </a: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68F72B-A124-43EC-8290-6428500A9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5333652" y="886193"/>
            <a:ext cx="6840162" cy="5067776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2B7FF1AC-0E1E-4DF7-952B-F306EBCE3E8E}"/>
                  </a:ext>
                </a:extLst>
              </p14:cNvPr>
              <p14:cNvContentPartPr/>
              <p14:nvPr/>
            </p14:nvContentPartPr>
            <p14:xfrm>
              <a:off x="8490842" y="2612748"/>
              <a:ext cx="560160" cy="36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2B7FF1AC-0E1E-4DF7-952B-F306EBCE3E8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454842" y="2540748"/>
                <a:ext cx="631800" cy="144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313518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9AC3B-949D-4EF2-9D94-752D4FD48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6AD8AE-0409-46E9-A7CF-4F9ED43DE9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Were all patient important outcomes considered? </a:t>
            </a:r>
          </a:p>
          <a:p>
            <a:pPr lvl="1"/>
            <a:r>
              <a:rPr lang="en-IN" dirty="0"/>
              <a:t>Adverse events not looked </a:t>
            </a:r>
          </a:p>
          <a:p>
            <a:endParaRPr lang="en-IN" dirty="0"/>
          </a:p>
          <a:p>
            <a:pPr marL="0" indent="0">
              <a:buNone/>
            </a:pPr>
            <a:br>
              <a:rPr lang="en-IN" dirty="0"/>
            </a:br>
            <a:endParaRPr lang="en-IN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1890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RAS inhibition in HF-PEF argue against a clinically important benefit to routine prescription of RAS antagonists for reduction of mortality or HF hospitalization in this population.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702307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489</TotalTime>
  <Words>1416</Words>
  <Application>Microsoft Office PowerPoint</Application>
  <PresentationFormat>Widescreen</PresentationFormat>
  <Paragraphs>94</Paragraphs>
  <Slides>24</Slides>
  <Notes>8</Notes>
  <HiddenSlides>2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Trebuchet MS</vt:lpstr>
      <vt:lpstr>Wingdings 3</vt:lpstr>
      <vt:lpstr>Facet</vt:lpstr>
      <vt:lpstr>PowerPoint Presentation</vt:lpstr>
      <vt:lpstr>INTRODUCTION</vt:lpstr>
      <vt:lpstr>PICOT</vt:lpstr>
      <vt:lpstr>Are the results valid?</vt:lpstr>
      <vt:lpstr>Was the search for relevant studies detailed and exhaustive? </vt:lpstr>
      <vt:lpstr>PowerPoint Presentation</vt:lpstr>
      <vt:lpstr>Were the primary studies of high methodologic quality? </vt:lpstr>
      <vt:lpstr>Were the assessments of the included studies reproducible?</vt:lpstr>
      <vt:lpstr>PowerPoint Presentation</vt:lpstr>
      <vt:lpstr>Did the review address possible explanations of between-study differences in results?</vt:lpstr>
      <vt:lpstr>Did the review present results that are ready for clinical application?</vt:lpstr>
      <vt:lpstr>Credibility of the systematic review process</vt:lpstr>
      <vt:lpstr>What are the results?</vt:lpstr>
      <vt:lpstr>PowerPoint Presentation</vt:lpstr>
      <vt:lpstr>PowerPoint Presentation</vt:lpstr>
      <vt:lpstr>PowerPoint Presentation</vt:lpstr>
      <vt:lpstr>Sensitivity analysis</vt:lpstr>
      <vt:lpstr>Sensitivity analysis</vt:lpstr>
      <vt:lpstr>PowerPoint Presentation</vt:lpstr>
      <vt:lpstr>Sensitivity analysis</vt:lpstr>
      <vt:lpstr>Is there a high likelihood of publication bias? </vt:lpstr>
      <vt:lpstr>Will the results help me in caring for my patients?</vt:lpstr>
      <vt:lpstr>PowerPoint Presentation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Goutham Sunny</dc:creator>
  <cp:lastModifiedBy>Jemin Webster</cp:lastModifiedBy>
  <cp:revision>34</cp:revision>
  <dcterms:created xsi:type="dcterms:W3CDTF">2019-01-09T05:01:25Z</dcterms:created>
  <dcterms:modified xsi:type="dcterms:W3CDTF">2019-01-23T06:57:05Z</dcterms:modified>
</cp:coreProperties>
</file>