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08" r:id="rId4"/>
    <p:sldId id="311" r:id="rId5"/>
    <p:sldId id="259" r:id="rId6"/>
    <p:sldId id="260" r:id="rId7"/>
    <p:sldId id="261" r:id="rId8"/>
    <p:sldId id="310" r:id="rId9"/>
    <p:sldId id="262" r:id="rId10"/>
    <p:sldId id="263" r:id="rId11"/>
    <p:sldId id="264" r:id="rId12"/>
    <p:sldId id="265" r:id="rId13"/>
    <p:sldId id="266" r:id="rId14"/>
    <p:sldId id="309" r:id="rId15"/>
    <p:sldId id="268" r:id="rId16"/>
    <p:sldId id="269" r:id="rId17"/>
    <p:sldId id="270" r:id="rId18"/>
    <p:sldId id="271" r:id="rId19"/>
    <p:sldId id="272" r:id="rId20"/>
    <p:sldId id="312" r:id="rId21"/>
    <p:sldId id="273" r:id="rId22"/>
    <p:sldId id="274" r:id="rId23"/>
    <p:sldId id="275" r:id="rId24"/>
    <p:sldId id="313" r:id="rId25"/>
    <p:sldId id="276" r:id="rId26"/>
    <p:sldId id="277" r:id="rId27"/>
    <p:sldId id="278" r:id="rId28"/>
    <p:sldId id="279" r:id="rId29"/>
    <p:sldId id="314" r:id="rId30"/>
    <p:sldId id="280" r:id="rId31"/>
    <p:sldId id="281" r:id="rId32"/>
    <p:sldId id="282" r:id="rId33"/>
    <p:sldId id="283" r:id="rId34"/>
    <p:sldId id="28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0" autoAdjust="0"/>
    <p:restoredTop sz="94660"/>
  </p:normalViewPr>
  <p:slideViewPr>
    <p:cSldViewPr snapToGrid="0">
      <p:cViewPr>
        <p:scale>
          <a:sx n="49" d="100"/>
          <a:sy n="49" d="100"/>
        </p:scale>
        <p:origin x="968" y="2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90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82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16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419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06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716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512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59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44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768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7224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D0492-91AC-4DB9-802C-FC5CF9EF8BBD}" type="datetimeFigureOut">
              <a:rPr lang="en-IN" smtClean="0"/>
              <a:t>13/02/19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8E345-E1D7-4C51-9F11-689DE7353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/>
          <a:lstStyle/>
          <a:p>
            <a:r>
              <a:rPr lang="en-IN" dirty="0"/>
              <a:t>13/2/2019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9608E8-F2B4-CC4B-ACDD-5BBCC9081F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969" y="178578"/>
            <a:ext cx="89408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2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With the advent of better surgical techniques, the use of surgical procedures for rhythm control in atrial fibrillation is a good option </a:t>
            </a:r>
          </a:p>
          <a:p>
            <a:endParaRPr lang="en-IN" dirty="0"/>
          </a:p>
          <a:p>
            <a:r>
              <a:rPr lang="en-IN" dirty="0"/>
              <a:t>The primary objective -to assess the safety of performing SA as a concomitant or principal procedure</a:t>
            </a:r>
          </a:p>
          <a:p>
            <a:r>
              <a:rPr lang="en-IN" dirty="0"/>
              <a:t>Outcome:  mortality or major morbidity</a:t>
            </a:r>
          </a:p>
          <a:p>
            <a:r>
              <a:rPr lang="en-IN" dirty="0"/>
              <a:t>Surgical approaches: primary atriotomy operations, primary </a:t>
            </a:r>
            <a:r>
              <a:rPr lang="en-IN" dirty="0" err="1"/>
              <a:t>nonatriotomy</a:t>
            </a:r>
            <a:r>
              <a:rPr lang="en-IN" dirty="0"/>
              <a:t> operations, and stand-alone operations. </a:t>
            </a:r>
          </a:p>
          <a:p>
            <a:r>
              <a:rPr lang="en-IN" dirty="0"/>
              <a:t>The secondary objective –to provide a summary assessment of efficacy regarding quality of life and rhythm endpoints as measured by multiple -society monitoring standards.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307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 of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65021-29E2-5942-A86A-AF84603AA5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349547"/>
            <a:ext cx="9935547" cy="550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54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1139-84F9-9348-8D11-C2D96DE2C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CA3025E-24A2-7442-B416-5600133E7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2350" y="3340894"/>
            <a:ext cx="76073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4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Overall objective of the guideline is specifically described?</a:t>
            </a:r>
          </a:p>
          <a:p>
            <a:pPr lvl="1"/>
            <a:r>
              <a:rPr lang="en-IN" dirty="0"/>
              <a:t>Yes</a:t>
            </a:r>
          </a:p>
          <a:p>
            <a:pPr lvl="1"/>
            <a:r>
              <a:rPr lang="en-IN" dirty="0"/>
              <a:t> The objectives of this guideline are</a:t>
            </a:r>
          </a:p>
          <a:p>
            <a:pPr lvl="1"/>
            <a:r>
              <a:rPr lang="en-IN" dirty="0"/>
              <a:t> (1) to present a balanced review of current knowledge in the area of surgical ablation</a:t>
            </a:r>
          </a:p>
          <a:p>
            <a:pPr lvl="1"/>
            <a:r>
              <a:rPr lang="en-IN" dirty="0"/>
              <a:t>(2) to provide evidence-based recommendations for clinical practice</a:t>
            </a:r>
          </a:p>
          <a:p>
            <a:pPr lvl="1"/>
            <a:r>
              <a:rPr lang="en-IN" dirty="0"/>
              <a:t> (3) to potentially improve and optimize future patient outcomes.</a:t>
            </a:r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r>
              <a:rPr lang="en-IN" dirty="0"/>
              <a:t>Target audience includes : Surgeons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Score: 5</a:t>
            </a:r>
          </a:p>
          <a:p>
            <a:pPr lvl="1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2006F7-5BE1-4B44-A0AF-5DA24469F7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313" y="0"/>
            <a:ext cx="77978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2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7" y="84931"/>
            <a:ext cx="9648825" cy="1885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96081"/>
            <a:ext cx="10515600" cy="4351338"/>
          </a:xfrm>
        </p:spPr>
        <p:txBody>
          <a:bodyPr/>
          <a:lstStyle/>
          <a:p>
            <a:r>
              <a:rPr lang="en-IN" dirty="0"/>
              <a:t>safety of performing SA as a concomitant or principal procedure- defined by mortality or major morbidity</a:t>
            </a:r>
          </a:p>
          <a:p>
            <a:r>
              <a:rPr lang="en-IN" dirty="0"/>
              <a:t>efficacy regarding quality of life and rhythm endpoints</a:t>
            </a:r>
          </a:p>
          <a:p>
            <a:endParaRPr lang="en-IN" dirty="0"/>
          </a:p>
          <a:p>
            <a:r>
              <a:rPr lang="en-IN" dirty="0"/>
              <a:t>Score: 6</a:t>
            </a:r>
          </a:p>
        </p:txBody>
      </p:sp>
    </p:spTree>
    <p:extLst>
      <p:ext uri="{BB962C8B-B14F-4D97-AF65-F5344CB8AC3E}">
        <p14:creationId xmlns:p14="http://schemas.microsoft.com/office/powerpoint/2010/main" val="349149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350" y="95250"/>
            <a:ext cx="9639300" cy="17077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0750"/>
            <a:ext cx="10515600" cy="4351338"/>
          </a:xfrm>
        </p:spPr>
        <p:txBody>
          <a:bodyPr/>
          <a:lstStyle/>
          <a:p>
            <a:r>
              <a:rPr lang="en-IN" dirty="0"/>
              <a:t>No</a:t>
            </a:r>
          </a:p>
          <a:p>
            <a:r>
              <a:rPr lang="en-IN" dirty="0"/>
              <a:t>Score: 3</a:t>
            </a:r>
          </a:p>
          <a:p>
            <a:r>
              <a:rPr lang="en-IN" dirty="0"/>
              <a:t>Patients with atrial fibrillation</a:t>
            </a:r>
          </a:p>
        </p:txBody>
      </p:sp>
    </p:spTree>
    <p:extLst>
      <p:ext uri="{BB962C8B-B14F-4D97-AF65-F5344CB8AC3E}">
        <p14:creationId xmlns:p14="http://schemas.microsoft.com/office/powerpoint/2010/main" val="261762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B5BD6-6AE8-AC46-836A-7F72B3E87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5926-3AE0-C545-9278-B705E0785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E41DF4-35BD-DF4B-A3F4-3F6CAC67F9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650" y="2813050"/>
            <a:ext cx="76327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2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020" y="0"/>
            <a:ext cx="9572625" cy="18256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532" y="1993575"/>
            <a:ext cx="10515600" cy="4351338"/>
          </a:xfrm>
        </p:spPr>
        <p:txBody>
          <a:bodyPr/>
          <a:lstStyle/>
          <a:p>
            <a:r>
              <a:rPr lang="en-IN" dirty="0"/>
              <a:t>Not clearly mentioned</a:t>
            </a:r>
          </a:p>
          <a:p>
            <a:endParaRPr lang="en-IN" dirty="0"/>
          </a:p>
          <a:p>
            <a:r>
              <a:rPr lang="en-IN" dirty="0"/>
              <a:t>Score 3</a:t>
            </a:r>
          </a:p>
        </p:txBody>
      </p:sp>
    </p:spTree>
    <p:extLst>
      <p:ext uri="{BB962C8B-B14F-4D97-AF65-F5344CB8AC3E}">
        <p14:creationId xmlns:p14="http://schemas.microsoft.com/office/powerpoint/2010/main" val="999716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350" y="0"/>
            <a:ext cx="9639300" cy="1825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 </a:t>
            </a:r>
          </a:p>
          <a:p>
            <a:endParaRPr lang="en-IN" dirty="0"/>
          </a:p>
          <a:p>
            <a:r>
              <a:rPr lang="en-IN" dirty="0"/>
              <a:t>Score:1</a:t>
            </a:r>
          </a:p>
        </p:txBody>
      </p:sp>
    </p:spTree>
    <p:extLst>
      <p:ext uri="{BB962C8B-B14F-4D97-AF65-F5344CB8AC3E}">
        <p14:creationId xmlns:p14="http://schemas.microsoft.com/office/powerpoint/2010/main" val="1607845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118269"/>
            <a:ext cx="9601200" cy="1572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Not mentioned explicitly</a:t>
            </a:r>
          </a:p>
          <a:p>
            <a:endParaRPr lang="en-IN" dirty="0"/>
          </a:p>
          <a:p>
            <a:r>
              <a:rPr lang="en-IN" dirty="0"/>
              <a:t>Score :3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2644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193" y="0"/>
            <a:ext cx="9591675" cy="1857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Medline and </a:t>
            </a:r>
            <a:r>
              <a:rPr lang="en-IN" dirty="0" err="1"/>
              <a:t>Embase</a:t>
            </a:r>
            <a:r>
              <a:rPr lang="en-IN" dirty="0"/>
              <a:t> </a:t>
            </a:r>
            <a:r>
              <a:rPr lang="en-IN"/>
              <a:t>databases.</a:t>
            </a:r>
            <a:endParaRPr lang="en-IN" dirty="0"/>
          </a:p>
          <a:p>
            <a:r>
              <a:rPr lang="en-IN" dirty="0" err="1"/>
              <a:t>Time:after</a:t>
            </a:r>
            <a:r>
              <a:rPr lang="en-IN" dirty="0"/>
              <a:t>  January 1, 2004. </a:t>
            </a:r>
          </a:p>
          <a:p>
            <a:r>
              <a:rPr lang="en-IN" dirty="0"/>
              <a:t>Supplemented by manual examination of the identified studies. </a:t>
            </a:r>
          </a:p>
          <a:p>
            <a:r>
              <a:rPr lang="en-IN" dirty="0"/>
              <a:t>Abstracts were reviewed by at least three persons for relevance. </a:t>
            </a:r>
          </a:p>
          <a:p>
            <a:r>
              <a:rPr lang="en-IN" dirty="0"/>
              <a:t>Observational studies were appraised using the Newcastle- Ottawa scale. </a:t>
            </a:r>
          </a:p>
          <a:p>
            <a:r>
              <a:rPr lang="en-IN" dirty="0"/>
              <a:t>Appraisals of RCT and meta-analyses utilized checklists </a:t>
            </a:r>
            <a:r>
              <a:rPr lang="en-IN" dirty="0" err="1"/>
              <a:t>modeled</a:t>
            </a:r>
            <a:r>
              <a:rPr lang="en-IN" dirty="0"/>
              <a:t> after those recommended by the </a:t>
            </a:r>
            <a:r>
              <a:rPr lang="en-IN" dirty="0" err="1"/>
              <a:t>Center</a:t>
            </a:r>
            <a:r>
              <a:rPr lang="en-IN" dirty="0"/>
              <a:t> on Evidence Based Medicine</a:t>
            </a:r>
          </a:p>
          <a:p>
            <a:r>
              <a:rPr lang="en-IN" dirty="0"/>
              <a:t>All extracted and reviewed data were compiled in the form of evidence tables by three </a:t>
            </a:r>
            <a:r>
              <a:rPr lang="en-IN" dirty="0" err="1"/>
              <a:t>coauthors</a:t>
            </a:r>
            <a:r>
              <a:rPr lang="en-IN" dirty="0"/>
              <a:t> 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Score : 5</a:t>
            </a:r>
          </a:p>
        </p:txBody>
      </p:sp>
    </p:spTree>
    <p:extLst>
      <p:ext uri="{BB962C8B-B14F-4D97-AF65-F5344CB8AC3E}">
        <p14:creationId xmlns:p14="http://schemas.microsoft.com/office/powerpoint/2010/main" val="4082171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485" y="1"/>
            <a:ext cx="9610725" cy="14681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  <a:p>
            <a:r>
              <a:rPr lang="en-IN" dirty="0"/>
              <a:t>Only publications in English were used</a:t>
            </a:r>
          </a:p>
          <a:p>
            <a:r>
              <a:rPr lang="en-IN" dirty="0"/>
              <a:t>Papers were excluded if they were case reports, were population- based studies covering incidence and risk factors for AF, had a primary focus on nonsurgical procedures, or sought to identify potential outcomes or markers not within the focus of the guideline</a:t>
            </a:r>
          </a:p>
          <a:p>
            <a:r>
              <a:rPr lang="en-IN" dirty="0"/>
              <a:t>Score: 6</a:t>
            </a:r>
          </a:p>
        </p:txBody>
      </p:sp>
    </p:spTree>
    <p:extLst>
      <p:ext uri="{BB962C8B-B14F-4D97-AF65-F5344CB8AC3E}">
        <p14:creationId xmlns:p14="http://schemas.microsoft.com/office/powerpoint/2010/main" val="2824636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6" y="2020888"/>
            <a:ext cx="10515600" cy="4351338"/>
          </a:xfrm>
        </p:spPr>
        <p:txBody>
          <a:bodyPr/>
          <a:lstStyle/>
          <a:p>
            <a:r>
              <a:rPr lang="en-IN" dirty="0"/>
              <a:t>Not mentioned</a:t>
            </a:r>
          </a:p>
          <a:p>
            <a:r>
              <a:rPr lang="en-IN" dirty="0"/>
              <a:t>Only study design mentioned</a:t>
            </a:r>
          </a:p>
          <a:p>
            <a:endParaRPr lang="en-IN" dirty="0"/>
          </a:p>
          <a:p>
            <a:r>
              <a:rPr lang="en-IN" dirty="0"/>
              <a:t>Score:2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421" y="34925"/>
            <a:ext cx="962025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16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062" y="156368"/>
            <a:ext cx="9667875" cy="17430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1E33FD-C6DE-8640-A53B-685D2FB6A0EB}"/>
              </a:ext>
            </a:extLst>
          </p:cNvPr>
          <p:cNvSpPr txBox="1">
            <a:spLocks/>
          </p:cNvSpPr>
          <p:nvPr/>
        </p:nvSpPr>
        <p:spPr>
          <a:xfrm>
            <a:off x="1048730" y="211419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E36156-4019-634A-B046-E700BEC9CF3B}"/>
              </a:ext>
            </a:extLst>
          </p:cNvPr>
          <p:cNvSpPr txBox="1">
            <a:spLocks/>
          </p:cNvSpPr>
          <p:nvPr/>
        </p:nvSpPr>
        <p:spPr>
          <a:xfrm>
            <a:off x="992746" y="20208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all extracted and reviewed data were compiled in the form of evidence tables by three </a:t>
            </a:r>
            <a:r>
              <a:rPr lang="en-IN" dirty="0" err="1"/>
              <a:t>coauthors</a:t>
            </a:r>
            <a:endParaRPr lang="en-IN" dirty="0"/>
          </a:p>
          <a:p>
            <a:r>
              <a:rPr lang="en-IN" dirty="0"/>
              <a:t>The manuscript was presented to and approved by the Workforce on Evidence Based Surgery and the STS Executive Committee.</a:t>
            </a:r>
          </a:p>
          <a:p>
            <a:endParaRPr lang="en-IN" dirty="0"/>
          </a:p>
          <a:p>
            <a:r>
              <a:rPr lang="en-IN" dirty="0"/>
              <a:t>Score:4</a:t>
            </a:r>
          </a:p>
        </p:txBody>
      </p:sp>
    </p:spTree>
    <p:extLst>
      <p:ext uri="{BB962C8B-B14F-4D97-AF65-F5344CB8AC3E}">
        <p14:creationId xmlns:p14="http://schemas.microsoft.com/office/powerpoint/2010/main" val="3590393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22525"/>
            <a:ext cx="10515600" cy="4351338"/>
          </a:xfrm>
        </p:spPr>
        <p:txBody>
          <a:bodyPr/>
          <a:lstStyle/>
          <a:p>
            <a:r>
              <a:rPr lang="en-IN" dirty="0"/>
              <a:t>Yes</a:t>
            </a:r>
          </a:p>
          <a:p>
            <a:r>
              <a:rPr lang="en-IN" dirty="0"/>
              <a:t>Score: 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614" y="0"/>
            <a:ext cx="9601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79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Yes</a:t>
            </a:r>
          </a:p>
          <a:p>
            <a:r>
              <a:rPr lang="en-IN" dirty="0"/>
              <a:t>Score: 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319" y="0"/>
            <a:ext cx="96393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86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825" y="2704562"/>
            <a:ext cx="9782577" cy="3498157"/>
          </a:xfrm>
        </p:spPr>
        <p:txBody>
          <a:bodyPr>
            <a:normAutofit/>
          </a:bodyPr>
          <a:lstStyle/>
          <a:p>
            <a:r>
              <a:rPr lang="en-IN" dirty="0"/>
              <a:t>Yes</a:t>
            </a:r>
          </a:p>
          <a:p>
            <a:r>
              <a:rPr lang="en-IN" dirty="0"/>
              <a:t>The </a:t>
            </a:r>
            <a:r>
              <a:rPr lang="en-IN" dirty="0" err="1"/>
              <a:t>manu</a:t>
            </a:r>
            <a:r>
              <a:rPr lang="en-IN" dirty="0"/>
              <a:t>- script was presented to and approved by the Workforce on Evidence Based Surgery and the STS Executive Committee.</a:t>
            </a:r>
          </a:p>
          <a:p>
            <a:endParaRPr lang="en-IN" dirty="0"/>
          </a:p>
          <a:p>
            <a:r>
              <a:rPr lang="en-IN" dirty="0"/>
              <a:t>Score: 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139" y="37306"/>
            <a:ext cx="96393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39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044" y="224967"/>
            <a:ext cx="9648825" cy="1885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189" y="3271234"/>
            <a:ext cx="3902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No</a:t>
            </a:r>
          </a:p>
          <a:p>
            <a:r>
              <a:rPr lang="en-IN" sz="3200" dirty="0"/>
              <a:t>Score 1</a:t>
            </a:r>
          </a:p>
        </p:txBody>
      </p:sp>
    </p:spTree>
    <p:extLst>
      <p:ext uri="{BB962C8B-B14F-4D97-AF65-F5344CB8AC3E}">
        <p14:creationId xmlns:p14="http://schemas.microsoft.com/office/powerpoint/2010/main" val="531438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157C7-3191-8B44-BA19-CC27C992A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E510E0-B500-A640-B199-09DDAAFD0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650" y="2308566"/>
            <a:ext cx="7632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41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Yes</a:t>
            </a:r>
          </a:p>
          <a:p>
            <a:endParaRPr lang="en-IN" dirty="0"/>
          </a:p>
          <a:p>
            <a:r>
              <a:rPr lang="en-IN" dirty="0"/>
              <a:t>Score: 7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82550"/>
            <a:ext cx="95154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24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202" y="141187"/>
            <a:ext cx="9629775" cy="2105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3296992"/>
            <a:ext cx="16767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/>
              <a:t>No </a:t>
            </a:r>
          </a:p>
          <a:p>
            <a:r>
              <a:rPr lang="en-IN" sz="3600" dirty="0"/>
              <a:t>Score: 5</a:t>
            </a:r>
          </a:p>
        </p:txBody>
      </p:sp>
    </p:spTree>
    <p:extLst>
      <p:ext uri="{BB962C8B-B14F-4D97-AF65-F5344CB8AC3E}">
        <p14:creationId xmlns:p14="http://schemas.microsoft.com/office/powerpoint/2010/main" val="3899488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652" y="365125"/>
            <a:ext cx="9525000" cy="1819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8794" y="3554569"/>
            <a:ext cx="16767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/>
              <a:t>Yes</a:t>
            </a:r>
          </a:p>
          <a:p>
            <a:r>
              <a:rPr lang="en-IN" sz="3600" dirty="0"/>
              <a:t>Score: 7</a:t>
            </a:r>
          </a:p>
        </p:txBody>
      </p:sp>
    </p:spTree>
    <p:extLst>
      <p:ext uri="{BB962C8B-B14F-4D97-AF65-F5344CB8AC3E}">
        <p14:creationId xmlns:p14="http://schemas.microsoft.com/office/powerpoint/2010/main" val="113753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E13C-9BB7-454B-9A4B-06769D4D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82A37-104D-AC45-AA18-71EF434C4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88C5CD-877B-A747-B27A-E530B84091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400" y="2806700"/>
            <a:ext cx="7569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56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</a:t>
            </a:r>
          </a:p>
          <a:p>
            <a:r>
              <a:rPr lang="en-IN" dirty="0"/>
              <a:t>Score : 2</a:t>
            </a:r>
          </a:p>
          <a:p>
            <a:r>
              <a:rPr lang="en-IN" dirty="0"/>
              <a:t>Recommendation are subject to resource availability and technical expertise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32556"/>
            <a:ext cx="96774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49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No</a:t>
            </a:r>
          </a:p>
          <a:p>
            <a:pPr marL="0" indent="0">
              <a:buNone/>
            </a:pPr>
            <a:r>
              <a:rPr lang="en-IN" dirty="0"/>
              <a:t>Score: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965" y="120740"/>
            <a:ext cx="96202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01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No</a:t>
            </a:r>
          </a:p>
          <a:p>
            <a:r>
              <a:rPr lang="en-IN" dirty="0"/>
              <a:t>Score: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032" y="222361"/>
            <a:ext cx="95535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8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No </a:t>
            </a:r>
          </a:p>
          <a:p>
            <a:r>
              <a:rPr lang="en-IN" dirty="0"/>
              <a:t>Score: 1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968" y="127793"/>
            <a:ext cx="96774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92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0043E-4DEB-6247-B10D-C271EE54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7D964-779E-A04F-B77B-FD8856175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0148AC-3E36-CF4B-A66A-12E2D4AC7B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5050" y="2787650"/>
            <a:ext cx="75819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19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597" y="112611"/>
            <a:ext cx="9572625" cy="216217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F46A95-57E7-454F-8B3B-E0CE69BB9431}"/>
              </a:ext>
            </a:extLst>
          </p:cNvPr>
          <p:cNvSpPr txBox="1">
            <a:spLocks/>
          </p:cNvSpPr>
          <p:nvPr/>
        </p:nvSpPr>
        <p:spPr>
          <a:xfrm>
            <a:off x="838200" y="239405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Guideline generation was sponsored by the STS without commercial support, and formulated by a volunteer member writing committee. </a:t>
            </a:r>
          </a:p>
          <a:p>
            <a:r>
              <a:rPr lang="en-IN" dirty="0"/>
              <a:t>Efforts were made to avoid all conflicts of interest due to industry relationships, and all committee members disclosed current industry associations</a:t>
            </a:r>
          </a:p>
          <a:p>
            <a:endParaRPr lang="en-IN" dirty="0"/>
          </a:p>
          <a:p>
            <a:r>
              <a:rPr lang="en-IN" dirty="0"/>
              <a:t>Score:7</a:t>
            </a:r>
          </a:p>
        </p:txBody>
      </p:sp>
    </p:spTree>
    <p:extLst>
      <p:ext uri="{BB962C8B-B14F-4D97-AF65-F5344CB8AC3E}">
        <p14:creationId xmlns:p14="http://schemas.microsoft.com/office/powerpoint/2010/main" val="2204468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Yes</a:t>
            </a:r>
          </a:p>
          <a:p>
            <a:r>
              <a:rPr lang="en-IN" dirty="0"/>
              <a:t>Score: 7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588" y="106587"/>
            <a:ext cx="95916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06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IN" dirty="0"/>
              <a:t>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47" y="230188"/>
            <a:ext cx="96869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3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Yes , with modifications: Quality of evidence to be reviewed in detail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03299"/>
            <a:ext cx="965835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63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2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471</Words>
  <Application>Microsoft Macintosh PowerPoint</Application>
  <PresentationFormat>Widescreen</PresentationFormat>
  <Paragraphs>107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PowerPoint Presentation</vt:lpstr>
      <vt:lpstr>Background</vt:lpstr>
      <vt:lpstr>Summary of recommendations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Philip Newbigging</dc:creator>
  <cp:keywords/>
  <dc:description/>
  <cp:lastModifiedBy>Josh Mat</cp:lastModifiedBy>
  <cp:revision>55</cp:revision>
  <dcterms:created xsi:type="dcterms:W3CDTF">2018-12-19T16:40:03Z</dcterms:created>
  <dcterms:modified xsi:type="dcterms:W3CDTF">2019-02-13T07:16:18Z</dcterms:modified>
  <cp:category/>
</cp:coreProperties>
</file>