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sldIdLst>
    <p:sldId id="256" r:id="rId2"/>
    <p:sldId id="258" r:id="rId3"/>
    <p:sldId id="259" r:id="rId4"/>
    <p:sldId id="260" r:id="rId5"/>
    <p:sldId id="261" r:id="rId6"/>
    <p:sldId id="262" r:id="rId7"/>
    <p:sldId id="263" r:id="rId8"/>
    <p:sldId id="264" r:id="rId9"/>
    <p:sldId id="265" r:id="rId10"/>
    <p:sldId id="266" r:id="rId11"/>
    <p:sldId id="309" r:id="rId12"/>
    <p:sldId id="310" r:id="rId13"/>
    <p:sldId id="268" r:id="rId14"/>
    <p:sldId id="269" r:id="rId15"/>
    <p:sldId id="311" r:id="rId16"/>
    <p:sldId id="270" r:id="rId17"/>
    <p:sldId id="312" r:id="rId18"/>
    <p:sldId id="271" r:id="rId19"/>
    <p:sldId id="272" r:id="rId20"/>
    <p:sldId id="273" r:id="rId21"/>
    <p:sldId id="274" r:id="rId22"/>
    <p:sldId id="313" r:id="rId23"/>
    <p:sldId id="275" r:id="rId24"/>
    <p:sldId id="276" r:id="rId25"/>
    <p:sldId id="277" r:id="rId26"/>
    <p:sldId id="278" r:id="rId27"/>
    <p:sldId id="279" r:id="rId28"/>
    <p:sldId id="280" r:id="rId29"/>
    <p:sldId id="281" r:id="rId30"/>
    <p:sldId id="282" r:id="rId31"/>
    <p:sldId id="28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a:srgbClr val="FF0000"/>
        </p14:laserClr>
      </p:ext>
      <p:ext uri="{2FDB2607-1784-4EEB-B798-7EB5836EED8A}">
        <p14:showMediaCtrls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
      </p:ext>
    </p:extLst>
  </p:showPr>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 uri="{FD5EFAAD-0ECE-453E-9831-46B23BE46B34}">
      <p15:chartTrackingRefBased xmlns:a="http://schemas.openxmlformats.org/drawingml/2006/main" xmlns:r="http://schemas.openxmlformats.org/officeDocument/2006/relationships" xmlns:p="http://schemas.openxmlformats.org/presentationml/2006/main" xmlns:p15="http://schemas.microsoft.com/office/powerpoint/2012/main" xmlns="" xmlns:mv="urn:schemas-microsoft-com:mac:vml" xmlns:mc="http://schemas.openxmlformats.org/markup-compatibility/2006"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horzBarState="maximized">
    <p:restoredLeft sz="15000" autoAdjust="0"/>
    <p:restoredTop sz="94660"/>
  </p:normalViewPr>
  <p:slideViewPr>
    <p:cSldViewPr snapToGrid="0">
      <p:cViewPr>
        <p:scale>
          <a:sx n="96" d="100"/>
          <a:sy n="96" d="100"/>
        </p:scale>
        <p:origin x="-344" y="-4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52D0492-91AC-4DB9-802C-FC5CF9EF8BBD}" type="datetimeFigureOut">
              <a:rPr lang="en-IN" smtClean="0"/>
              <a:pPr/>
              <a:t>2/13/19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1290091"/>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52D0492-91AC-4DB9-802C-FC5CF9EF8BBD}" type="datetimeFigureOut">
              <a:rPr lang="en-IN" smtClean="0"/>
              <a:pPr/>
              <a:t>2/13/19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34823896"/>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2D0492-91AC-4DB9-802C-FC5CF9EF8BBD}" type="datetimeFigureOut">
              <a:rPr lang="en-IN" smtClean="0"/>
              <a:pPr/>
              <a:t>2/13/19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37162255"/>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52D0492-91AC-4DB9-802C-FC5CF9EF8BBD}" type="datetimeFigureOut">
              <a:rPr lang="en-IN" smtClean="0"/>
              <a:pPr/>
              <a:t>2/13/19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16419796"/>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52D0492-91AC-4DB9-802C-FC5CF9EF8BBD}" type="datetimeFigureOut">
              <a:rPr lang="en-IN" smtClean="0"/>
              <a:pPr/>
              <a:t>2/13/19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96069108"/>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52D0492-91AC-4DB9-802C-FC5CF9EF8BBD}" type="datetimeFigureOut">
              <a:rPr lang="en-IN" smtClean="0"/>
              <a:pPr/>
              <a:t>2/13/19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87168770"/>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2D0492-91AC-4DB9-802C-FC5CF9EF8BBD}" type="datetimeFigureOut">
              <a:rPr lang="en-IN" smtClean="0"/>
              <a:pPr/>
              <a:t>2/13/19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07512576"/>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2D0492-91AC-4DB9-802C-FC5CF9EF8BBD}" type="datetimeFigureOut">
              <a:rPr lang="en-IN" smtClean="0"/>
              <a:pPr/>
              <a:t>2/13/19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88590039"/>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2D0492-91AC-4DB9-802C-FC5CF9EF8BBD}" type="datetimeFigureOut">
              <a:rPr lang="en-IN" smtClean="0"/>
              <a:pPr/>
              <a:t>2/13/19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54455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52D0492-91AC-4DB9-802C-FC5CF9EF8BBD}" type="datetimeFigureOut">
              <a:rPr lang="en-IN" smtClean="0"/>
              <a:pPr/>
              <a:t>2/13/19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97686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52D0492-91AC-4DB9-802C-FC5CF9EF8BBD}" type="datetimeFigureOut">
              <a:rPr lang="en-IN" smtClean="0"/>
              <a:pPr/>
              <a:t>2/13/19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172244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2D0492-91AC-4DB9-802C-FC5CF9EF8BBD}" type="datetimeFigureOut">
              <a:rPr lang="en-IN" smtClean="0"/>
              <a:pPr/>
              <a:t>2/13/19</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88E345-E1D7-4C51-9F11-689DE7353D62}" type="slidenum">
              <a:rPr lang="en-IN" smtClean="0"/>
              <a:pPr/>
              <a:t>‹#›</a:t>
            </a:fld>
            <a:endParaRPr lang="en-IN"/>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2535522"/>
      </p:ext>
    </p:extLst>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6288" y="4641491"/>
            <a:ext cx="9144000" cy="2387600"/>
          </a:xfrm>
        </p:spPr>
        <p:txBody>
          <a:bodyPr/>
          <a:lstStyle/>
          <a:p>
            <a:r>
              <a:rPr lang="en-IN" dirty="0" smtClean="0"/>
              <a:t>    </a:t>
            </a:r>
            <a:endParaRPr lang="en-IN" dirty="0"/>
          </a:p>
        </p:txBody>
      </p:sp>
      <p:sp>
        <p:nvSpPr>
          <p:cNvPr id="3" name="Subtitle 2"/>
          <p:cNvSpPr>
            <a:spLocks noGrp="1"/>
          </p:cNvSpPr>
          <p:nvPr>
            <p:ph type="subTitle" idx="1"/>
          </p:nvPr>
        </p:nvSpPr>
        <p:spPr>
          <a:xfrm>
            <a:off x="1627031" y="4618832"/>
            <a:ext cx="9144000" cy="1655762"/>
          </a:xfrm>
        </p:spPr>
        <p:txBody>
          <a:bodyPr/>
          <a:lstStyle/>
          <a:p>
            <a:r>
              <a:rPr lang="en-IN" dirty="0" smtClean="0"/>
              <a:t>     </a:t>
            </a:r>
            <a:endParaRPr lang="en-IN" dirty="0"/>
          </a:p>
        </p:txBody>
      </p:sp>
      <p:pic>
        <p:nvPicPr>
          <p:cNvPr id="5" name="Picture 4" descr="Screen Shot 2019-02-13 at 9.34.26 am.png"/>
          <p:cNvPicPr>
            <a:picLocks noChangeAspect="1"/>
          </p:cNvPicPr>
          <p:nvPr/>
        </p:nvPicPr>
        <p:blipFill>
          <a:blip r:embed="rId2"/>
          <a:stretch>
            <a:fillRect/>
          </a:stretch>
        </p:blipFill>
        <p:spPr>
          <a:xfrm>
            <a:off x="588967" y="2242130"/>
            <a:ext cx="10299700" cy="3987800"/>
          </a:xfrm>
          <a:prstGeom prst="rect">
            <a:avLst/>
          </a:prstGeom>
        </p:spPr>
      </p:pic>
      <p:pic>
        <p:nvPicPr>
          <p:cNvPr id="6" name="Picture 5" descr="Screen Shot 2019-02-13 at 9.35.28 am.png"/>
          <p:cNvPicPr>
            <a:picLocks noChangeAspect="1"/>
          </p:cNvPicPr>
          <p:nvPr/>
        </p:nvPicPr>
        <p:blipFill>
          <a:blip r:embed="rId3"/>
          <a:stretch>
            <a:fillRect/>
          </a:stretch>
        </p:blipFill>
        <p:spPr>
          <a:xfrm>
            <a:off x="10884286" y="257625"/>
            <a:ext cx="927100" cy="30353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68923088"/>
      </p:ext>
    </p:extLst>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Background</a:t>
            </a:r>
            <a:endParaRPr lang="en-IN" dirty="0"/>
          </a:p>
        </p:txBody>
      </p:sp>
      <p:sp>
        <p:nvSpPr>
          <p:cNvPr id="3" name="Content Placeholder 2"/>
          <p:cNvSpPr>
            <a:spLocks noGrp="1"/>
          </p:cNvSpPr>
          <p:nvPr>
            <p:ph idx="1"/>
          </p:nvPr>
        </p:nvSpPr>
        <p:spPr/>
        <p:txBody>
          <a:bodyPr>
            <a:normAutofit/>
          </a:bodyPr>
          <a:lstStyle/>
          <a:p>
            <a:r>
              <a:rPr lang="en-IN" dirty="0" smtClean="0"/>
              <a:t>The purpose of this focused update is to update the “2013 ACCF/AHA Guideline for the Management of Heart Failure”9 (2013 HF guideline) in areas in which new evidence has emerged since its publication. </a:t>
            </a:r>
          </a:p>
          <a:p>
            <a:endParaRPr lang="en-IN" dirty="0" smtClean="0"/>
          </a:p>
          <a:p>
            <a:r>
              <a:rPr lang="en-IN" dirty="0" smtClean="0"/>
              <a:t>For this update and future heart failure (HF) guidelines, the Heart Failure Society of America (HFSA) has partnered with the ACC and AHA to provide coordinated guidance on the management of HF.</a:t>
            </a:r>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13076960"/>
      </p:ext>
    </p:extLst>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Overall objective of the guideline is specifically described?</a:t>
            </a:r>
          </a:p>
          <a:p>
            <a:pPr lvl="1"/>
            <a:r>
              <a:rPr lang="en-IN" dirty="0" smtClean="0"/>
              <a:t>Yes</a:t>
            </a:r>
          </a:p>
          <a:p>
            <a:pPr lvl="1"/>
            <a:r>
              <a:rPr lang="en-IN" dirty="0" smtClean="0"/>
              <a:t>Updates in guidelines with inclusion of evidence since the last update</a:t>
            </a:r>
            <a:endParaRPr lang="en-IN" dirty="0" smtClean="0"/>
          </a:p>
          <a:p>
            <a:pPr lvl="1"/>
            <a:endParaRPr lang="en-IN" dirty="0" smtClean="0"/>
          </a:p>
          <a:p>
            <a:pPr lvl="1"/>
            <a:endParaRPr lang="en-IN" dirty="0" smtClean="0"/>
          </a:p>
          <a:p>
            <a:pPr lvl="1"/>
            <a:r>
              <a:rPr lang="en-IN" dirty="0" smtClean="0"/>
              <a:t>Score: 5</a:t>
            </a:r>
          </a:p>
          <a:p>
            <a:pPr lvl="1"/>
            <a:endParaRPr lang="en-IN" dirty="0"/>
          </a:p>
        </p:txBody>
      </p:sp>
      <p:pic>
        <p:nvPicPr>
          <p:cNvPr id="4" name="Picture 3"/>
          <p:cNvPicPr>
            <a:picLocks noChangeAspect="1"/>
          </p:cNvPicPr>
          <p:nvPr/>
        </p:nvPicPr>
        <p:blipFill>
          <a:blip r:embed="rId2"/>
          <a:stretch>
            <a:fillRect/>
          </a:stretch>
        </p:blipFill>
        <p:spPr>
          <a:xfrm>
            <a:off x="1228725" y="-89693"/>
            <a:ext cx="9734550" cy="184785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83921057"/>
      </p:ext>
    </p:extLst>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71587" y="84931"/>
            <a:ext cx="9648825" cy="1885950"/>
          </a:xfrm>
          <a:prstGeom prst="rect">
            <a:avLst/>
          </a:prstGeom>
        </p:spPr>
      </p:pic>
      <p:sp>
        <p:nvSpPr>
          <p:cNvPr id="2" name="Title 1"/>
          <p:cNvSpPr>
            <a:spLocks noGrp="1"/>
          </p:cNvSpPr>
          <p:nvPr>
            <p:ph type="title"/>
          </p:nvPr>
        </p:nvSpPr>
        <p:spPr/>
        <p:txBody>
          <a:bodyPr/>
          <a:lstStyle/>
          <a:p>
            <a:r>
              <a:rPr lang="en-IN" dirty="0" smtClean="0"/>
              <a:t>   </a:t>
            </a:r>
            <a:endParaRPr lang="en-IN" dirty="0"/>
          </a:p>
        </p:txBody>
      </p:sp>
      <p:sp>
        <p:nvSpPr>
          <p:cNvPr id="3" name="Content Placeholder 2"/>
          <p:cNvSpPr>
            <a:spLocks noGrp="1"/>
          </p:cNvSpPr>
          <p:nvPr>
            <p:ph idx="1"/>
          </p:nvPr>
        </p:nvSpPr>
        <p:spPr>
          <a:xfrm>
            <a:off x="838199" y="2096081"/>
            <a:ext cx="10515600" cy="4351338"/>
          </a:xfrm>
        </p:spPr>
        <p:txBody>
          <a:bodyPr/>
          <a:lstStyle/>
          <a:p>
            <a:r>
              <a:rPr lang="en-IN" dirty="0" smtClean="0"/>
              <a:t>The scope of the focused update includes revision on </a:t>
            </a:r>
          </a:p>
          <a:p>
            <a:pPr lvl="1"/>
            <a:r>
              <a:rPr lang="en-IN" dirty="0" smtClean="0"/>
              <a:t>biomarkers </a:t>
            </a:r>
            <a:endParaRPr lang="en-IN" dirty="0" smtClean="0"/>
          </a:p>
          <a:p>
            <a:pPr lvl="1"/>
            <a:r>
              <a:rPr lang="en-IN" dirty="0" smtClean="0"/>
              <a:t>new therapies indicated for stage C HF with reduced ejection fraction (HFrEF</a:t>
            </a:r>
            <a:r>
              <a:rPr lang="en-IN" dirty="0" smtClean="0"/>
              <a:t>) </a:t>
            </a:r>
            <a:endParaRPr lang="en-IN" dirty="0" smtClean="0"/>
          </a:p>
          <a:p>
            <a:pPr lvl="1"/>
            <a:r>
              <a:rPr lang="en-IN" dirty="0" smtClean="0"/>
              <a:t>updates on HF with preserved ejection fraction (HFpEF</a:t>
            </a:r>
            <a:r>
              <a:rPr lang="en-IN" dirty="0" smtClean="0"/>
              <a:t>) </a:t>
            </a:r>
            <a:endParaRPr lang="en-IN" dirty="0" smtClean="0"/>
          </a:p>
          <a:p>
            <a:pPr lvl="1"/>
            <a:r>
              <a:rPr lang="en-IN" dirty="0" smtClean="0"/>
              <a:t>new data on important comorbidities, including sleep apnea, anemia, and </a:t>
            </a:r>
            <a:r>
              <a:rPr lang="en-IN" dirty="0" smtClean="0"/>
              <a:t>hypertension </a:t>
            </a:r>
            <a:endParaRPr lang="en-IN" dirty="0" smtClean="0"/>
          </a:p>
          <a:p>
            <a:pPr lvl="1"/>
            <a:r>
              <a:rPr lang="en-IN" dirty="0" smtClean="0"/>
              <a:t>new insights into the prevention of </a:t>
            </a:r>
            <a:r>
              <a:rPr lang="en-IN" dirty="0" smtClean="0"/>
              <a:t>HF</a:t>
            </a:r>
          </a:p>
          <a:p>
            <a:endParaRPr lang="en-IN" dirty="0" smtClean="0"/>
          </a:p>
          <a:p>
            <a:r>
              <a:rPr lang="en-IN" dirty="0" smtClean="0"/>
              <a:t>Score: 6</a:t>
            </a:r>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91494513"/>
      </p:ext>
    </p:extLst>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276350" y="95250"/>
            <a:ext cx="9639300" cy="1707792"/>
          </a:xfrm>
          <a:prstGeom prst="rect">
            <a:avLst/>
          </a:prstGeom>
        </p:spPr>
      </p:pic>
      <p:sp>
        <p:nvSpPr>
          <p:cNvPr id="3" name="Content Placeholder 2"/>
          <p:cNvSpPr>
            <a:spLocks noGrp="1"/>
          </p:cNvSpPr>
          <p:nvPr>
            <p:ph idx="1"/>
          </p:nvPr>
        </p:nvSpPr>
        <p:spPr>
          <a:xfrm>
            <a:off x="838200" y="2190750"/>
            <a:ext cx="10515600" cy="4351338"/>
          </a:xfrm>
        </p:spPr>
        <p:txBody>
          <a:bodyPr/>
          <a:lstStyle/>
          <a:p>
            <a:r>
              <a:rPr lang="en-IN" dirty="0" smtClean="0"/>
              <a:t>Yes</a:t>
            </a:r>
          </a:p>
          <a:p>
            <a:r>
              <a:rPr lang="en-IN" dirty="0" smtClean="0"/>
              <a:t>Patients with heart failure : Classes A through </a:t>
            </a:r>
            <a:r>
              <a:rPr lang="en-IN" dirty="0" smtClean="0"/>
              <a:t>D</a:t>
            </a:r>
          </a:p>
          <a:p>
            <a:r>
              <a:rPr lang="en-IN" dirty="0" smtClean="0"/>
              <a:t>Prevention of HF in patients at risk</a:t>
            </a:r>
            <a:endParaRPr lang="en-IN" dirty="0" smtClean="0"/>
          </a:p>
          <a:p>
            <a:r>
              <a:rPr lang="en-IN" dirty="0" smtClean="0"/>
              <a:t>Score: 7</a:t>
            </a:r>
          </a:p>
          <a:p>
            <a:endParaRPr lang="en-IN" dirty="0" smtClean="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17624179"/>
      </p:ext>
    </p:extLst>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68020" y="1"/>
            <a:ext cx="9572625" cy="1690688"/>
          </a:xfrm>
          <a:prstGeom prst="rect">
            <a:avLst/>
          </a:prstGeom>
        </p:spPr>
      </p:pic>
      <p:sp>
        <p:nvSpPr>
          <p:cNvPr id="3" name="Content Placeholder 2"/>
          <p:cNvSpPr>
            <a:spLocks noGrp="1"/>
          </p:cNvSpPr>
          <p:nvPr>
            <p:ph idx="1"/>
          </p:nvPr>
        </p:nvSpPr>
        <p:spPr>
          <a:xfrm>
            <a:off x="696532" y="1825624"/>
            <a:ext cx="10515600" cy="4351338"/>
          </a:xfrm>
        </p:spPr>
        <p:txBody>
          <a:bodyPr/>
          <a:lstStyle/>
          <a:p>
            <a:r>
              <a:rPr lang="en-IN" dirty="0" smtClean="0"/>
              <a:t>The focused update was reviewed by </a:t>
            </a:r>
          </a:p>
          <a:p>
            <a:pPr lvl="1"/>
            <a:r>
              <a:rPr lang="en-IN" dirty="0" smtClean="0"/>
              <a:t>2 official reviewers each nominated by the ACC, AHA, and HFSA; </a:t>
            </a:r>
          </a:p>
          <a:p>
            <a:pPr lvl="1"/>
            <a:r>
              <a:rPr lang="en-IN" dirty="0" smtClean="0"/>
              <a:t>1 reviewer each from the American Academy of Family Physicians, American College of Chest Physicians, and International Society for Heart and Lung Transplantation; and </a:t>
            </a:r>
          </a:p>
          <a:p>
            <a:pPr lvl="1"/>
            <a:r>
              <a:rPr lang="en-IN" dirty="0" smtClean="0"/>
              <a:t>19 individual content reviewers.</a:t>
            </a:r>
          </a:p>
          <a:p>
            <a:pPr lvl="1"/>
            <a:endParaRPr lang="en-IN" dirty="0" smtClean="0"/>
          </a:p>
          <a:p>
            <a:r>
              <a:rPr lang="en-IN" dirty="0" smtClean="0"/>
              <a:t>Yes </a:t>
            </a:r>
          </a:p>
          <a:p>
            <a:r>
              <a:rPr lang="en-IN" dirty="0" smtClean="0"/>
              <a:t>Score 7</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99716004"/>
      </p:ext>
    </p:extLst>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76350" y="0"/>
            <a:ext cx="9639300" cy="1825625"/>
          </a:xfrm>
          <a:prstGeom prst="rect">
            <a:avLst/>
          </a:prstGeom>
        </p:spPr>
      </p:pic>
      <p:sp>
        <p:nvSpPr>
          <p:cNvPr id="3" name="Content Placeholder 2"/>
          <p:cNvSpPr>
            <a:spLocks noGrp="1"/>
          </p:cNvSpPr>
          <p:nvPr>
            <p:ph idx="1"/>
          </p:nvPr>
        </p:nvSpPr>
        <p:spPr/>
        <p:txBody>
          <a:bodyPr/>
          <a:lstStyle/>
          <a:p>
            <a:r>
              <a:rPr lang="en-IN" dirty="0" smtClean="0"/>
              <a:t>No</a:t>
            </a:r>
          </a:p>
          <a:p>
            <a:r>
              <a:rPr lang="en-IN" dirty="0" smtClean="0"/>
              <a:t>Score : 1</a:t>
            </a:r>
          </a:p>
          <a:p>
            <a:r>
              <a:rPr lang="en-IN" dirty="0" smtClean="0"/>
              <a:t>No mention of stakeholder involvement mentioned. </a:t>
            </a:r>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07845959"/>
      </p:ext>
    </p:extLst>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0" y="118269"/>
            <a:ext cx="9601200" cy="1572420"/>
          </a:xfrm>
          <a:prstGeom prst="rect">
            <a:avLst/>
          </a:prstGeom>
        </p:spPr>
      </p:pic>
      <p:sp>
        <p:nvSpPr>
          <p:cNvPr id="3" name="Content Placeholder 2"/>
          <p:cNvSpPr>
            <a:spLocks noGrp="1"/>
          </p:cNvSpPr>
          <p:nvPr>
            <p:ph idx="1"/>
          </p:nvPr>
        </p:nvSpPr>
        <p:spPr/>
        <p:txBody>
          <a:bodyPr/>
          <a:lstStyle/>
          <a:p>
            <a:r>
              <a:rPr lang="en-IN" dirty="0" smtClean="0"/>
              <a:t>Yes</a:t>
            </a:r>
          </a:p>
          <a:p>
            <a:r>
              <a:rPr lang="en-IN" dirty="0" smtClean="0"/>
              <a:t>Score :7</a:t>
            </a:r>
          </a:p>
          <a:p>
            <a:r>
              <a:rPr lang="en-IN" dirty="0" smtClean="0"/>
              <a:t>Target users: Patients with HF</a:t>
            </a:r>
          </a:p>
          <a:p>
            <a:r>
              <a:rPr lang="en-IN" dirty="0" smtClean="0"/>
              <a:t>Secondary : Patients at risk of developing HF</a:t>
            </a:r>
          </a:p>
          <a:p>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92644898"/>
      </p:ext>
    </p:extLst>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03193" y="0"/>
            <a:ext cx="9591675" cy="1857375"/>
          </a:xfrm>
          <a:prstGeom prst="rect">
            <a:avLst/>
          </a:prstGeom>
        </p:spPr>
      </p:pic>
      <p:sp>
        <p:nvSpPr>
          <p:cNvPr id="3" name="Content Placeholder 2"/>
          <p:cNvSpPr>
            <a:spLocks noGrp="1"/>
          </p:cNvSpPr>
          <p:nvPr>
            <p:ph idx="1"/>
          </p:nvPr>
        </p:nvSpPr>
        <p:spPr/>
        <p:txBody>
          <a:bodyPr>
            <a:normAutofit/>
          </a:bodyPr>
          <a:lstStyle/>
          <a:p>
            <a:r>
              <a:rPr lang="en-IN" dirty="0" smtClean="0"/>
              <a:t>Evidence synthesis team: conducted systematic reviews.</a:t>
            </a:r>
          </a:p>
          <a:p>
            <a:pPr lvl="1"/>
            <a:r>
              <a:rPr lang="en-IN" dirty="0" smtClean="0"/>
              <a:t>Literature searches focus on randomized controlled trials (RCTs) but also include registries, nonrandomized comparative and descriptive studies, case series, cohort studies, systematic reviews, and expert opinion.</a:t>
            </a:r>
            <a:endParaRPr lang="en-IN" smtClean="0"/>
          </a:p>
          <a:p>
            <a:pPr lvl="1">
              <a:buNone/>
            </a:pPr>
            <a:endParaRPr lang="en-IN" smtClean="0"/>
          </a:p>
          <a:p>
            <a:pPr lvl="1"/>
            <a:r>
              <a:rPr lang="en-IN" dirty="0" smtClean="0"/>
              <a:t>Yes: score : 6</a:t>
            </a:r>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82171003"/>
      </p:ext>
    </p:extLst>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00485" y="1"/>
            <a:ext cx="9610725" cy="1468192"/>
          </a:xfrm>
          <a:prstGeom prst="rect">
            <a:avLst/>
          </a:prstGeom>
        </p:spPr>
      </p:pic>
      <p:sp>
        <p:nvSpPr>
          <p:cNvPr id="3" name="Content Placeholder 2"/>
          <p:cNvSpPr>
            <a:spLocks noGrp="1"/>
          </p:cNvSpPr>
          <p:nvPr>
            <p:ph idx="1"/>
          </p:nvPr>
        </p:nvSpPr>
        <p:spPr/>
        <p:txBody>
          <a:bodyPr/>
          <a:lstStyle/>
          <a:p>
            <a:r>
              <a:rPr lang="en-IN" dirty="0" smtClean="0"/>
              <a:t>Not specifically mentioned, how many articles were assessed , and what the inclusion / exclusion criteria were.</a:t>
            </a:r>
          </a:p>
          <a:p>
            <a:r>
              <a:rPr lang="en-IN" dirty="0" smtClean="0"/>
              <a:t>Score: 2</a:t>
            </a:r>
            <a:endParaRPr lang="en-IN"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24636369"/>
      </p:ext>
    </p:extLst>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992746" y="2020888"/>
            <a:ext cx="10515600" cy="4351338"/>
          </a:xfrm>
        </p:spPr>
        <p:txBody>
          <a:bodyPr/>
          <a:lstStyle/>
          <a:p>
            <a:r>
              <a:rPr lang="en-IN" dirty="0" smtClean="0"/>
              <a:t>Evidence summaries – Class of Recommendation and Level of Evidence provided</a:t>
            </a:r>
          </a:p>
          <a:p>
            <a:endParaRPr lang="en-IN" dirty="0"/>
          </a:p>
          <a:p>
            <a:r>
              <a:rPr lang="en-IN" dirty="0" smtClean="0"/>
              <a:t>Score: 6</a:t>
            </a:r>
          </a:p>
          <a:p>
            <a:endParaRPr lang="en-IN" dirty="0"/>
          </a:p>
        </p:txBody>
      </p:sp>
      <p:pic>
        <p:nvPicPr>
          <p:cNvPr id="4" name="Picture 3"/>
          <p:cNvPicPr>
            <a:picLocks noChangeAspect="1"/>
          </p:cNvPicPr>
          <p:nvPr/>
        </p:nvPicPr>
        <p:blipFill>
          <a:blip r:embed="rId2"/>
          <a:stretch>
            <a:fillRect/>
          </a:stretch>
        </p:blipFill>
        <p:spPr>
          <a:xfrm>
            <a:off x="1440421" y="34925"/>
            <a:ext cx="9620250" cy="17907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97816844"/>
      </p:ext>
    </p:extLst>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9-02-13 at 10.31.54 am.png"/>
          <p:cNvPicPr>
            <a:picLocks noGrp="1" noChangeAspect="1"/>
          </p:cNvPicPr>
          <p:nvPr>
            <p:ph idx="1"/>
          </p:nvPr>
        </p:nvPicPr>
        <p:blipFill>
          <a:blip r:embed="rId2"/>
          <a:stretch>
            <a:fillRect/>
          </a:stretch>
        </p:blipFill>
        <p:spPr>
          <a:xfrm>
            <a:off x="2645761" y="22508"/>
            <a:ext cx="5979421" cy="6895419"/>
          </a:xfr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9411" y="2206804"/>
            <a:ext cx="10515600" cy="1325563"/>
          </a:xfrm>
        </p:spPr>
        <p:txBody>
          <a:bodyPr/>
          <a:lstStyle/>
          <a:p>
            <a:r>
              <a:rPr lang="en-IN" dirty="0" smtClean="0"/>
              <a:t>Yes</a:t>
            </a:r>
            <a:br>
              <a:rPr lang="en-IN" dirty="0" smtClean="0"/>
            </a:br>
            <a:r>
              <a:rPr lang="en-IN" dirty="0" smtClean="0"/>
              <a:t>Score: 7</a:t>
            </a:r>
            <a:endParaRPr lang="en-IN" dirty="0"/>
          </a:p>
        </p:txBody>
      </p:sp>
      <p:pic>
        <p:nvPicPr>
          <p:cNvPr id="4" name="Content Placeholder 3"/>
          <p:cNvPicPr>
            <a:picLocks noGrp="1" noChangeAspect="1"/>
          </p:cNvPicPr>
          <p:nvPr>
            <p:ph idx="1"/>
          </p:nvPr>
        </p:nvPicPr>
        <p:blipFill>
          <a:blip r:embed="rId2"/>
          <a:stretch>
            <a:fillRect/>
          </a:stretch>
        </p:blipFill>
        <p:spPr>
          <a:xfrm>
            <a:off x="1262062" y="156368"/>
            <a:ext cx="9667875" cy="1743075"/>
          </a:xfrm>
          <a:prstGeom prst="rect">
            <a:avLst/>
          </a:prstGeom>
        </p:spPr>
      </p:pic>
      <p:sp>
        <p:nvSpPr>
          <p:cNvPr id="6" name="Rectangle 5"/>
          <p:cNvSpPr/>
          <p:nvPr/>
        </p:nvSpPr>
        <p:spPr>
          <a:xfrm>
            <a:off x="177348" y="4271712"/>
            <a:ext cx="12014652" cy="923330"/>
          </a:xfrm>
          <a:prstGeom prst="rect">
            <a:avLst/>
          </a:prstGeom>
        </p:spPr>
        <p:txBody>
          <a:bodyPr wrap="square">
            <a:spAutoFit/>
          </a:bodyPr>
          <a:lstStyle/>
          <a:p>
            <a:r>
              <a:rPr lang="en-US" dirty="0" smtClean="0"/>
              <a:t>Recommendations from the prior guideline that remain current have been included for completeness, but the LOE reflects the COR/LOE system used when the recommendations were initially developed. New and modified recommendations in this focused update reflect the latest COR/ LOE system, in which LOE B and C are subcategorized for greater specificity</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90393620"/>
      </p:ext>
    </p:extLst>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745598" y="2328358"/>
            <a:ext cx="10515600" cy="4351338"/>
          </a:xfrm>
        </p:spPr>
        <p:txBody>
          <a:bodyPr/>
          <a:lstStyle/>
          <a:p>
            <a:r>
              <a:rPr lang="en-IN" dirty="0" smtClean="0"/>
              <a:t>Yes</a:t>
            </a:r>
          </a:p>
          <a:p>
            <a:r>
              <a:rPr lang="en-IN" dirty="0" smtClean="0"/>
              <a:t>Score: 7</a:t>
            </a:r>
            <a:endParaRPr lang="en-IN" dirty="0"/>
          </a:p>
        </p:txBody>
      </p:sp>
      <p:pic>
        <p:nvPicPr>
          <p:cNvPr id="4" name="Picture 3"/>
          <p:cNvPicPr>
            <a:picLocks noChangeAspect="1"/>
          </p:cNvPicPr>
          <p:nvPr/>
        </p:nvPicPr>
        <p:blipFill>
          <a:blip r:embed="rId2"/>
          <a:stretch>
            <a:fillRect/>
          </a:stretch>
        </p:blipFill>
        <p:spPr>
          <a:xfrm>
            <a:off x="1591614" y="0"/>
            <a:ext cx="9601200" cy="20574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58479332"/>
      </p:ext>
    </p:extLst>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9-02-13 at 1.21.19 pm.png"/>
          <p:cNvPicPr>
            <a:picLocks noGrp="1" noChangeAspect="1"/>
          </p:cNvPicPr>
          <p:nvPr>
            <p:ph idx="1"/>
          </p:nvPr>
        </p:nvPicPr>
        <p:blipFill>
          <a:blip r:embed="rId2"/>
          <a:stretch>
            <a:fillRect/>
          </a:stretch>
        </p:blipFill>
        <p:spPr>
          <a:xfrm>
            <a:off x="1428711" y="-220"/>
            <a:ext cx="7963743" cy="6827739"/>
          </a:xfr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a:p>
            <a:endParaRPr lang="en-IN" dirty="0" smtClean="0"/>
          </a:p>
          <a:p>
            <a:r>
              <a:rPr lang="en-IN" dirty="0" smtClean="0"/>
              <a:t>Yes</a:t>
            </a:r>
          </a:p>
          <a:p>
            <a:r>
              <a:rPr lang="en-IN" dirty="0" smtClean="0"/>
              <a:t>Score: 7</a:t>
            </a:r>
            <a:endParaRPr lang="en-IN" dirty="0"/>
          </a:p>
        </p:txBody>
      </p:sp>
      <p:pic>
        <p:nvPicPr>
          <p:cNvPr id="4" name="Picture 3"/>
          <p:cNvPicPr>
            <a:picLocks noChangeAspect="1"/>
          </p:cNvPicPr>
          <p:nvPr/>
        </p:nvPicPr>
        <p:blipFill>
          <a:blip r:embed="rId2"/>
          <a:stretch>
            <a:fillRect/>
          </a:stretch>
        </p:blipFill>
        <p:spPr>
          <a:xfrm>
            <a:off x="1173319" y="0"/>
            <a:ext cx="9639300" cy="208597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99486952"/>
      </p:ext>
    </p:extLst>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9-02-13 at 1.22.25 pm.png"/>
          <p:cNvPicPr>
            <a:picLocks noGrp="1" noChangeAspect="1"/>
          </p:cNvPicPr>
          <p:nvPr>
            <p:ph idx="1"/>
          </p:nvPr>
        </p:nvPicPr>
        <p:blipFill>
          <a:blip r:embed="rId2"/>
          <a:stretch>
            <a:fillRect/>
          </a:stretch>
        </p:blipFill>
        <p:spPr>
          <a:xfrm>
            <a:off x="-134947" y="357205"/>
            <a:ext cx="12315935" cy="5819758"/>
          </a:xfr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1081825" y="2704562"/>
            <a:ext cx="9782577" cy="3498157"/>
          </a:xfrm>
        </p:spPr>
        <p:txBody>
          <a:bodyPr/>
          <a:lstStyle/>
          <a:p>
            <a:r>
              <a:rPr lang="en-IN" dirty="0" smtClean="0"/>
              <a:t>Yes</a:t>
            </a:r>
          </a:p>
          <a:p>
            <a:r>
              <a:rPr lang="en-IN" dirty="0" smtClean="0"/>
              <a:t>Score: 7</a:t>
            </a:r>
          </a:p>
          <a:p>
            <a:r>
              <a:rPr lang="en-IN" dirty="0" smtClean="0"/>
              <a:t>This document was approved for publication by the governing bodies of the ACC, AHA, and HFSA.</a:t>
            </a:r>
          </a:p>
        </p:txBody>
      </p:sp>
      <p:pic>
        <p:nvPicPr>
          <p:cNvPr id="4" name="Picture 3"/>
          <p:cNvPicPr>
            <a:picLocks noChangeAspect="1"/>
          </p:cNvPicPr>
          <p:nvPr/>
        </p:nvPicPr>
        <p:blipFill>
          <a:blip r:embed="rId2"/>
          <a:stretch>
            <a:fillRect/>
          </a:stretch>
        </p:blipFill>
        <p:spPr>
          <a:xfrm>
            <a:off x="1405139" y="37306"/>
            <a:ext cx="9639300" cy="19812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86539391"/>
      </p:ext>
    </p:extLst>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1542044" y="224967"/>
            <a:ext cx="9648825" cy="1885950"/>
          </a:xfrm>
          <a:prstGeom prst="rect">
            <a:avLst/>
          </a:prstGeom>
        </p:spPr>
      </p:pic>
      <p:sp>
        <p:nvSpPr>
          <p:cNvPr id="5" name="TextBox 4"/>
          <p:cNvSpPr txBox="1"/>
          <p:nvPr/>
        </p:nvSpPr>
        <p:spPr>
          <a:xfrm>
            <a:off x="1043189" y="3271234"/>
            <a:ext cx="3902299" cy="1077218"/>
          </a:xfrm>
          <a:prstGeom prst="rect">
            <a:avLst/>
          </a:prstGeom>
          <a:noFill/>
        </p:spPr>
        <p:txBody>
          <a:bodyPr wrap="square" rtlCol="0">
            <a:spAutoFit/>
          </a:bodyPr>
          <a:lstStyle/>
          <a:p>
            <a:r>
              <a:rPr lang="en-IN" sz="3200" dirty="0" smtClean="0"/>
              <a:t>No</a:t>
            </a:r>
          </a:p>
          <a:p>
            <a:r>
              <a:rPr lang="en-IN" sz="3200" dirty="0" smtClean="0"/>
              <a:t>Score 1</a:t>
            </a:r>
            <a:endParaRPr lang="en-IN" sz="32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31438894"/>
      </p:ext>
    </p:extLst>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Score: 7</a:t>
            </a:r>
          </a:p>
          <a:p>
            <a:endParaRPr lang="en-IN" dirty="0"/>
          </a:p>
        </p:txBody>
      </p:sp>
      <p:pic>
        <p:nvPicPr>
          <p:cNvPr id="4" name="Picture 3"/>
          <p:cNvPicPr>
            <a:picLocks noChangeAspect="1"/>
          </p:cNvPicPr>
          <p:nvPr/>
        </p:nvPicPr>
        <p:blipFill>
          <a:blip r:embed="rId2"/>
          <a:stretch>
            <a:fillRect/>
          </a:stretch>
        </p:blipFill>
        <p:spPr>
          <a:xfrm>
            <a:off x="1338262" y="82550"/>
            <a:ext cx="9515475" cy="174307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53824375"/>
      </p:ext>
    </p:extLst>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1165202" y="141187"/>
            <a:ext cx="9629775" cy="2105025"/>
          </a:xfrm>
          <a:prstGeom prst="rect">
            <a:avLst/>
          </a:prstGeom>
        </p:spPr>
      </p:pic>
      <p:sp>
        <p:nvSpPr>
          <p:cNvPr id="5" name="TextBox 4"/>
          <p:cNvSpPr txBox="1"/>
          <p:nvPr/>
        </p:nvSpPr>
        <p:spPr>
          <a:xfrm>
            <a:off x="838200" y="3296992"/>
            <a:ext cx="1678089" cy="1200329"/>
          </a:xfrm>
          <a:prstGeom prst="rect">
            <a:avLst/>
          </a:prstGeom>
          <a:noFill/>
        </p:spPr>
        <p:txBody>
          <a:bodyPr wrap="none" rtlCol="0">
            <a:spAutoFit/>
          </a:bodyPr>
          <a:lstStyle/>
          <a:p>
            <a:r>
              <a:rPr lang="en-IN" sz="3600" dirty="0" smtClean="0"/>
              <a:t>Yes </a:t>
            </a:r>
          </a:p>
          <a:p>
            <a:r>
              <a:rPr lang="en-IN" sz="3600" dirty="0" smtClean="0"/>
              <a:t>Score:</a:t>
            </a:r>
            <a:r>
              <a:rPr lang="en-IN" sz="3600" dirty="0" smtClean="0"/>
              <a:t> 7</a:t>
            </a:r>
            <a:endParaRPr lang="en-IN" sz="36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99488666"/>
      </p:ext>
    </p:extLst>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9-02-13 at 1.23.29 pm.png"/>
          <p:cNvPicPr>
            <a:picLocks noGrp="1" noChangeAspect="1"/>
          </p:cNvPicPr>
          <p:nvPr>
            <p:ph idx="1"/>
          </p:nvPr>
        </p:nvPicPr>
        <p:blipFill>
          <a:blip r:embed="rId2"/>
          <a:stretch>
            <a:fillRect/>
          </a:stretch>
        </p:blipFill>
        <p:spPr>
          <a:xfrm>
            <a:off x="1203970" y="251364"/>
            <a:ext cx="8439831" cy="6332507"/>
          </a:xfr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1423652" y="365125"/>
            <a:ext cx="9525000" cy="1819275"/>
          </a:xfrm>
          <a:prstGeom prst="rect">
            <a:avLst/>
          </a:prstGeom>
        </p:spPr>
      </p:pic>
      <p:sp>
        <p:nvSpPr>
          <p:cNvPr id="5" name="TextBox 4"/>
          <p:cNvSpPr txBox="1"/>
          <p:nvPr/>
        </p:nvSpPr>
        <p:spPr>
          <a:xfrm>
            <a:off x="978794" y="3554569"/>
            <a:ext cx="1676741" cy="1200329"/>
          </a:xfrm>
          <a:prstGeom prst="rect">
            <a:avLst/>
          </a:prstGeom>
          <a:noFill/>
        </p:spPr>
        <p:txBody>
          <a:bodyPr wrap="none" rtlCol="0">
            <a:spAutoFit/>
          </a:bodyPr>
          <a:lstStyle/>
          <a:p>
            <a:r>
              <a:rPr lang="en-IN" sz="3600" dirty="0" smtClean="0"/>
              <a:t>Yes</a:t>
            </a:r>
          </a:p>
          <a:p>
            <a:r>
              <a:rPr lang="en-IN" sz="3600" dirty="0" smtClean="0"/>
              <a:t>Score: 7</a:t>
            </a:r>
            <a:endParaRPr lang="en-IN" sz="36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3753818"/>
      </p:ext>
    </p:extLst>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Yes</a:t>
            </a:r>
          </a:p>
          <a:p>
            <a:r>
              <a:rPr lang="en-IN" dirty="0" smtClean="0"/>
              <a:t>Score : 6</a:t>
            </a:r>
          </a:p>
          <a:p>
            <a:r>
              <a:rPr lang="en-IN" dirty="0" smtClean="0"/>
              <a:t>Recommendation are subject to resource availability.</a:t>
            </a:r>
            <a:endParaRPr lang="en-IN" dirty="0"/>
          </a:p>
        </p:txBody>
      </p:sp>
      <p:pic>
        <p:nvPicPr>
          <p:cNvPr id="4" name="Picture 3"/>
          <p:cNvPicPr>
            <a:picLocks noChangeAspect="1"/>
          </p:cNvPicPr>
          <p:nvPr/>
        </p:nvPicPr>
        <p:blipFill>
          <a:blip r:embed="rId2"/>
          <a:stretch>
            <a:fillRect/>
          </a:stretch>
        </p:blipFill>
        <p:spPr>
          <a:xfrm>
            <a:off x="1257300" y="132556"/>
            <a:ext cx="9677400" cy="17907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12449048"/>
      </p:ext>
    </p:extLst>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0" indent="0">
              <a:buNone/>
            </a:pPr>
            <a:endParaRPr lang="en-IN" dirty="0"/>
          </a:p>
          <a:p>
            <a:pPr marL="0" indent="0">
              <a:buNone/>
            </a:pPr>
            <a:endParaRPr lang="en-IN" dirty="0" smtClean="0"/>
          </a:p>
          <a:p>
            <a:pPr marL="0" indent="0">
              <a:buNone/>
            </a:pPr>
            <a:endParaRPr lang="en-IN" dirty="0"/>
          </a:p>
          <a:p>
            <a:pPr marL="0" indent="0">
              <a:buNone/>
            </a:pPr>
            <a:r>
              <a:rPr lang="en-IN" dirty="0" smtClean="0"/>
              <a:t>Yes</a:t>
            </a:r>
          </a:p>
          <a:p>
            <a:pPr marL="0" indent="0">
              <a:buNone/>
            </a:pPr>
            <a:r>
              <a:rPr lang="en-IN" dirty="0" smtClean="0"/>
              <a:t>Score: 6</a:t>
            </a:r>
          </a:p>
        </p:txBody>
      </p:sp>
      <p:pic>
        <p:nvPicPr>
          <p:cNvPr id="4" name="Picture 3"/>
          <p:cNvPicPr>
            <a:picLocks noChangeAspect="1"/>
          </p:cNvPicPr>
          <p:nvPr/>
        </p:nvPicPr>
        <p:blipFill>
          <a:blip r:embed="rId2"/>
          <a:stretch>
            <a:fillRect/>
          </a:stretch>
        </p:blipFill>
        <p:spPr>
          <a:xfrm>
            <a:off x="1169965" y="120740"/>
            <a:ext cx="9620250" cy="20574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36601606"/>
      </p:ext>
    </p:extLst>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endParaRPr lang="en-IN" dirty="0" smtClean="0"/>
          </a:p>
          <a:p>
            <a:endParaRPr lang="en-IN" dirty="0"/>
          </a:p>
          <a:p>
            <a:endParaRPr lang="en-IN" dirty="0" smtClean="0"/>
          </a:p>
          <a:p>
            <a:r>
              <a:rPr lang="en-IN" dirty="0" smtClean="0"/>
              <a:t>Yes </a:t>
            </a:r>
          </a:p>
          <a:p>
            <a:r>
              <a:rPr lang="en-IN" dirty="0" smtClean="0"/>
              <a:t>Score: 6</a:t>
            </a:r>
            <a:endParaRPr lang="en-IN" dirty="0"/>
          </a:p>
        </p:txBody>
      </p:sp>
      <p:pic>
        <p:nvPicPr>
          <p:cNvPr id="4" name="Picture 3"/>
          <p:cNvPicPr>
            <a:picLocks noChangeAspect="1"/>
          </p:cNvPicPr>
          <p:nvPr/>
        </p:nvPicPr>
        <p:blipFill>
          <a:blip r:embed="rId2"/>
          <a:stretch>
            <a:fillRect/>
          </a:stretch>
        </p:blipFill>
        <p:spPr>
          <a:xfrm>
            <a:off x="1551032" y="222361"/>
            <a:ext cx="9553575" cy="208597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4738027"/>
      </p:ext>
    </p:extLst>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smtClean="0"/>
          </a:p>
          <a:p>
            <a:endParaRPr lang="en-IN" dirty="0"/>
          </a:p>
          <a:p>
            <a:r>
              <a:rPr lang="en-IN" dirty="0" smtClean="0"/>
              <a:t>No </a:t>
            </a:r>
          </a:p>
          <a:p>
            <a:r>
              <a:rPr lang="en-IN" dirty="0" smtClean="0"/>
              <a:t>Score: 1</a:t>
            </a:r>
          </a:p>
          <a:p>
            <a:endParaRPr lang="en-IN" dirty="0"/>
          </a:p>
        </p:txBody>
      </p:sp>
      <p:pic>
        <p:nvPicPr>
          <p:cNvPr id="4" name="Picture 3"/>
          <p:cNvPicPr>
            <a:picLocks noChangeAspect="1"/>
          </p:cNvPicPr>
          <p:nvPr/>
        </p:nvPicPr>
        <p:blipFill>
          <a:blip r:embed="rId2"/>
          <a:stretch>
            <a:fillRect/>
          </a:stretch>
        </p:blipFill>
        <p:spPr>
          <a:xfrm>
            <a:off x="1398968" y="127793"/>
            <a:ext cx="9677400" cy="180022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56792477"/>
      </p:ext>
    </p:extLst>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1425597" y="112611"/>
            <a:ext cx="9572625" cy="2162175"/>
          </a:xfrm>
          <a:prstGeom prst="rect">
            <a:avLst/>
          </a:prstGeom>
        </p:spPr>
      </p:pic>
      <p:sp>
        <p:nvSpPr>
          <p:cNvPr id="7" name="TextBox 6"/>
          <p:cNvSpPr txBox="1"/>
          <p:nvPr/>
        </p:nvSpPr>
        <p:spPr>
          <a:xfrm>
            <a:off x="695459" y="3129566"/>
            <a:ext cx="5018647" cy="1815882"/>
          </a:xfrm>
          <a:prstGeom prst="rect">
            <a:avLst/>
          </a:prstGeom>
          <a:noFill/>
        </p:spPr>
        <p:txBody>
          <a:bodyPr wrap="none" rtlCol="0">
            <a:spAutoFit/>
          </a:bodyPr>
          <a:lstStyle/>
          <a:p>
            <a:r>
              <a:rPr lang="en-IN" sz="2800" dirty="0" smtClean="0"/>
              <a:t>Score: 4</a:t>
            </a:r>
          </a:p>
          <a:p>
            <a:endParaRPr lang="en-IN" sz="2800" dirty="0" smtClean="0"/>
          </a:p>
          <a:p>
            <a:endParaRPr lang="en-IN" sz="2800" dirty="0" smtClean="0"/>
          </a:p>
          <a:p>
            <a:r>
              <a:rPr lang="en-IN" sz="2800" dirty="0" smtClean="0"/>
              <a:t>Source of funds – Not mentioned</a:t>
            </a:r>
            <a:endParaRPr lang="en-IN" sz="28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4468001"/>
      </p:ext>
    </p:extLst>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smtClean="0"/>
          </a:p>
          <a:p>
            <a:endParaRPr lang="en-IN" dirty="0" smtClean="0"/>
          </a:p>
          <a:p>
            <a:r>
              <a:rPr lang="en-IN" dirty="0" smtClean="0"/>
              <a:t>No mention made</a:t>
            </a:r>
          </a:p>
          <a:p>
            <a:r>
              <a:rPr lang="en-IN" dirty="0" smtClean="0"/>
              <a:t>Score: 3 </a:t>
            </a:r>
          </a:p>
          <a:p>
            <a:endParaRPr lang="en-IN" dirty="0"/>
          </a:p>
        </p:txBody>
      </p:sp>
      <p:pic>
        <p:nvPicPr>
          <p:cNvPr id="4" name="Picture 3"/>
          <p:cNvPicPr>
            <a:picLocks noChangeAspect="1"/>
          </p:cNvPicPr>
          <p:nvPr/>
        </p:nvPicPr>
        <p:blipFill>
          <a:blip r:embed="rId2"/>
          <a:stretch>
            <a:fillRect/>
          </a:stretch>
        </p:blipFill>
        <p:spPr>
          <a:xfrm>
            <a:off x="1467588" y="106587"/>
            <a:ext cx="9591675" cy="21336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32406859"/>
      </p:ext>
    </p:extLst>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smtClean="0"/>
          </a:p>
          <a:p>
            <a:r>
              <a:rPr lang="en-IN" dirty="0"/>
              <a:t>6</a:t>
            </a:r>
          </a:p>
        </p:txBody>
      </p:sp>
      <p:pic>
        <p:nvPicPr>
          <p:cNvPr id="4" name="Picture 3"/>
          <p:cNvPicPr>
            <a:picLocks noChangeAspect="1"/>
          </p:cNvPicPr>
          <p:nvPr/>
        </p:nvPicPr>
        <p:blipFill>
          <a:blip r:embed="rId2"/>
          <a:stretch>
            <a:fillRect/>
          </a:stretch>
        </p:blipFill>
        <p:spPr>
          <a:xfrm>
            <a:off x="1368447" y="230188"/>
            <a:ext cx="9686925" cy="134302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58238772"/>
      </p:ext>
    </p:extLst>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smtClean="0"/>
          </a:p>
          <a:p>
            <a:endParaRPr lang="en-IN" dirty="0"/>
          </a:p>
          <a:p>
            <a:endParaRPr lang="en-IN" dirty="0" smtClean="0"/>
          </a:p>
          <a:p>
            <a:r>
              <a:rPr lang="en-IN" dirty="0" smtClean="0"/>
              <a:t>Yes</a:t>
            </a:r>
          </a:p>
          <a:p>
            <a:endParaRPr lang="en-IN" dirty="0"/>
          </a:p>
        </p:txBody>
      </p:sp>
      <p:pic>
        <p:nvPicPr>
          <p:cNvPr id="4" name="Picture 3"/>
          <p:cNvPicPr>
            <a:picLocks noChangeAspect="1"/>
          </p:cNvPicPr>
          <p:nvPr/>
        </p:nvPicPr>
        <p:blipFill>
          <a:blip r:embed="rId2"/>
          <a:stretch>
            <a:fillRect/>
          </a:stretch>
        </p:blipFill>
        <p:spPr>
          <a:xfrm>
            <a:off x="1266825" y="103299"/>
            <a:ext cx="9658350" cy="23241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27863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a="http://schemas.openxmlformats.org/drawingml/2006/main"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1063</TotalTime>
  <Words>500</Words>
  <Application>Microsoft Office PowerPoint</Application>
  <PresentationFormat>Custom</PresentationFormat>
  <Paragraphs>97</Paragraphs>
  <Slides>31</Slides>
  <Notes>0</Notes>
  <HiddenSlides>0</HiddenSlides>
  <MMClips>0</MMClips>
  <ScaleCrop>false</ScaleCrop>
  <HeadingPairs>
    <vt:vector size="4" baseType="variant">
      <vt:variant>
        <vt:lpstr>Design Template</vt:lpstr>
      </vt:variant>
      <vt:variant>
        <vt:i4>1</vt:i4>
      </vt:variant>
      <vt:variant>
        <vt:lpstr>Slide Titles</vt:lpstr>
      </vt:variant>
      <vt:variant>
        <vt:i4>31</vt:i4>
      </vt:variant>
    </vt:vector>
  </HeadingPairs>
  <TitlesOfParts>
    <vt:vector size="32" baseType="lpstr">
      <vt:lpstr>Office Theme</vt:lpstr>
      <vt:lpstr>    </vt:lpstr>
      <vt:lpstr>Background</vt:lpstr>
      <vt:lpstr>Slide 3</vt:lpstr>
      <vt:lpstr>   </vt:lpstr>
      <vt:lpstr>Slide 5</vt:lpstr>
      <vt:lpstr>Slide 6</vt:lpstr>
      <vt:lpstr>Slide 7</vt:lpstr>
      <vt:lpstr>Slide 8</vt:lpstr>
      <vt:lpstr>Slide 9</vt:lpstr>
      <vt:lpstr>Slide 10</vt:lpstr>
      <vt:lpstr>Slide 11</vt:lpstr>
      <vt:lpstr>Slide 12</vt:lpstr>
      <vt:lpstr>Yes Score: 7</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Newbigging</dc:creator>
  <cp:lastModifiedBy>Vijay</cp:lastModifiedBy>
  <cp:revision>56</cp:revision>
  <dcterms:created xsi:type="dcterms:W3CDTF">2019-02-13T07:47:18Z</dcterms:created>
  <dcterms:modified xsi:type="dcterms:W3CDTF">2019-02-13T07:56:17Z</dcterms:modified>
</cp:coreProperties>
</file>