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7" r:id="rId6"/>
    <p:sldId id="260" r:id="rId7"/>
    <p:sldId id="262" r:id="rId8"/>
    <p:sldId id="283" r:id="rId9"/>
    <p:sldId id="263" r:id="rId10"/>
    <p:sldId id="264" r:id="rId11"/>
    <p:sldId id="265" r:id="rId12"/>
    <p:sldId id="28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6" r:id="rId22"/>
    <p:sldId id="288" r:id="rId23"/>
    <p:sldId id="276" r:id="rId24"/>
    <p:sldId id="277" r:id="rId25"/>
    <p:sldId id="278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0" autoAdjust="0"/>
    <p:restoredTop sz="94660"/>
  </p:normalViewPr>
  <p:slideViewPr>
    <p:cSldViewPr snapToGrid="0">
      <p:cViewPr varScale="1">
        <p:scale>
          <a:sx n="69" d="100"/>
          <a:sy n="69" d="100"/>
        </p:scale>
        <p:origin x="224" y="1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246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975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00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4416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47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490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386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365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300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322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447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14073-9904-4F19-BC1B-5B259ECB5B75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061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Kevin John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CF3499-4B8C-8544-A860-EC09B58D83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035" y="919704"/>
            <a:ext cx="9516965" cy="250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9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Using pictorial information about a persons atherosclerotic risk may increase motivation to change lifestyle and adhere to medications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This study hypothesized that a pictorial information about atherosclerotic risk will have a greater impact than verbal scores</a:t>
            </a:r>
          </a:p>
        </p:txBody>
      </p:sp>
    </p:spTree>
    <p:extLst>
      <p:ext uri="{BB962C8B-B14F-4D97-AF65-F5344CB8AC3E}">
        <p14:creationId xmlns:p14="http://schemas.microsoft.com/office/powerpoint/2010/main" val="5562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Multi centre, randomised control trial</a:t>
            </a:r>
          </a:p>
          <a:p>
            <a:endParaRPr lang="en-IN" dirty="0"/>
          </a:p>
          <a:p>
            <a:r>
              <a:rPr lang="en-IN" dirty="0"/>
              <a:t>Sweden</a:t>
            </a:r>
          </a:p>
          <a:p>
            <a:endParaRPr lang="en-IN" dirty="0"/>
          </a:p>
          <a:p>
            <a:r>
              <a:rPr lang="en-IN" dirty="0"/>
              <a:t>68% participation in VIP program</a:t>
            </a:r>
          </a:p>
        </p:txBody>
      </p:sp>
    </p:spTree>
    <p:extLst>
      <p:ext uri="{BB962C8B-B14F-4D97-AF65-F5344CB8AC3E}">
        <p14:creationId xmlns:p14="http://schemas.microsoft.com/office/powerpoint/2010/main" val="241473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P: At risk individuals for ASCVD</a:t>
            </a:r>
          </a:p>
          <a:p>
            <a:r>
              <a:rPr lang="en-IN" dirty="0"/>
              <a:t>I: Pictorial presentation of carotid USG results and follow up call at 2-4 weeks, repeated picture at 6 months + standard care</a:t>
            </a:r>
          </a:p>
          <a:p>
            <a:r>
              <a:rPr lang="en-IN" dirty="0"/>
              <a:t>C: standard care</a:t>
            </a:r>
          </a:p>
          <a:p>
            <a:r>
              <a:rPr lang="en-IN" dirty="0"/>
              <a:t>O: FRS and SCORE at 1 years</a:t>
            </a:r>
          </a:p>
          <a:p>
            <a:r>
              <a:rPr lang="en-IN" dirty="0"/>
              <a:t>T: April 2013-June 2016</a:t>
            </a:r>
          </a:p>
        </p:txBody>
      </p:sp>
    </p:spTree>
    <p:extLst>
      <p:ext uri="{BB962C8B-B14F-4D97-AF65-F5344CB8AC3E}">
        <p14:creationId xmlns:p14="http://schemas.microsoft.com/office/powerpoint/2010/main" val="340521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441C8-C545-3A49-9702-0426E8D4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F97C0-FCB3-6B47-9F17-AD72A90B5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6215BC-3FCE-0041-ABB9-1531FA4D70B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1497" y="0"/>
            <a:ext cx="51690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91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Inclusion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Aged &gt;40 </a:t>
            </a:r>
            <a:r>
              <a:rPr lang="en-IN" dirty="0" err="1"/>
              <a:t>yrs</a:t>
            </a:r>
            <a:r>
              <a:rPr lang="en-IN" dirty="0"/>
              <a:t> + with first degree relative with history of CVD at &lt;60 </a:t>
            </a:r>
            <a:r>
              <a:rPr lang="en-IN" dirty="0" err="1"/>
              <a:t>yrs</a:t>
            </a:r>
            <a:r>
              <a:rPr lang="en-IN" dirty="0"/>
              <a:t> </a:t>
            </a:r>
          </a:p>
          <a:p>
            <a:r>
              <a:rPr lang="en-IN" dirty="0"/>
              <a:t>Age &gt;50 + one of – smoking, DM,HTN, LDL &gt;4.5 mmol/L, abdominal obesity</a:t>
            </a:r>
          </a:p>
          <a:p>
            <a:r>
              <a:rPr lang="en-IN" dirty="0"/>
              <a:t>Age &gt;60 </a:t>
            </a:r>
            <a:r>
              <a:rPr lang="en-IN" dirty="0" err="1"/>
              <a:t>yrs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327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Exclusion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&gt;50% luminal narrowing of ECA on vascular USG</a:t>
            </a:r>
          </a:p>
          <a:p>
            <a:r>
              <a:rPr lang="en-IN" dirty="0"/>
              <a:t>Violation of study protocol</a:t>
            </a:r>
          </a:p>
          <a:p>
            <a:r>
              <a:rPr lang="en-IN" dirty="0"/>
              <a:t>Participation in other studies during the study period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2681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Statistical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Sample size:</a:t>
            </a:r>
          </a:p>
          <a:p>
            <a:pPr lvl="1"/>
            <a:r>
              <a:rPr lang="en-IN" dirty="0"/>
              <a:t>3500 participants</a:t>
            </a:r>
          </a:p>
          <a:p>
            <a:pPr lvl="1"/>
            <a:r>
              <a:rPr lang="en-IN" dirty="0"/>
              <a:t>Drop out rate of 20%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80% power and two sided level of significance of 0.05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Have not mentioned what change in FRS and SCORE was significant</a:t>
            </a:r>
          </a:p>
          <a:p>
            <a:pPr lvl="1"/>
            <a:r>
              <a:rPr lang="en-IN" dirty="0"/>
              <a:t>Dropout analysis was done?</a:t>
            </a:r>
          </a:p>
        </p:txBody>
      </p:sp>
    </p:spTree>
    <p:extLst>
      <p:ext uri="{BB962C8B-B14F-4D97-AF65-F5344CB8AC3E}">
        <p14:creationId xmlns:p14="http://schemas.microsoft.com/office/powerpoint/2010/main" val="4069309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serious was the risk of bias?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161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Did intervention and control groups begin the study with similar prognosis?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9744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14F086-98C9-4A42-A00D-7AC6E02EBD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2895" y="0"/>
            <a:ext cx="7032983" cy="68580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273CB76-2BE5-394E-99C5-C0C8BE2224A3}"/>
              </a:ext>
            </a:extLst>
          </p:cNvPr>
          <p:cNvCxnSpPr/>
          <p:nvPr/>
        </p:nvCxnSpPr>
        <p:spPr>
          <a:xfrm flipH="1">
            <a:off x="9492792" y="5269584"/>
            <a:ext cx="8295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790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E30C-12A6-2243-9304-DC2DBEB07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4F662-7B39-E94D-8A5C-9AAE0540B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EAA90-44B2-7842-8C3D-D2B9089017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84798"/>
            <a:ext cx="12192000" cy="18884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AD880F-FD72-CC42-839C-C25622D00C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28690"/>
            <a:ext cx="12192000" cy="103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94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patients randomized?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Randomly assigned 2 groups</a:t>
            </a:r>
          </a:p>
          <a:p>
            <a:r>
              <a:rPr lang="en-IN" dirty="0"/>
              <a:t>Used a randomization list that was computer before study</a:t>
            </a:r>
          </a:p>
          <a:p>
            <a:r>
              <a:rPr lang="en-IN" dirty="0" err="1"/>
              <a:t>Concecutive</a:t>
            </a:r>
            <a:r>
              <a:rPr lang="en-IN" dirty="0"/>
              <a:t> allocation by a research nurse</a:t>
            </a:r>
          </a:p>
        </p:txBody>
      </p:sp>
    </p:spTree>
    <p:extLst>
      <p:ext uri="{BB962C8B-B14F-4D97-AF65-F5344CB8AC3E}">
        <p14:creationId xmlns:p14="http://schemas.microsoft.com/office/powerpoint/2010/main" val="2171534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randomization concealed?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76097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patients similar at baseline with respect to known prognostic factors?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1586445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prognostic balance maintained as the study progressed?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787525"/>
            <a:ext cx="10515600" cy="4351338"/>
          </a:xfrm>
        </p:spPr>
        <p:txBody>
          <a:bodyPr/>
          <a:lstStyle/>
          <a:p>
            <a:r>
              <a:rPr lang="en-IN" dirty="0"/>
              <a:t>Were patients, caregivers, collectors of the outcome data, adjudicators of outcome and data analysts aware of the group allocation?</a:t>
            </a:r>
          </a:p>
          <a:p>
            <a:r>
              <a:rPr lang="en-IN" dirty="0"/>
              <a:t>Yes it could not be blinded</a:t>
            </a:r>
          </a:p>
          <a:p>
            <a:endParaRPr lang="en-IN" dirty="0"/>
          </a:p>
          <a:p>
            <a:r>
              <a:rPr lang="en-IN" dirty="0"/>
              <a:t>However standard care was administered by a different team who were unaware of allocation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2222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the groups prognostically balanced at the study’s conclusion?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Was follow up complete?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8391A-B50D-E645-9E94-26973C675BC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7109" y="1189715"/>
            <a:ext cx="6484257" cy="566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37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Was the trial stopped early for benefit?</a:t>
            </a:r>
          </a:p>
          <a:p>
            <a:r>
              <a:rPr lang="en-IN" dirty="0"/>
              <a:t>No</a:t>
            </a:r>
          </a:p>
          <a:p>
            <a:endParaRPr lang="en-IN" dirty="0"/>
          </a:p>
          <a:p>
            <a:r>
              <a:rPr lang="en-IN" dirty="0"/>
              <a:t>Were patients analyzed in the groups that they were randomized?</a:t>
            </a:r>
          </a:p>
          <a:p>
            <a:r>
              <a:rPr lang="en-IN" dirty="0"/>
              <a:t>Yes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3851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Did the investigators guard against unwarranted conclusion on inferiority?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Was the effect of the standard treatment preserved?</a:t>
            </a:r>
          </a:p>
          <a:p>
            <a:r>
              <a:rPr lang="en-IN" dirty="0"/>
              <a:t>Yes (?)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Did the investigators analyse patients based on the treatment they received and the groups to which they were assigned?</a:t>
            </a:r>
          </a:p>
          <a:p>
            <a:r>
              <a:rPr lang="en-IN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275981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3658"/>
            <a:ext cx="10515600" cy="1325563"/>
          </a:xfrm>
        </p:spPr>
        <p:txBody>
          <a:bodyPr/>
          <a:lstStyle/>
          <a:p>
            <a:r>
              <a:rPr lang="en-IN" dirty="0"/>
              <a:t>What are the results?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C8E898-AEC0-534B-BF6F-F1090F370D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608" y="0"/>
            <a:ext cx="6114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53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A2A33-EDB5-DB4A-92AB-DE875ADA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85C16-72C7-0D43-A260-D67231D7B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C819A9-9680-B844-9EBF-78C10304FF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9143" y="0"/>
            <a:ext cx="6333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69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206B1-88CC-9648-AD3D-625EDD533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609E5-E6EC-614D-8C52-4010A1E3C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1B54E-B26F-BA43-87E0-A3B13F5A0CC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3750" y="628650"/>
            <a:ext cx="80645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2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my patients?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the study patients similar to my patients?</a:t>
            </a:r>
          </a:p>
          <a:p>
            <a:pPr marL="0" indent="0">
              <a:buNone/>
            </a:pPr>
            <a:r>
              <a:rPr lang="en-IN" dirty="0"/>
              <a:t>Done in Sweden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Less number of diabetics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4993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all patient important outcomes considered?</a:t>
            </a:r>
          </a:p>
          <a:p>
            <a:r>
              <a:rPr lang="en-IN" dirty="0"/>
              <a:t>No</a:t>
            </a:r>
          </a:p>
          <a:p>
            <a:endParaRPr lang="en-IN" dirty="0"/>
          </a:p>
          <a:p>
            <a:r>
              <a:rPr lang="en-IN" dirty="0"/>
              <a:t>Incidence of stroke / MI / Mortality would have been a better outcome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9163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Are the likely benefits of the novel treatment worth the potential harm?</a:t>
            </a:r>
          </a:p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4014813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 visual representation silent atherosclerosis in carotid artery was associated with more reduction in FRS and SCORE</a:t>
            </a:r>
          </a:p>
        </p:txBody>
      </p:sp>
    </p:spTree>
    <p:extLst>
      <p:ext uri="{BB962C8B-B14F-4D97-AF65-F5344CB8AC3E}">
        <p14:creationId xmlns:p14="http://schemas.microsoft.com/office/powerpoint/2010/main" val="2953261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485</Words>
  <Application>Microsoft Macintosh PowerPoint</Application>
  <PresentationFormat>Widescreen</PresentationFormat>
  <Paragraphs>77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Background</vt:lpstr>
      <vt:lpstr>Methods</vt:lpstr>
      <vt:lpstr>PowerPoint Presentation</vt:lpstr>
      <vt:lpstr>PowerPoint Presentation</vt:lpstr>
      <vt:lpstr>Inclusion criteria</vt:lpstr>
      <vt:lpstr>Exclusion criteria</vt:lpstr>
      <vt:lpstr>Statistical analysis</vt:lpstr>
      <vt:lpstr>How serious was the risk of bias?</vt:lpstr>
      <vt:lpstr>Did intervention and control groups begin the study with similar prognosis?</vt:lpstr>
      <vt:lpstr>PowerPoint Presentation</vt:lpstr>
      <vt:lpstr>PowerPoint Presentation</vt:lpstr>
      <vt:lpstr>Were patients randomized?</vt:lpstr>
      <vt:lpstr>Was randomization concealed?</vt:lpstr>
      <vt:lpstr>Were patients similar at baseline with respect to known prognostic factors?</vt:lpstr>
      <vt:lpstr>Was prognostic balance maintained as the study progressed?</vt:lpstr>
      <vt:lpstr>Were the groups prognostically balanced at the study’s conclusion? </vt:lpstr>
      <vt:lpstr>PowerPoint Presentation</vt:lpstr>
      <vt:lpstr>Did the investigators guard against unwarranted conclusion on inferiority? </vt:lpstr>
      <vt:lpstr>What are the results?</vt:lpstr>
      <vt:lpstr>PowerPoint Presentation</vt:lpstr>
      <vt:lpstr>PowerPoint Presentation</vt:lpstr>
      <vt:lpstr>How can I apply the results to my patients? 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Josh Mat</cp:lastModifiedBy>
  <cp:revision>43</cp:revision>
  <dcterms:created xsi:type="dcterms:W3CDTF">2018-12-17T04:34:39Z</dcterms:created>
  <dcterms:modified xsi:type="dcterms:W3CDTF">2019-02-16T15:16:40Z</dcterms:modified>
</cp:coreProperties>
</file>