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68" r:id="rId4"/>
    <p:sldId id="269" r:id="rId5"/>
    <p:sldId id="265" r:id="rId6"/>
    <p:sldId id="259" r:id="rId7"/>
    <p:sldId id="284" r:id="rId8"/>
    <p:sldId id="285" r:id="rId9"/>
    <p:sldId id="260" r:id="rId10"/>
    <p:sldId id="261" r:id="rId11"/>
    <p:sldId id="278" r:id="rId12"/>
    <p:sldId id="286" r:id="rId13"/>
    <p:sldId id="262" r:id="rId14"/>
    <p:sldId id="263" r:id="rId15"/>
    <p:sldId id="264" r:id="rId16"/>
    <p:sldId id="287" r:id="rId17"/>
    <p:sldId id="288" r:id="rId18"/>
    <p:sldId id="28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99" autoAdjust="0"/>
    <p:restoredTop sz="94660"/>
  </p:normalViewPr>
  <p:slideViewPr>
    <p:cSldViewPr snapToGrid="0">
      <p:cViewPr>
        <p:scale>
          <a:sx n="64" d="100"/>
          <a:sy n="64" d="100"/>
        </p:scale>
        <p:origin x="128" y="18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4B93D06-9501-46A3-899A-E55811E9A3EA}" type="datetimeFigureOut">
              <a:rPr lang="en-IN" smtClean="0"/>
              <a:t>07/02/19</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265F0FB2-7C98-475E-BA71-1A957E3A484A}" type="slidenum">
              <a:rPr lang="en-IN" smtClean="0"/>
              <a:t>‹#›</a:t>
            </a:fld>
            <a:endParaRPr lang="en-IN" dirty="0"/>
          </a:p>
        </p:txBody>
      </p:sp>
    </p:spTree>
    <p:extLst>
      <p:ext uri="{BB962C8B-B14F-4D97-AF65-F5344CB8AC3E}">
        <p14:creationId xmlns:p14="http://schemas.microsoft.com/office/powerpoint/2010/main" val="1186912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4B93D06-9501-46A3-899A-E55811E9A3EA}" type="datetimeFigureOut">
              <a:rPr lang="en-IN" smtClean="0"/>
              <a:t>07/02/19</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265F0FB2-7C98-475E-BA71-1A957E3A484A}" type="slidenum">
              <a:rPr lang="en-IN" smtClean="0"/>
              <a:t>‹#›</a:t>
            </a:fld>
            <a:endParaRPr lang="en-IN" dirty="0"/>
          </a:p>
        </p:txBody>
      </p:sp>
    </p:spTree>
    <p:extLst>
      <p:ext uri="{BB962C8B-B14F-4D97-AF65-F5344CB8AC3E}">
        <p14:creationId xmlns:p14="http://schemas.microsoft.com/office/powerpoint/2010/main" val="111373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B93D06-9501-46A3-899A-E55811E9A3EA}" type="datetimeFigureOut">
              <a:rPr lang="en-IN" smtClean="0"/>
              <a:t>07/02/19</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265F0FB2-7C98-475E-BA71-1A957E3A484A}" type="slidenum">
              <a:rPr lang="en-IN" smtClean="0"/>
              <a:t>‹#›</a:t>
            </a:fld>
            <a:endParaRPr lang="en-IN" dirty="0"/>
          </a:p>
        </p:txBody>
      </p:sp>
    </p:spTree>
    <p:extLst>
      <p:ext uri="{BB962C8B-B14F-4D97-AF65-F5344CB8AC3E}">
        <p14:creationId xmlns:p14="http://schemas.microsoft.com/office/powerpoint/2010/main" val="3261761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64B93D06-9501-46A3-899A-E55811E9A3EA}" type="datetimeFigureOut">
              <a:rPr lang="en-IN" smtClean="0"/>
              <a:t>07/02/19</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265F0FB2-7C98-475E-BA71-1A957E3A484A}" type="slidenum">
              <a:rPr lang="en-IN" smtClean="0"/>
              <a:t>‹#›</a:t>
            </a:fld>
            <a:endParaRPr lang="en-IN" dirty="0"/>
          </a:p>
        </p:txBody>
      </p:sp>
    </p:spTree>
    <p:extLst>
      <p:ext uri="{BB962C8B-B14F-4D97-AF65-F5344CB8AC3E}">
        <p14:creationId xmlns:p14="http://schemas.microsoft.com/office/powerpoint/2010/main" val="2094539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64B93D06-9501-46A3-899A-E55811E9A3EA}" type="datetimeFigureOut">
              <a:rPr lang="en-IN" smtClean="0"/>
              <a:t>07/02/19</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265F0FB2-7C98-475E-BA71-1A957E3A484A}" type="slidenum">
              <a:rPr lang="en-IN" smtClean="0"/>
              <a:t>‹#›</a:t>
            </a:fld>
            <a:endParaRPr lang="en-IN" dirty="0"/>
          </a:p>
        </p:txBody>
      </p:sp>
    </p:spTree>
    <p:extLst>
      <p:ext uri="{BB962C8B-B14F-4D97-AF65-F5344CB8AC3E}">
        <p14:creationId xmlns:p14="http://schemas.microsoft.com/office/powerpoint/2010/main" val="1404942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64B93D06-9501-46A3-899A-E55811E9A3EA}" type="datetimeFigureOut">
              <a:rPr lang="en-IN" smtClean="0"/>
              <a:t>07/02/19</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265F0FB2-7C98-475E-BA71-1A957E3A484A}" type="slidenum">
              <a:rPr lang="en-IN" smtClean="0"/>
              <a:t>‹#›</a:t>
            </a:fld>
            <a:endParaRPr lang="en-IN" dirty="0"/>
          </a:p>
        </p:txBody>
      </p:sp>
    </p:spTree>
    <p:extLst>
      <p:ext uri="{BB962C8B-B14F-4D97-AF65-F5344CB8AC3E}">
        <p14:creationId xmlns:p14="http://schemas.microsoft.com/office/powerpoint/2010/main" val="3973739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B93D06-9501-46A3-899A-E55811E9A3EA}" type="datetimeFigureOut">
              <a:rPr lang="en-IN" smtClean="0"/>
              <a:t>07/02/19</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265F0FB2-7C98-475E-BA71-1A957E3A484A}" type="slidenum">
              <a:rPr lang="en-IN" smtClean="0"/>
              <a:t>‹#›</a:t>
            </a:fld>
            <a:endParaRPr lang="en-IN" dirty="0"/>
          </a:p>
        </p:txBody>
      </p:sp>
    </p:spTree>
    <p:extLst>
      <p:ext uri="{BB962C8B-B14F-4D97-AF65-F5344CB8AC3E}">
        <p14:creationId xmlns:p14="http://schemas.microsoft.com/office/powerpoint/2010/main" val="3708214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B93D06-9501-46A3-899A-E55811E9A3EA}" type="datetimeFigureOut">
              <a:rPr lang="en-IN" smtClean="0"/>
              <a:t>07/02/19</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265F0FB2-7C98-475E-BA71-1A957E3A484A}" type="slidenum">
              <a:rPr lang="en-IN" smtClean="0"/>
              <a:t>‹#›</a:t>
            </a:fld>
            <a:endParaRPr lang="en-IN" dirty="0"/>
          </a:p>
        </p:txBody>
      </p:sp>
    </p:spTree>
    <p:extLst>
      <p:ext uri="{BB962C8B-B14F-4D97-AF65-F5344CB8AC3E}">
        <p14:creationId xmlns:p14="http://schemas.microsoft.com/office/powerpoint/2010/main" val="3901007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B93D06-9501-46A3-899A-E55811E9A3EA}" type="datetimeFigureOut">
              <a:rPr lang="en-IN" smtClean="0"/>
              <a:t>07/02/19</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265F0FB2-7C98-475E-BA71-1A957E3A484A}" type="slidenum">
              <a:rPr lang="en-IN" smtClean="0"/>
              <a:t>‹#›</a:t>
            </a:fld>
            <a:endParaRPr lang="en-IN" dirty="0"/>
          </a:p>
        </p:txBody>
      </p:sp>
    </p:spTree>
    <p:extLst>
      <p:ext uri="{BB962C8B-B14F-4D97-AF65-F5344CB8AC3E}">
        <p14:creationId xmlns:p14="http://schemas.microsoft.com/office/powerpoint/2010/main" val="1806936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4B93D06-9501-46A3-899A-E55811E9A3EA}" type="datetimeFigureOut">
              <a:rPr lang="en-IN" smtClean="0"/>
              <a:t>07/02/19</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265F0FB2-7C98-475E-BA71-1A957E3A484A}" type="slidenum">
              <a:rPr lang="en-IN" smtClean="0"/>
              <a:t>‹#›</a:t>
            </a:fld>
            <a:endParaRPr lang="en-IN" dirty="0"/>
          </a:p>
        </p:txBody>
      </p:sp>
    </p:spTree>
    <p:extLst>
      <p:ext uri="{BB962C8B-B14F-4D97-AF65-F5344CB8AC3E}">
        <p14:creationId xmlns:p14="http://schemas.microsoft.com/office/powerpoint/2010/main" val="1330350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4B93D06-9501-46A3-899A-E55811E9A3EA}" type="datetimeFigureOut">
              <a:rPr lang="en-IN" smtClean="0"/>
              <a:t>07/02/19</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265F0FB2-7C98-475E-BA71-1A957E3A484A}" type="slidenum">
              <a:rPr lang="en-IN" smtClean="0"/>
              <a:t>‹#›</a:t>
            </a:fld>
            <a:endParaRPr lang="en-IN" dirty="0"/>
          </a:p>
        </p:txBody>
      </p:sp>
    </p:spTree>
    <p:extLst>
      <p:ext uri="{BB962C8B-B14F-4D97-AF65-F5344CB8AC3E}">
        <p14:creationId xmlns:p14="http://schemas.microsoft.com/office/powerpoint/2010/main" val="505268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B93D06-9501-46A3-899A-E55811E9A3EA}" type="datetimeFigureOut">
              <a:rPr lang="en-IN" smtClean="0"/>
              <a:t>07/02/19</a:t>
            </a:fld>
            <a:endParaRPr lang="en-IN"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5F0FB2-7C98-475E-BA71-1A957E3A484A}" type="slidenum">
              <a:rPr lang="en-IN" smtClean="0"/>
              <a:t>‹#›</a:t>
            </a:fld>
            <a:endParaRPr lang="en-IN" dirty="0"/>
          </a:p>
        </p:txBody>
      </p:sp>
    </p:spTree>
    <p:extLst>
      <p:ext uri="{BB962C8B-B14F-4D97-AF65-F5344CB8AC3E}">
        <p14:creationId xmlns:p14="http://schemas.microsoft.com/office/powerpoint/2010/main" val="5309550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IN" dirty="0"/>
              <a:t>KJJ</a:t>
            </a:r>
          </a:p>
        </p:txBody>
      </p:sp>
      <p:pic>
        <p:nvPicPr>
          <p:cNvPr id="5" name="Picture 4">
            <a:extLst>
              <a:ext uri="{FF2B5EF4-FFF2-40B4-BE49-F238E27FC236}">
                <a16:creationId xmlns:a16="http://schemas.microsoft.com/office/drawing/2014/main" id="{05F21BDB-F93C-6043-9B3F-0E54EC9652C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50407" y="146050"/>
            <a:ext cx="8013700" cy="2908300"/>
          </a:xfrm>
          <a:prstGeom prst="rect">
            <a:avLst/>
          </a:prstGeom>
        </p:spPr>
      </p:pic>
      <p:pic>
        <p:nvPicPr>
          <p:cNvPr id="6" name="Picture 5">
            <a:extLst>
              <a:ext uri="{FF2B5EF4-FFF2-40B4-BE49-F238E27FC236}">
                <a16:creationId xmlns:a16="http://schemas.microsoft.com/office/drawing/2014/main" id="{292ECC1A-A8C2-9B43-8E4A-48DACBD99A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02413" y="3081338"/>
            <a:ext cx="1181100" cy="520700"/>
          </a:xfrm>
          <a:prstGeom prst="rect">
            <a:avLst/>
          </a:prstGeom>
        </p:spPr>
      </p:pic>
    </p:spTree>
    <p:extLst>
      <p:ext uri="{BB962C8B-B14F-4D97-AF65-F5344CB8AC3E}">
        <p14:creationId xmlns:p14="http://schemas.microsoft.com/office/powerpoint/2010/main" val="257013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Background</a:t>
            </a:r>
          </a:p>
        </p:txBody>
      </p:sp>
      <p:sp>
        <p:nvSpPr>
          <p:cNvPr id="3" name="Content Placeholder 2"/>
          <p:cNvSpPr>
            <a:spLocks noGrp="1"/>
          </p:cNvSpPr>
          <p:nvPr>
            <p:ph idx="1"/>
          </p:nvPr>
        </p:nvSpPr>
        <p:spPr/>
        <p:txBody>
          <a:bodyPr/>
          <a:lstStyle/>
          <a:p>
            <a:r>
              <a:rPr lang="en-IN" dirty="0"/>
              <a:t>Epidemic of microcephaly in Brazil – 2015</a:t>
            </a:r>
          </a:p>
          <a:p>
            <a:endParaRPr lang="en-IN" dirty="0"/>
          </a:p>
          <a:p>
            <a:r>
              <a:rPr lang="en-IN" dirty="0"/>
              <a:t>Due to temporal relationship to an ongoing epidemic of Zika, a hypothesis was formulated that the epidemic was due to infection by Zika virus in pregnancy</a:t>
            </a:r>
          </a:p>
        </p:txBody>
      </p:sp>
    </p:spTree>
    <p:extLst>
      <p:ext uri="{BB962C8B-B14F-4D97-AF65-F5344CB8AC3E}">
        <p14:creationId xmlns:p14="http://schemas.microsoft.com/office/powerpoint/2010/main" val="3182423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Methods</a:t>
            </a:r>
          </a:p>
        </p:txBody>
      </p:sp>
      <p:sp>
        <p:nvSpPr>
          <p:cNvPr id="3" name="Content Placeholder 2"/>
          <p:cNvSpPr>
            <a:spLocks noGrp="1"/>
          </p:cNvSpPr>
          <p:nvPr>
            <p:ph idx="1"/>
          </p:nvPr>
        </p:nvSpPr>
        <p:spPr/>
        <p:txBody>
          <a:bodyPr>
            <a:normAutofit/>
          </a:bodyPr>
          <a:lstStyle/>
          <a:p>
            <a:r>
              <a:rPr lang="en-IN" dirty="0"/>
              <a:t>P: Neonates born to women resident in Pernambuco, Brazil and delivered in eight public maternity units</a:t>
            </a:r>
          </a:p>
          <a:p>
            <a:r>
              <a:rPr lang="en-IN" dirty="0"/>
              <a:t>Cases: Neonates with microcephaly, defined as head circumference at least 2 SD smaller than the mean for sex and gestational age in the Fenton growth chart</a:t>
            </a:r>
          </a:p>
          <a:p>
            <a:r>
              <a:rPr lang="en-IN" dirty="0"/>
              <a:t>Controls: Live neonates without microcephaly</a:t>
            </a:r>
          </a:p>
          <a:p>
            <a:r>
              <a:rPr lang="en-IN" dirty="0"/>
              <a:t>Time: </a:t>
            </a:r>
          </a:p>
          <a:p>
            <a:r>
              <a:rPr lang="en-IN" dirty="0"/>
              <a:t>Type: Case-control study</a:t>
            </a:r>
          </a:p>
        </p:txBody>
      </p:sp>
    </p:spTree>
    <p:extLst>
      <p:ext uri="{BB962C8B-B14F-4D97-AF65-F5344CB8AC3E}">
        <p14:creationId xmlns:p14="http://schemas.microsoft.com/office/powerpoint/2010/main" val="884844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a:bodyPr>
          <a:lstStyle/>
          <a:p>
            <a:pPr lvl="1"/>
            <a:r>
              <a:rPr lang="en-IN" dirty="0"/>
              <a:t>For each case, two controls were selected from the first neonates born from the following morning in one of the study hospitals, matched by health region of residence and expected date of delivery (to ensure cases and controls were conceived at the same stage of the epidemic)</a:t>
            </a:r>
          </a:p>
          <a:p>
            <a:pPr lvl="1"/>
            <a:endParaRPr lang="en-IN" dirty="0"/>
          </a:p>
          <a:p>
            <a:pPr lvl="1"/>
            <a:r>
              <a:rPr lang="en-IN" dirty="0"/>
              <a:t>Laboratory confirmation of Zika virus infection was defined as a positive RT-PCR result or detection of IgM antibody against Zika virus.</a:t>
            </a:r>
          </a:p>
          <a:p>
            <a:pPr lvl="1"/>
            <a:endParaRPr lang="en-IN" dirty="0"/>
          </a:p>
          <a:p>
            <a:pPr lvl="1"/>
            <a:endParaRPr lang="en-IN" dirty="0"/>
          </a:p>
          <a:p>
            <a:pPr lvl="1"/>
            <a:endParaRPr lang="en-IN" dirty="0"/>
          </a:p>
        </p:txBody>
      </p:sp>
    </p:spTree>
    <p:extLst>
      <p:ext uri="{BB962C8B-B14F-4D97-AF65-F5344CB8AC3E}">
        <p14:creationId xmlns:p14="http://schemas.microsoft.com/office/powerpoint/2010/main" val="1935932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Statistical Analysis</a:t>
            </a:r>
          </a:p>
        </p:txBody>
      </p:sp>
      <p:sp>
        <p:nvSpPr>
          <p:cNvPr id="3" name="Content Placeholder 2"/>
          <p:cNvSpPr>
            <a:spLocks noGrp="1"/>
          </p:cNvSpPr>
          <p:nvPr>
            <p:ph idx="1"/>
          </p:nvPr>
        </p:nvSpPr>
        <p:spPr/>
        <p:txBody>
          <a:bodyPr/>
          <a:lstStyle/>
          <a:p>
            <a:r>
              <a:rPr lang="en-IN" dirty="0"/>
              <a:t>Assumption – 67% cases were exposed</a:t>
            </a:r>
          </a:p>
          <a:p>
            <a:r>
              <a:rPr lang="en-IN" dirty="0"/>
              <a:t>200 cases and 400 controls to have 90% power, 95% precision to detect an association with an odds ratio of 2 or greater</a:t>
            </a:r>
          </a:p>
        </p:txBody>
      </p:sp>
    </p:spTree>
    <p:extLst>
      <p:ext uri="{BB962C8B-B14F-4D97-AF65-F5344CB8AC3E}">
        <p14:creationId xmlns:p14="http://schemas.microsoft.com/office/powerpoint/2010/main" val="2515558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Are the results valid?</a:t>
            </a:r>
          </a:p>
        </p:txBody>
      </p:sp>
      <p:sp>
        <p:nvSpPr>
          <p:cNvPr id="3" name="Content Placeholder 2"/>
          <p:cNvSpPr>
            <a:spLocks noGrp="1"/>
          </p:cNvSpPr>
          <p:nvPr>
            <p:ph idx="1"/>
          </p:nvPr>
        </p:nvSpPr>
        <p:spPr/>
        <p:txBody>
          <a:bodyPr>
            <a:normAutofit lnSpcReduction="10000"/>
          </a:bodyPr>
          <a:lstStyle/>
          <a:p>
            <a:r>
              <a:rPr lang="en-IN" dirty="0"/>
              <a:t>Did the cases and the control group have the same risk (chance) for being exposed in the past?</a:t>
            </a:r>
          </a:p>
          <a:p>
            <a:r>
              <a:rPr lang="en-IN" dirty="0"/>
              <a:t>This was ensured by the method of choosing controls</a:t>
            </a:r>
          </a:p>
          <a:p>
            <a:r>
              <a:rPr lang="en-IN" dirty="0"/>
              <a:t>matched by health region of residence and expected date of delivery</a:t>
            </a:r>
          </a:p>
          <a:p>
            <a:r>
              <a:rPr lang="en-IN" dirty="0"/>
              <a:t>For cases born at term and post-term (37 weeks or more), controls were the next eligible neonates born at 37 weeks’ gestation or more. </a:t>
            </a:r>
          </a:p>
          <a:p>
            <a:r>
              <a:rPr lang="en-IN" dirty="0"/>
              <a:t>For early preterm cases (born at &lt;34 weeks), controls were the next eligible neonates who were born at less than 34 weeks’ gestation. </a:t>
            </a:r>
          </a:p>
          <a:p>
            <a:r>
              <a:rPr lang="en-IN" dirty="0"/>
              <a:t>For preterm cases born between 34 and 36 weeks’ gestation, controls were the next eligible neonates born at 34–36 weeks’ gestation.</a:t>
            </a:r>
          </a:p>
          <a:p>
            <a:endParaRPr lang="en-IN" dirty="0"/>
          </a:p>
        </p:txBody>
      </p:sp>
    </p:spTree>
    <p:extLst>
      <p:ext uri="{BB962C8B-B14F-4D97-AF65-F5344CB8AC3E}">
        <p14:creationId xmlns:p14="http://schemas.microsoft.com/office/powerpoint/2010/main" val="2754406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6030B-47A7-BA49-9076-3068E2B10F3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5CD1CB9-E353-FE44-B400-D163284C9BC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9A944F3-28FA-B641-AF0C-C034E65D97D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95120" y="-1"/>
            <a:ext cx="7203440" cy="6745039"/>
          </a:xfrm>
          <a:prstGeom prst="rect">
            <a:avLst/>
          </a:prstGeom>
        </p:spPr>
      </p:pic>
      <p:cxnSp>
        <p:nvCxnSpPr>
          <p:cNvPr id="6" name="Straight Arrow Connector 5">
            <a:extLst>
              <a:ext uri="{FF2B5EF4-FFF2-40B4-BE49-F238E27FC236}">
                <a16:creationId xmlns:a16="http://schemas.microsoft.com/office/drawing/2014/main" id="{D052790B-9F48-564F-944E-61D9EF498B86}"/>
              </a:ext>
            </a:extLst>
          </p:cNvPr>
          <p:cNvCxnSpPr/>
          <p:nvPr/>
        </p:nvCxnSpPr>
        <p:spPr>
          <a:xfrm flipH="1">
            <a:off x="3815080" y="2157414"/>
            <a:ext cx="1320800" cy="711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E95F73E-6A1D-8C4E-A828-5CD11FE8BF4D}"/>
              </a:ext>
            </a:extLst>
          </p:cNvPr>
          <p:cNvCxnSpPr/>
          <p:nvPr/>
        </p:nvCxnSpPr>
        <p:spPr>
          <a:xfrm flipH="1">
            <a:off x="4038600" y="2410142"/>
            <a:ext cx="1320800" cy="711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7081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69ACD-30FB-0749-8FEC-D17B5A5429F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40A4E45-1C14-1F4A-A1E5-3B2133B123E3}"/>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EF421DA0-E798-2E45-BD45-6A128365FAD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91123" y="0"/>
            <a:ext cx="3397613" cy="6858000"/>
          </a:xfrm>
          <a:prstGeom prst="rect">
            <a:avLst/>
          </a:prstGeom>
        </p:spPr>
      </p:pic>
    </p:spTree>
    <p:extLst>
      <p:ext uri="{BB962C8B-B14F-4D97-AF65-F5344CB8AC3E}">
        <p14:creationId xmlns:p14="http://schemas.microsoft.com/office/powerpoint/2010/main" val="1572866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r>
              <a:rPr lang="en-IN" dirty="0"/>
              <a:t>Were the circumstances and the methods for determining exposure similar for cases and controls?</a:t>
            </a:r>
          </a:p>
          <a:p>
            <a:pPr lvl="1"/>
            <a:r>
              <a:rPr lang="en-IN" dirty="0"/>
              <a:t>Yes</a:t>
            </a:r>
          </a:p>
          <a:p>
            <a:pPr lvl="1"/>
            <a:endParaRPr lang="en-IN" dirty="0"/>
          </a:p>
          <a:p>
            <a:pPr lvl="1"/>
            <a:r>
              <a:rPr lang="en-IN" dirty="0"/>
              <a:t>RTPCR or ELISA looking at IgM antibodies</a:t>
            </a:r>
          </a:p>
          <a:p>
            <a:pPr lvl="1"/>
            <a:endParaRPr lang="en-IN" dirty="0"/>
          </a:p>
          <a:p>
            <a:pPr lvl="1"/>
            <a:endParaRPr lang="en-IN" dirty="0"/>
          </a:p>
        </p:txBody>
      </p:sp>
    </p:spTree>
    <p:extLst>
      <p:ext uri="{BB962C8B-B14F-4D97-AF65-F5344CB8AC3E}">
        <p14:creationId xmlns:p14="http://schemas.microsoft.com/office/powerpoint/2010/main" val="4185685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What are the results?</a:t>
            </a:r>
          </a:p>
        </p:txBody>
      </p:sp>
      <p:sp>
        <p:nvSpPr>
          <p:cNvPr id="3" name="Content Placeholder 2"/>
          <p:cNvSpPr>
            <a:spLocks noGrp="1"/>
          </p:cNvSpPr>
          <p:nvPr>
            <p:ph idx="1"/>
          </p:nvPr>
        </p:nvSpPr>
        <p:spPr/>
        <p:txBody>
          <a:bodyPr/>
          <a:lstStyle/>
          <a:p>
            <a:r>
              <a:rPr lang="en-IN" dirty="0"/>
              <a:t>How strong is the association between exposure and outcome?</a:t>
            </a:r>
          </a:p>
        </p:txBody>
      </p:sp>
    </p:spTree>
    <p:extLst>
      <p:ext uri="{BB962C8B-B14F-4D97-AF65-F5344CB8AC3E}">
        <p14:creationId xmlns:p14="http://schemas.microsoft.com/office/powerpoint/2010/main" val="2634487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838200" y="2484783"/>
            <a:ext cx="10515600" cy="3692180"/>
          </a:xfrm>
        </p:spPr>
        <p:txBody>
          <a:bodyPr/>
          <a:lstStyle/>
          <a:p>
            <a:r>
              <a:rPr lang="en-IN" dirty="0"/>
              <a:t>OR = ? Infinite?</a:t>
            </a:r>
          </a:p>
          <a:p>
            <a:endParaRPr lang="en-IN" dirty="0"/>
          </a:p>
        </p:txBody>
      </p:sp>
      <p:pic>
        <p:nvPicPr>
          <p:cNvPr id="5" name="Picture 4">
            <a:extLst>
              <a:ext uri="{FF2B5EF4-FFF2-40B4-BE49-F238E27FC236}">
                <a16:creationId xmlns:a16="http://schemas.microsoft.com/office/drawing/2014/main" id="{6E62F001-B022-BF4E-BF5D-029135F3E5D0}"/>
              </a:ext>
            </a:extLst>
          </p:cNvPr>
          <p:cNvPicPr>
            <a:picLocks noChangeAspect="1"/>
          </p:cNvPicPr>
          <p:nvPr/>
        </p:nvPicPr>
        <p:blipFill>
          <a:blip r:embed="rId2"/>
          <a:stretch>
            <a:fillRect/>
          </a:stretch>
        </p:blipFill>
        <p:spPr>
          <a:xfrm>
            <a:off x="1966842" y="365125"/>
            <a:ext cx="8247397" cy="2119658"/>
          </a:xfrm>
          <a:prstGeom prst="rect">
            <a:avLst/>
          </a:prstGeom>
        </p:spPr>
      </p:pic>
    </p:spTree>
    <p:extLst>
      <p:ext uri="{BB962C8B-B14F-4D97-AF65-F5344CB8AC3E}">
        <p14:creationId xmlns:p14="http://schemas.microsoft.com/office/powerpoint/2010/main" val="3494192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66E3B-F1C9-1340-BB8B-48777BBAF6C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1B8BD72-9535-894E-A11A-0B93B412276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57506D0-DED9-CA4F-A5B2-2DA8E9A0649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549400"/>
            <a:ext cx="5486400" cy="3759200"/>
          </a:xfrm>
          <a:prstGeom prst="rect">
            <a:avLst/>
          </a:prstGeom>
        </p:spPr>
      </p:pic>
      <p:pic>
        <p:nvPicPr>
          <p:cNvPr id="5" name="Picture 4">
            <a:extLst>
              <a:ext uri="{FF2B5EF4-FFF2-40B4-BE49-F238E27FC236}">
                <a16:creationId xmlns:a16="http://schemas.microsoft.com/office/drawing/2014/main" id="{3C6D36AD-078A-E84D-A945-AE61F129FA9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24600" y="0"/>
            <a:ext cx="4921355" cy="6858000"/>
          </a:xfrm>
          <a:prstGeom prst="rect">
            <a:avLst/>
          </a:prstGeom>
        </p:spPr>
      </p:pic>
    </p:spTree>
    <p:extLst>
      <p:ext uri="{BB962C8B-B14F-4D97-AF65-F5344CB8AC3E}">
        <p14:creationId xmlns:p14="http://schemas.microsoft.com/office/powerpoint/2010/main" val="177979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r>
              <a:rPr lang="en-IN" dirty="0"/>
              <a:t>How precise is the estimate of risk?</a:t>
            </a:r>
          </a:p>
          <a:p>
            <a:r>
              <a:rPr lang="en-IN" dirty="0"/>
              <a:t>55·5 (95% CI 8·6–∞),</a:t>
            </a:r>
          </a:p>
          <a:p>
            <a:endParaRPr lang="en-IN" dirty="0"/>
          </a:p>
        </p:txBody>
      </p:sp>
    </p:spTree>
    <p:extLst>
      <p:ext uri="{BB962C8B-B14F-4D97-AF65-F5344CB8AC3E}">
        <p14:creationId xmlns:p14="http://schemas.microsoft.com/office/powerpoint/2010/main" val="2787743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How can I apply the results to my patient care?</a:t>
            </a:r>
          </a:p>
        </p:txBody>
      </p:sp>
      <p:sp>
        <p:nvSpPr>
          <p:cNvPr id="3" name="Content Placeholder 2"/>
          <p:cNvSpPr>
            <a:spLocks noGrp="1"/>
          </p:cNvSpPr>
          <p:nvPr>
            <p:ph idx="1"/>
          </p:nvPr>
        </p:nvSpPr>
        <p:spPr/>
        <p:txBody>
          <a:bodyPr/>
          <a:lstStyle/>
          <a:p>
            <a:r>
              <a:rPr lang="en-IN" dirty="0"/>
              <a:t>Were the study patients similar to patients in my practice?</a:t>
            </a:r>
          </a:p>
          <a:p>
            <a:pPr lvl="1"/>
            <a:r>
              <a:rPr lang="en-IN" dirty="0"/>
              <a:t>Outbreak in Jaipur</a:t>
            </a:r>
          </a:p>
          <a:p>
            <a:endParaRPr lang="en-IN" dirty="0"/>
          </a:p>
          <a:p>
            <a:endParaRPr lang="en-IN" dirty="0"/>
          </a:p>
          <a:p>
            <a:r>
              <a:rPr lang="en-IN" dirty="0"/>
              <a:t>Was the duration of follow up adequate?</a:t>
            </a:r>
          </a:p>
          <a:p>
            <a:pPr lvl="1"/>
            <a:r>
              <a:rPr lang="en-IN" dirty="0"/>
              <a:t>yes</a:t>
            </a:r>
          </a:p>
        </p:txBody>
      </p:sp>
    </p:spTree>
    <p:extLst>
      <p:ext uri="{BB962C8B-B14F-4D97-AF65-F5344CB8AC3E}">
        <p14:creationId xmlns:p14="http://schemas.microsoft.com/office/powerpoint/2010/main" val="1228178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a:bodyPr>
          <a:lstStyle/>
          <a:p>
            <a:r>
              <a:rPr lang="en-IN" dirty="0"/>
              <a:t>Is the exposure similar to what might occur in my patient?</a:t>
            </a:r>
          </a:p>
          <a:p>
            <a:pPr lvl="1"/>
            <a:r>
              <a:rPr lang="en-IN" dirty="0"/>
              <a:t>possibly</a:t>
            </a:r>
          </a:p>
          <a:p>
            <a:endParaRPr lang="en-IN" dirty="0"/>
          </a:p>
          <a:p>
            <a:r>
              <a:rPr lang="en-IN" dirty="0"/>
              <a:t>What is the magnitude of the risk?</a:t>
            </a:r>
          </a:p>
          <a:p>
            <a:pPr lvl="1"/>
            <a:r>
              <a:rPr lang="en-IN" dirty="0"/>
              <a:t>Very high</a:t>
            </a:r>
          </a:p>
          <a:p>
            <a:pPr marL="0" indent="0">
              <a:buNone/>
            </a:pPr>
            <a:endParaRPr lang="en-IN" dirty="0"/>
          </a:p>
          <a:p>
            <a:pPr lvl="1"/>
            <a:endParaRPr lang="en-IN" dirty="0"/>
          </a:p>
        </p:txBody>
      </p:sp>
    </p:spTree>
    <p:extLst>
      <p:ext uri="{BB962C8B-B14F-4D97-AF65-F5344CB8AC3E}">
        <p14:creationId xmlns:p14="http://schemas.microsoft.com/office/powerpoint/2010/main" val="3468779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2E0AC-542C-7F4C-BB98-0B40EC561D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102B23B-B93A-4544-9A36-368335BD468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98157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03E7C-25BE-6045-8BA0-47705A83071F}"/>
              </a:ext>
            </a:extLst>
          </p:cNvPr>
          <p:cNvSpPr>
            <a:spLocks noGrp="1"/>
          </p:cNvSpPr>
          <p:nvPr>
            <p:ph type="title"/>
          </p:nvPr>
        </p:nvSpPr>
        <p:spPr/>
        <p:txBody>
          <a:bodyPr/>
          <a:lstStyle/>
          <a:p>
            <a:r>
              <a:rPr lang="en-US" dirty="0"/>
              <a:t>Are there benefits that offset the risks of exposure?	</a:t>
            </a:r>
          </a:p>
        </p:txBody>
      </p:sp>
      <p:sp>
        <p:nvSpPr>
          <p:cNvPr id="3" name="Content Placeholder 2">
            <a:extLst>
              <a:ext uri="{FF2B5EF4-FFF2-40B4-BE49-F238E27FC236}">
                <a16:creationId xmlns:a16="http://schemas.microsoft.com/office/drawing/2014/main" id="{038EA044-4C73-8746-9EA8-6063C86960B6}"/>
              </a:ext>
            </a:extLst>
          </p:cNvPr>
          <p:cNvSpPr>
            <a:spLocks noGrp="1"/>
          </p:cNvSpPr>
          <p:nvPr>
            <p:ph idx="1"/>
          </p:nvPr>
        </p:nvSpPr>
        <p:spPr/>
        <p:txBody>
          <a:bodyPr/>
          <a:lstStyle/>
          <a:p>
            <a:r>
              <a:rPr lang="en-US" dirty="0"/>
              <a:t>No</a:t>
            </a:r>
          </a:p>
        </p:txBody>
      </p:sp>
    </p:spTree>
    <p:extLst>
      <p:ext uri="{BB962C8B-B14F-4D97-AF65-F5344CB8AC3E}">
        <p14:creationId xmlns:p14="http://schemas.microsoft.com/office/powerpoint/2010/main" val="1809778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2A275-9B20-7C43-8449-F655E19BFCA6}"/>
              </a:ext>
            </a:extLst>
          </p:cNvPr>
          <p:cNvSpPr>
            <a:spLocks noGrp="1"/>
          </p:cNvSpPr>
          <p:nvPr>
            <p:ph type="title"/>
          </p:nvPr>
        </p:nvSpPr>
        <p:spPr/>
        <p:txBody>
          <a:bodyPr/>
          <a:lstStyle/>
          <a:p>
            <a:r>
              <a:rPr lang="en-US"/>
              <a:t>Thank you</a:t>
            </a:r>
          </a:p>
        </p:txBody>
      </p:sp>
      <p:sp>
        <p:nvSpPr>
          <p:cNvPr id="3" name="Content Placeholder 2">
            <a:extLst>
              <a:ext uri="{FF2B5EF4-FFF2-40B4-BE49-F238E27FC236}">
                <a16:creationId xmlns:a16="http://schemas.microsoft.com/office/drawing/2014/main" id="{3482A982-6779-FE4D-B91D-69CA4E4F332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0906537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578</TotalTime>
  <Words>460</Words>
  <Application>Microsoft Macintosh PowerPoint</Application>
  <PresentationFormat>Widescreen</PresentationFormat>
  <Paragraphs>49</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Background</vt:lpstr>
      <vt:lpstr>Methods</vt:lpstr>
      <vt:lpstr>PowerPoint Presentation</vt:lpstr>
      <vt:lpstr>Statistical Analysis</vt:lpstr>
      <vt:lpstr>Are the results valid?</vt:lpstr>
      <vt:lpstr>PowerPoint Presentation</vt:lpstr>
      <vt:lpstr>PowerPoint Presentation</vt:lpstr>
      <vt:lpstr>PowerPoint Presentation</vt:lpstr>
      <vt:lpstr>What are the results?</vt:lpstr>
      <vt:lpstr>PowerPoint Presentation</vt:lpstr>
      <vt:lpstr>PowerPoint Presentation</vt:lpstr>
      <vt:lpstr>PowerPoint Presentation</vt:lpstr>
      <vt:lpstr>How can I apply the results to my patient care?</vt:lpstr>
      <vt:lpstr>PowerPoint Presentation</vt:lpstr>
      <vt:lpstr>PowerPoint Presentation</vt:lpstr>
      <vt:lpstr>Are there benefits that offset the risks of exposure?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Philip Newbigging</dc:creator>
  <cp:lastModifiedBy>Josh Mat</cp:lastModifiedBy>
  <cp:revision>26</cp:revision>
  <dcterms:created xsi:type="dcterms:W3CDTF">2018-12-25T19:40:23Z</dcterms:created>
  <dcterms:modified xsi:type="dcterms:W3CDTF">2019-02-07T09:19:46Z</dcterms:modified>
</cp:coreProperties>
</file>