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309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6" d="100"/>
          <a:sy n="96" d="100"/>
        </p:scale>
        <p:origin x="-178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16-02-2019</a:t>
            </a:fld>
            <a:endParaRPr lang="en-I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16-02-2019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/>
          <a:p>
            <a:endParaRPr lang="en-IN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16-02-2019</a:t>
            </a:fld>
            <a:endParaRPr lang="en-IN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16-02-2019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16-02-2019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16-02-2019</a:t>
            </a:fld>
            <a:endParaRPr lang="en-IN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16-02-2019</a:t>
            </a:fld>
            <a:endParaRPr lang="en-IN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16-02-2019</a:t>
            </a:fld>
            <a:endParaRPr lang="en-IN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16-02-2019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16-02-2019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16-02-2019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06400" y="1554163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52D0492-91AC-4DB9-802C-FC5CF9EF8BBD}" type="datetimeFigureOut">
              <a:rPr lang="en-IN" smtClean="0"/>
              <a:t>16-02-2019</a:t>
            </a:fld>
            <a:endParaRPr lang="en-IN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7031" y="4618832"/>
            <a:ext cx="9144000" cy="1655762"/>
          </a:xfrm>
        </p:spPr>
        <p:txBody>
          <a:bodyPr>
            <a:normAutofit lnSpcReduction="10000"/>
          </a:bodyPr>
          <a:lstStyle/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r>
              <a:rPr lang="en-IN" dirty="0"/>
              <a:t> </a:t>
            </a:r>
            <a:r>
              <a:rPr lang="en-IN" dirty="0" smtClean="0"/>
              <a:t>                                                                        ASHA MATHAI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73" y="103366"/>
            <a:ext cx="10607039" cy="462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8923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Recommendations </a:t>
            </a:r>
            <a:r>
              <a:rPr lang="en-US" dirty="0"/>
              <a:t>from the previous guidelines </a:t>
            </a:r>
            <a:r>
              <a:rPr lang="en-US" dirty="0" smtClean="0"/>
              <a:t>were aimed </a:t>
            </a:r>
            <a:r>
              <a:rPr lang="en-US" dirty="0"/>
              <a:t>at a broader population than men who have sex with men, and black Africans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For the </a:t>
            </a:r>
            <a:r>
              <a:rPr lang="en-US" dirty="0" smtClean="0"/>
              <a:t>more specific </a:t>
            </a:r>
            <a:r>
              <a:rPr lang="en-US" dirty="0"/>
              <a:t>recommendations, </a:t>
            </a:r>
            <a:r>
              <a:rPr lang="en-US" dirty="0" smtClean="0"/>
              <a:t>it </a:t>
            </a:r>
            <a:r>
              <a:rPr lang="en-US" dirty="0"/>
              <a:t>would be appropriate to broaden them to </a:t>
            </a:r>
            <a:r>
              <a:rPr lang="en-US" dirty="0" smtClean="0"/>
              <a:t>apply to </a:t>
            </a:r>
            <a:r>
              <a:rPr lang="en-US" dirty="0"/>
              <a:t>any population with a high rate of HIV.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M</a:t>
            </a:r>
            <a:r>
              <a:rPr lang="en-US" dirty="0" smtClean="0"/>
              <a:t>en </a:t>
            </a:r>
            <a:r>
              <a:rPr lang="en-US" dirty="0"/>
              <a:t>who have sex </a:t>
            </a:r>
            <a:r>
              <a:rPr lang="en-US" dirty="0" smtClean="0"/>
              <a:t>with men</a:t>
            </a:r>
            <a:r>
              <a:rPr lang="en-US" dirty="0"/>
              <a:t>, and black Africans are still the most high-risk groups for HIV in the UK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An </a:t>
            </a:r>
            <a:r>
              <a:rPr lang="en-US" dirty="0"/>
              <a:t>additional benefit of broadening the recommendations </a:t>
            </a:r>
            <a:r>
              <a:rPr lang="en-US" dirty="0" smtClean="0"/>
              <a:t>to apply </a:t>
            </a:r>
            <a:r>
              <a:rPr lang="en-US" dirty="0"/>
              <a:t>to everyone with undiagnosed HIV is that it should help to </a:t>
            </a:r>
            <a:r>
              <a:rPr lang="en-US" dirty="0" err="1"/>
              <a:t>normalise</a:t>
            </a:r>
            <a:r>
              <a:rPr lang="en-US" dirty="0"/>
              <a:t> HIV testing so that it </a:t>
            </a:r>
            <a:r>
              <a:rPr lang="en-US" dirty="0" smtClean="0"/>
              <a:t>is not </a:t>
            </a:r>
            <a:r>
              <a:rPr lang="en-US" dirty="0"/>
              <a:t>seen differently from any other blood test.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13076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en-IN" dirty="0" smtClean="0"/>
          </a:p>
          <a:p>
            <a:endParaRPr lang="en-IN" dirty="0"/>
          </a:p>
          <a:p>
            <a:r>
              <a:rPr lang="en-IN" dirty="0" smtClean="0">
                <a:solidFill>
                  <a:srgbClr val="FF0000"/>
                </a:solidFill>
              </a:rPr>
              <a:t>Overall objective of the guideline is specifically described?</a:t>
            </a:r>
          </a:p>
          <a:p>
            <a:pPr marL="0" indent="0">
              <a:buNone/>
            </a:pPr>
            <a:endParaRPr lang="en-IN" dirty="0" smtClean="0"/>
          </a:p>
          <a:p>
            <a:pPr lvl="1"/>
            <a:r>
              <a:rPr lang="en-IN" dirty="0" smtClean="0"/>
              <a:t>Yes</a:t>
            </a:r>
          </a:p>
          <a:p>
            <a:pPr marL="457200" lvl="1" indent="0">
              <a:buNone/>
            </a:pPr>
            <a:endParaRPr lang="en-IN" dirty="0" smtClean="0"/>
          </a:p>
          <a:p>
            <a:r>
              <a:rPr lang="en-US" dirty="0" smtClean="0"/>
              <a:t>How </a:t>
            </a:r>
            <a:r>
              <a:rPr lang="en-US" dirty="0"/>
              <a:t>to increase the uptake of HIV testing in primary and secondary </a:t>
            </a:r>
            <a:r>
              <a:rPr lang="en-US" dirty="0" smtClean="0"/>
              <a:t>care, specialist </a:t>
            </a:r>
            <a:r>
              <a:rPr lang="en-US" dirty="0"/>
              <a:t>sexual health services and the </a:t>
            </a:r>
            <a:r>
              <a:rPr lang="en-US" dirty="0" smtClean="0"/>
              <a:t>community.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o </a:t>
            </a:r>
            <a:r>
              <a:rPr lang="en-US" dirty="0"/>
              <a:t>plan and deliver </a:t>
            </a:r>
            <a:r>
              <a:rPr lang="en-US" dirty="0" smtClean="0"/>
              <a:t>services that </a:t>
            </a:r>
            <a:r>
              <a:rPr lang="en-US" dirty="0"/>
              <a:t>are tailored to the local prevalence of HIV, promote awareness of HIV testing and </a:t>
            </a:r>
            <a:r>
              <a:rPr lang="en-US" dirty="0" smtClean="0"/>
              <a:t>increase opportunities </a:t>
            </a:r>
            <a:r>
              <a:rPr lang="en-US" dirty="0"/>
              <a:t>to offer testing to people who may have undiagnosed HIV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IN" dirty="0" smtClean="0"/>
              <a:t>Score:7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725" y="-89693"/>
            <a:ext cx="973455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921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640" y="145316"/>
            <a:ext cx="9648825" cy="18859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2096081"/>
            <a:ext cx="10515600" cy="4351338"/>
          </a:xfrm>
        </p:spPr>
        <p:txBody>
          <a:bodyPr>
            <a:normAutofit/>
          </a:bodyPr>
          <a:lstStyle/>
          <a:p>
            <a:r>
              <a:rPr lang="en-IN" sz="2400" dirty="0" smtClean="0"/>
              <a:t>YES</a:t>
            </a:r>
          </a:p>
          <a:p>
            <a:pPr marL="0" indent="0">
              <a:buNone/>
            </a:pPr>
            <a:endParaRPr lang="en-IN" sz="2400" dirty="0" smtClean="0"/>
          </a:p>
          <a:p>
            <a:r>
              <a:rPr lang="en-US" sz="2400" dirty="0"/>
              <a:t>P</a:t>
            </a:r>
            <a:r>
              <a:rPr lang="en-US" sz="2400" dirty="0" smtClean="0"/>
              <a:t>romote </a:t>
            </a:r>
            <a:r>
              <a:rPr lang="en-US" sz="2400" dirty="0"/>
              <a:t>awareness of HIV testing and </a:t>
            </a:r>
            <a:r>
              <a:rPr lang="en-US" sz="2400" dirty="0" smtClean="0"/>
              <a:t>increase opportunities </a:t>
            </a:r>
            <a:r>
              <a:rPr lang="en-US" sz="2400" dirty="0"/>
              <a:t>to offer testing to people who may have undiagnosed </a:t>
            </a:r>
            <a:r>
              <a:rPr lang="en-US" sz="2400" dirty="0" smtClean="0"/>
              <a:t>HIV</a:t>
            </a:r>
          </a:p>
          <a:p>
            <a:r>
              <a:rPr lang="en-US" sz="2400" dirty="0"/>
              <a:t>Health care setting or context- </a:t>
            </a:r>
            <a:r>
              <a:rPr lang="en-US" sz="2400" dirty="0" smtClean="0"/>
              <a:t>mentioned</a:t>
            </a:r>
          </a:p>
          <a:p>
            <a:pPr marL="0" indent="0">
              <a:buNone/>
            </a:pPr>
            <a:endParaRPr lang="en-IN" sz="2400" dirty="0"/>
          </a:p>
          <a:p>
            <a:r>
              <a:rPr lang="en-IN" sz="2400" dirty="0" smtClean="0"/>
              <a:t>Score: 7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491494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50" y="95250"/>
            <a:ext cx="9639300" cy="17077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90750"/>
            <a:ext cx="10515600" cy="4351338"/>
          </a:xfrm>
        </p:spPr>
        <p:txBody>
          <a:bodyPr>
            <a:normAutofit/>
          </a:bodyPr>
          <a:lstStyle/>
          <a:p>
            <a:r>
              <a:rPr lang="en-IN" sz="2400" dirty="0" smtClean="0"/>
              <a:t>Yes</a:t>
            </a:r>
          </a:p>
          <a:p>
            <a:r>
              <a:rPr lang="en-IN" sz="2400" dirty="0" smtClean="0"/>
              <a:t>Score: 6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/>
              <a:t>Target population- </a:t>
            </a:r>
            <a:r>
              <a:rPr lang="en-US" sz="2400" dirty="0" smtClean="0"/>
              <a:t>Mentioned</a:t>
            </a:r>
          </a:p>
          <a:p>
            <a:endParaRPr lang="en-US" sz="2400" dirty="0"/>
          </a:p>
          <a:p>
            <a:r>
              <a:rPr lang="en-US" sz="2400" dirty="0" smtClean="0"/>
              <a:t>Testing everyone </a:t>
            </a:r>
            <a:r>
              <a:rPr lang="en-US" sz="2400" dirty="0"/>
              <a:t>who has not previously been diagnosed with HIV, when they are admitted </a:t>
            </a:r>
            <a:r>
              <a:rPr lang="en-US" sz="2400" dirty="0" smtClean="0"/>
              <a:t>to hospital</a:t>
            </a:r>
            <a:r>
              <a:rPr lang="en-US" sz="2400" dirty="0"/>
              <a:t>, or to people attending GP appointments. </a:t>
            </a:r>
            <a:endParaRPr lang="en-IN" sz="2400" dirty="0" smtClean="0"/>
          </a:p>
        </p:txBody>
      </p:sp>
    </p:spTree>
    <p:extLst>
      <p:ext uri="{BB962C8B-B14F-4D97-AF65-F5344CB8AC3E}">
        <p14:creationId xmlns:p14="http://schemas.microsoft.com/office/powerpoint/2010/main" val="2617624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020" y="1"/>
            <a:ext cx="9572625" cy="1690688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NICE </a:t>
            </a:r>
            <a:r>
              <a:rPr lang="en-US" dirty="0"/>
              <a:t>worked with Public Health </a:t>
            </a:r>
            <a:r>
              <a:rPr lang="en-US" dirty="0" smtClean="0"/>
              <a:t>England</a:t>
            </a:r>
          </a:p>
          <a:p>
            <a:r>
              <a:rPr lang="en-US" dirty="0" smtClean="0"/>
              <a:t>19 members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Physicians, psychologist</a:t>
            </a:r>
          </a:p>
          <a:p>
            <a:r>
              <a:rPr lang="en-US" dirty="0" smtClean="0"/>
              <a:t>Public health director</a:t>
            </a:r>
          </a:p>
          <a:p>
            <a:r>
              <a:rPr lang="en-US" dirty="0" err="1" smtClean="0"/>
              <a:t>Hiv</a:t>
            </a:r>
            <a:r>
              <a:rPr lang="en-US" dirty="0" smtClean="0"/>
              <a:t> </a:t>
            </a:r>
            <a:r>
              <a:rPr lang="en-US" dirty="0" err="1" smtClean="0"/>
              <a:t>survieillance</a:t>
            </a:r>
            <a:r>
              <a:rPr lang="en-US" dirty="0" smtClean="0"/>
              <a:t> members</a:t>
            </a:r>
          </a:p>
          <a:p>
            <a:r>
              <a:rPr lang="en-US" dirty="0" smtClean="0"/>
              <a:t>HIV specialist nurse</a:t>
            </a:r>
          </a:p>
          <a:p>
            <a:r>
              <a:rPr lang="en-US" dirty="0" smtClean="0"/>
              <a:t>Lay topic expert member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Score -4</a:t>
            </a:r>
          </a:p>
          <a:p>
            <a:endParaRPr lang="en-IN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171721" y="2018580"/>
            <a:ext cx="5791200" cy="455618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Name- mentioned</a:t>
            </a:r>
          </a:p>
          <a:p>
            <a:endParaRPr lang="en-US" dirty="0"/>
          </a:p>
          <a:p>
            <a:r>
              <a:rPr lang="en-US" dirty="0"/>
              <a:t>Discipline/content expertise- </a:t>
            </a:r>
            <a:r>
              <a:rPr lang="en-US" dirty="0" smtClean="0"/>
              <a:t>mentioned</a:t>
            </a:r>
            <a:endParaRPr lang="en-US" dirty="0"/>
          </a:p>
          <a:p>
            <a:endParaRPr lang="en-US" dirty="0"/>
          </a:p>
          <a:p>
            <a:r>
              <a:rPr lang="en-US" dirty="0"/>
              <a:t>Institution- </a:t>
            </a:r>
            <a:r>
              <a:rPr lang="en-US" dirty="0" smtClean="0"/>
              <a:t> mentioned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Description of the member’s role in the guideline development group- </a:t>
            </a:r>
            <a:r>
              <a:rPr lang="en-US" dirty="0" smtClean="0"/>
              <a:t>not mentioned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716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723" y="103517"/>
            <a:ext cx="9639300" cy="18256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r>
              <a:rPr lang="en-IN" sz="2400" dirty="0" smtClean="0"/>
              <a:t>Yes</a:t>
            </a:r>
          </a:p>
          <a:p>
            <a:r>
              <a:rPr lang="en-IN" sz="2400" dirty="0" smtClean="0"/>
              <a:t>Score :6</a:t>
            </a:r>
          </a:p>
          <a:p>
            <a:pPr marL="0" indent="0">
              <a:buNone/>
            </a:pPr>
            <a:endParaRPr lang="en-IN" sz="2400" dirty="0" smtClean="0"/>
          </a:p>
          <a:p>
            <a:r>
              <a:rPr lang="en-IN" sz="2400" dirty="0" smtClean="0"/>
              <a:t>Committee  meeting to discuss the previous guidelines</a:t>
            </a:r>
          </a:p>
          <a:p>
            <a:endParaRPr lang="en-IN" dirty="0"/>
          </a:p>
          <a:p>
            <a:endParaRPr lang="en-IN" dirty="0"/>
          </a:p>
          <a:p>
            <a:pPr marL="0" indent="0">
              <a:buNone/>
            </a:pP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607845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18269"/>
            <a:ext cx="9601200" cy="15724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Yes</a:t>
            </a:r>
          </a:p>
          <a:p>
            <a:r>
              <a:rPr lang="en-IN" sz="2400" dirty="0" smtClean="0"/>
              <a:t>Score :7</a:t>
            </a:r>
          </a:p>
          <a:p>
            <a:pPr marL="0" indent="0">
              <a:buNone/>
            </a:pPr>
            <a:endParaRPr lang="en-IN" sz="2400" dirty="0" smtClean="0"/>
          </a:p>
          <a:p>
            <a:r>
              <a:rPr lang="en-US" sz="2400" dirty="0"/>
              <a:t>Local authority and NHS commissioners of HIV testing services</a:t>
            </a:r>
          </a:p>
          <a:p>
            <a:r>
              <a:rPr lang="en-US" sz="2400" dirty="0"/>
              <a:t>Providers of HIV testing services</a:t>
            </a:r>
          </a:p>
          <a:p>
            <a:r>
              <a:rPr lang="en-US" sz="2400" dirty="0"/>
              <a:t>Practitioners working in services that offer HIV testing</a:t>
            </a:r>
          </a:p>
          <a:p>
            <a:r>
              <a:rPr lang="en-US" sz="2400" dirty="0"/>
              <a:t>The general public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692644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314" y="241540"/>
            <a:ext cx="9591675" cy="18573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573" y="589412"/>
            <a:ext cx="10515600" cy="1325563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 smtClean="0"/>
          </a:p>
          <a:p>
            <a:r>
              <a:rPr lang="en-IN" sz="2400" dirty="0" smtClean="0"/>
              <a:t>Single systematic search of relevant data bases and websites were conducted from 1996  to may 2015</a:t>
            </a:r>
          </a:p>
          <a:p>
            <a:pPr marL="0" indent="0">
              <a:buNone/>
            </a:pPr>
            <a:endParaRPr lang="en-IN" sz="2400" dirty="0" smtClean="0"/>
          </a:p>
          <a:p>
            <a:r>
              <a:rPr lang="en-IN" sz="2400" dirty="0" smtClean="0"/>
              <a:t>Data from </a:t>
            </a:r>
            <a:r>
              <a:rPr lang="en-IN" sz="2400" dirty="0" err="1" smtClean="0"/>
              <a:t>from</a:t>
            </a:r>
            <a:r>
              <a:rPr lang="en-IN" sz="2400" dirty="0" smtClean="0"/>
              <a:t> Public Health England</a:t>
            </a:r>
          </a:p>
          <a:p>
            <a:endParaRPr lang="en-IN" sz="2400" dirty="0"/>
          </a:p>
          <a:p>
            <a:r>
              <a:rPr lang="en-IN" sz="2400" dirty="0" smtClean="0"/>
              <a:t>Score - 6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2171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485" y="1"/>
            <a:ext cx="9610725" cy="14681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441" y="580785"/>
            <a:ext cx="10515600" cy="1325563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dirty="0" smtClean="0"/>
              <a:t>Not </a:t>
            </a:r>
            <a:r>
              <a:rPr lang="en-US" sz="2400" dirty="0"/>
              <a:t>specifically mentioned, how many articles were </a:t>
            </a:r>
            <a:r>
              <a:rPr lang="en-US" sz="2400" dirty="0" smtClean="0"/>
              <a:t>assessed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Not mentioned inclusion criteria and exclusion criteria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Score: </a:t>
            </a:r>
            <a:r>
              <a:rPr lang="en-US" sz="2400" dirty="0" smtClean="0"/>
              <a:t>3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824636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6" y="2020888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en-IN" dirty="0" smtClean="0"/>
              <a:t>Yes</a:t>
            </a:r>
          </a:p>
          <a:p>
            <a:pPr marL="0" indent="0">
              <a:buNone/>
            </a:pPr>
            <a:endParaRPr lang="en-IN" dirty="0" smtClean="0"/>
          </a:p>
          <a:p>
            <a:r>
              <a:rPr lang="en-US" dirty="0"/>
              <a:t>Overall, the quality of the studies was </a:t>
            </a:r>
            <a:r>
              <a:rPr lang="en-US" dirty="0" smtClean="0"/>
              <a:t>mentioned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/>
              <a:t>E</a:t>
            </a:r>
            <a:r>
              <a:rPr lang="en-US" dirty="0" smtClean="0"/>
              <a:t>vidence </a:t>
            </a:r>
            <a:r>
              <a:rPr lang="en-US" dirty="0"/>
              <a:t>relating to the awareness of HIV testing was </a:t>
            </a:r>
            <a:r>
              <a:rPr lang="en-US" dirty="0" smtClean="0"/>
              <a:t>graded </a:t>
            </a:r>
          </a:p>
          <a:p>
            <a:pPr lvl="1"/>
            <a:r>
              <a:rPr lang="en-US" dirty="0"/>
              <a:t>Q</a:t>
            </a:r>
            <a:r>
              <a:rPr lang="en-US" dirty="0" smtClean="0"/>
              <a:t>uality </a:t>
            </a:r>
            <a:r>
              <a:rPr lang="en-US" dirty="0"/>
              <a:t>of the studies relating to uptake of HIV testing </a:t>
            </a:r>
            <a:r>
              <a:rPr lang="en-US" dirty="0" smtClean="0"/>
              <a:t> was also graded</a:t>
            </a:r>
          </a:p>
          <a:p>
            <a:pPr lvl="1"/>
            <a:endParaRPr lang="en-US" dirty="0"/>
          </a:p>
          <a:p>
            <a:r>
              <a:rPr lang="en-US" dirty="0" smtClean="0"/>
              <a:t>Several </a:t>
            </a:r>
            <a:r>
              <a:rPr lang="en-US" dirty="0"/>
              <a:t>limitations </a:t>
            </a:r>
            <a:r>
              <a:rPr lang="en-US" dirty="0" smtClean="0"/>
              <a:t>were  </a:t>
            </a:r>
            <a:r>
              <a:rPr lang="en-US" dirty="0"/>
              <a:t>seen across the studies, relating particularly to study design (specifically the absence of control groups), lack of reporting of patient characteristics, lack of blinding, and use of subjective </a:t>
            </a:r>
            <a:r>
              <a:rPr lang="en-US" dirty="0" smtClean="0"/>
              <a:t>outcomes</a:t>
            </a:r>
          </a:p>
          <a:p>
            <a:endParaRPr lang="en-US" dirty="0"/>
          </a:p>
          <a:p>
            <a:r>
              <a:rPr lang="en-US" dirty="0" smtClean="0"/>
              <a:t>Score - 7</a:t>
            </a:r>
            <a:endParaRPr lang="en-IN" dirty="0" smtClean="0"/>
          </a:p>
          <a:p>
            <a:endParaRPr lang="en-IN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421" y="34925"/>
            <a:ext cx="962025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816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6156" y="440094"/>
            <a:ext cx="7734300" cy="13944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16325" y="2551837"/>
            <a:ext cx="79276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No</a:t>
            </a:r>
          </a:p>
          <a:p>
            <a:endParaRPr lang="en-US" sz="2400" dirty="0"/>
          </a:p>
          <a:p>
            <a:r>
              <a:rPr lang="en-US" sz="2400" dirty="0" smtClean="0"/>
              <a:t>Details </a:t>
            </a:r>
            <a:r>
              <a:rPr lang="en-US" sz="2400" dirty="0"/>
              <a:t>of how the </a:t>
            </a:r>
            <a:r>
              <a:rPr lang="en-US" sz="2400" dirty="0" err="1"/>
              <a:t>panellist</a:t>
            </a:r>
            <a:r>
              <a:rPr lang="en-US" sz="2400" dirty="0"/>
              <a:t> reached the recommendations are not clear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Score - 3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90393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/>
          </a:p>
          <a:p>
            <a:r>
              <a:rPr lang="en-IN" sz="2400" dirty="0" smtClean="0"/>
              <a:t>Yes- health benefits has been considered</a:t>
            </a:r>
          </a:p>
          <a:p>
            <a:r>
              <a:rPr lang="en-IN" sz="2400" dirty="0" smtClean="0"/>
              <a:t>Social stigma</a:t>
            </a:r>
          </a:p>
          <a:p>
            <a:pPr marL="0" indent="0">
              <a:buNone/>
            </a:pPr>
            <a:endParaRPr lang="en-IN" dirty="0" smtClean="0"/>
          </a:p>
          <a:p>
            <a:endParaRPr lang="en-IN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614" y="284672"/>
            <a:ext cx="9601200" cy="209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479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 smtClean="0"/>
          </a:p>
          <a:p>
            <a:r>
              <a:rPr lang="en-US" sz="2400" dirty="0"/>
              <a:t>References for supporting evidence for each recommendation are </a:t>
            </a:r>
            <a:r>
              <a:rPr lang="en-US" sz="2400" dirty="0" smtClean="0"/>
              <a:t>mentioned</a:t>
            </a:r>
            <a:endParaRPr lang="en-US" sz="2400" dirty="0"/>
          </a:p>
          <a:p>
            <a:r>
              <a:rPr lang="en-IN" sz="2400" dirty="0" smtClean="0"/>
              <a:t>Score: 6</a:t>
            </a:r>
            <a:endParaRPr lang="en-IN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440" y="232913"/>
            <a:ext cx="9639300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486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825" y="2704562"/>
            <a:ext cx="9782577" cy="3498157"/>
          </a:xfrm>
        </p:spPr>
        <p:txBody>
          <a:bodyPr/>
          <a:lstStyle/>
          <a:p>
            <a:r>
              <a:rPr lang="en-IN" dirty="0" smtClean="0"/>
              <a:t>Not mentioned</a:t>
            </a:r>
          </a:p>
          <a:p>
            <a:r>
              <a:rPr lang="en-IN" dirty="0" smtClean="0"/>
              <a:t>Score: 2</a:t>
            </a:r>
          </a:p>
          <a:p>
            <a:pPr marL="0" indent="0">
              <a:buNone/>
            </a:pPr>
            <a:endParaRPr lang="en-IN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139" y="37306"/>
            <a:ext cx="96393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539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6523" y="451956"/>
            <a:ext cx="7719060" cy="15087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35170" y="3105835"/>
            <a:ext cx="94718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Not mentioned</a:t>
            </a:r>
          </a:p>
          <a:p>
            <a:endParaRPr lang="en-US" sz="2400" dirty="0"/>
          </a:p>
          <a:p>
            <a:r>
              <a:rPr lang="en-US" sz="2400" dirty="0"/>
              <a:t>Guideline committee has made the  recommendations for research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31438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/>
          </a:p>
          <a:p>
            <a:r>
              <a:rPr lang="en-IN" sz="2400" dirty="0" smtClean="0"/>
              <a:t>Yes</a:t>
            </a:r>
          </a:p>
          <a:p>
            <a:r>
              <a:rPr lang="en-IN" sz="2400" dirty="0" smtClean="0"/>
              <a:t>Score: 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50" y="720905"/>
            <a:ext cx="95154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824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5202" y="141187"/>
            <a:ext cx="9629775" cy="21050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3296992"/>
            <a:ext cx="2396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/>
              <a:t>No </a:t>
            </a:r>
          </a:p>
          <a:p>
            <a:r>
              <a:rPr lang="en-IN" sz="2400" dirty="0" smtClean="0"/>
              <a:t>Score: 2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8994886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3652" y="365125"/>
            <a:ext cx="9525000" cy="18192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8794" y="3554569"/>
            <a:ext cx="41366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/>
              <a:t>Yes</a:t>
            </a:r>
          </a:p>
          <a:p>
            <a:r>
              <a:rPr lang="en-IN" sz="2400" dirty="0" smtClean="0"/>
              <a:t>Score: 6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13753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 smtClean="0"/>
          </a:p>
          <a:p>
            <a:endParaRPr lang="en-IN" dirty="0"/>
          </a:p>
          <a:p>
            <a:r>
              <a:rPr lang="en-IN" sz="2400" dirty="0" smtClean="0"/>
              <a:t>Yes</a:t>
            </a:r>
          </a:p>
          <a:p>
            <a:r>
              <a:rPr lang="en-IN" sz="2400" dirty="0" smtClean="0"/>
              <a:t>Score : 6</a:t>
            </a:r>
          </a:p>
          <a:p>
            <a:r>
              <a:rPr lang="en-IN" sz="2400" dirty="0" smtClean="0"/>
              <a:t>Recommendation are subject to  patient consent  and </a:t>
            </a:r>
            <a:r>
              <a:rPr lang="en-US" sz="2400" dirty="0" smtClean="0"/>
              <a:t>circumstances </a:t>
            </a:r>
            <a:r>
              <a:rPr lang="en-US" sz="2400" dirty="0"/>
              <a:t>of the </a:t>
            </a:r>
            <a:r>
              <a:rPr lang="en-US" sz="2400" dirty="0" smtClean="0"/>
              <a:t>individual</a:t>
            </a:r>
            <a:r>
              <a:rPr lang="en-IN" dirty="0" smtClean="0"/>
              <a:t>.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132556"/>
            <a:ext cx="96774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449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/>
              <a:t>Yes</a:t>
            </a:r>
          </a:p>
          <a:p>
            <a:pPr marL="0" indent="0">
              <a:buNone/>
            </a:pPr>
            <a:r>
              <a:rPr lang="en-IN" dirty="0" smtClean="0"/>
              <a:t>Score: 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965" y="120740"/>
            <a:ext cx="962025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6016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r>
              <a:rPr lang="en-IN" dirty="0" smtClean="0"/>
              <a:t>Not mentioned  </a:t>
            </a:r>
          </a:p>
          <a:p>
            <a:r>
              <a:rPr lang="en-IN" dirty="0" smtClean="0"/>
              <a:t>Score:2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032" y="222361"/>
            <a:ext cx="9553575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38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/>
          </a:p>
          <a:p>
            <a:r>
              <a:rPr lang="en-IN" dirty="0" smtClean="0"/>
              <a:t>No </a:t>
            </a:r>
          </a:p>
          <a:p>
            <a:r>
              <a:rPr lang="en-IN" dirty="0" smtClean="0"/>
              <a:t>Score: 1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968" y="127793"/>
            <a:ext cx="967740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792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5597" y="112611"/>
            <a:ext cx="9572625" cy="21621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5459" y="3129566"/>
            <a:ext cx="24880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 smtClean="0"/>
              <a:t>Not mentioned </a:t>
            </a:r>
          </a:p>
          <a:p>
            <a:r>
              <a:rPr lang="en-IN" sz="2800" dirty="0" smtClean="0"/>
              <a:t>Score:2 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2044680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/>
          </a:p>
          <a:p>
            <a:r>
              <a:rPr lang="en-IN" dirty="0" smtClean="0"/>
              <a:t>Not mentioned </a:t>
            </a:r>
          </a:p>
          <a:p>
            <a:r>
              <a:rPr lang="en-IN" dirty="0" smtClean="0"/>
              <a:t>Score :1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962" y="141092"/>
            <a:ext cx="959167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4068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r>
              <a:rPr lang="en-IN" dirty="0" smtClean="0"/>
              <a:t>Score - 4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447" y="230188"/>
            <a:ext cx="9686925" cy="13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238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r>
              <a:rPr lang="en-IN" dirty="0" smtClean="0"/>
              <a:t>Yes , with modifications 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25" y="103299"/>
            <a:ext cx="965835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8635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1211</TotalTime>
  <Words>545</Words>
  <Application>Microsoft Office PowerPoint</Application>
  <PresentationFormat>Custom</PresentationFormat>
  <Paragraphs>146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Trek</vt:lpstr>
      <vt:lpstr>PowerPoint Presentation</vt:lpstr>
      <vt:lpstr>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User</cp:lastModifiedBy>
  <cp:revision>66</cp:revision>
  <dcterms:created xsi:type="dcterms:W3CDTF">2018-12-19T16:40:03Z</dcterms:created>
  <dcterms:modified xsi:type="dcterms:W3CDTF">2019-02-16T16:13:03Z</dcterms:modified>
</cp:coreProperties>
</file>