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ubtitle 2"/>
          <p:cNvSpPr txBox="1"/>
          <p:nvPr>
            <p:ph type="subTitle" sz="quarter" idx="1"/>
          </p:nvPr>
        </p:nvSpPr>
        <p:spPr>
          <a:xfrm>
            <a:off x="1524000" y="4876196"/>
            <a:ext cx="9144000" cy="1655762"/>
          </a:xfrm>
          <a:prstGeom prst="rect">
            <a:avLst/>
          </a:prstGeom>
        </p:spPr>
        <p:txBody>
          <a:bodyPr/>
          <a:lstStyle/>
          <a:p>
            <a:pPr/>
            <a:r>
              <a:t>Kevin</a:t>
            </a:r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87400" y="342900"/>
            <a:ext cx="10604500" cy="4470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  <a:r>
              <a:t>Background</a:t>
            </a:r>
          </a:p>
        </p:txBody>
      </p:sp>
      <p:sp>
        <p:nvSpPr>
          <p:cNvPr id="117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Non solid nodules or ground glass nodules are seen in LD CT scans</a:t>
            </a:r>
          </a:p>
          <a:p>
            <a:pPr/>
            <a:r>
              <a:t>They can be inflammatory or premalignant</a:t>
            </a:r>
          </a:p>
          <a:p>
            <a:pPr/>
            <a:r>
              <a:t>Questions?</a:t>
            </a:r>
          </a:p>
          <a:p>
            <a:pPr/>
            <a:r>
              <a:t>-will screening, biopsy and treatment prolong survival?</a:t>
            </a:r>
          </a:p>
          <a:p>
            <a:pPr/>
            <a:r>
              <a:t>-do these nodules ever manifest clinically even if they are not diagnosed?</a:t>
            </a:r>
          </a:p>
          <a:p>
            <a:pPr/>
            <a:r>
              <a:t>-How often do they have to be followed up?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  <a:r>
              <a:t>Methods</a:t>
            </a:r>
          </a:p>
        </p:txBody>
      </p:sp>
      <p:sp>
        <p:nvSpPr>
          <p:cNvPr id="120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Study used pre existing data from the national lung screening trial data</a:t>
            </a:r>
          </a:p>
          <a:p>
            <a:pPr/>
            <a:r>
              <a:t>Used a state transition monte carlo simulation model using C++</a:t>
            </a:r>
          </a:p>
          <a:p>
            <a:pPr/>
            <a:r>
              <a:t>“clinically significant” malignancies - those that manifest clinically</a:t>
            </a:r>
          </a:p>
          <a:p>
            <a:pPr/>
            <a:r>
              <a:t>Clinically significant malignancies -defined in term of nodule growth rate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3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7452" y="-3476"/>
            <a:ext cx="814653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7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566" y="597883"/>
            <a:ext cx="11846868" cy="49005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1336" y="-156184"/>
            <a:ext cx="10363210" cy="71703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atient characteris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Patient characteristics</a:t>
            </a:r>
          </a:p>
        </p:txBody>
      </p:sp>
      <p:sp>
        <p:nvSpPr>
          <p:cNvPr id="135" name="Patients were selected from NLS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Patients were selected from NLST</a:t>
            </a:r>
          </a:p>
          <a:p>
            <a:pPr/>
            <a:r>
              <a:t>Characteristics were set so that the cohort would be representative of real world cohort</a:t>
            </a:r>
          </a:p>
          <a:p>
            <a:pPr/>
          </a:p>
          <a:p>
            <a:pPr/>
            <a:r>
              <a:t>Probability of patient death depends on age, presence and state of clinically significant lung cancer, whether the patient has received treatment.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  <a:r>
              <a:t>Follow up schedule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2604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Depending on the results of the baseline screening examination, the patient was assigned a 6- or 12-month waiting period until the first follow-up CT study.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2604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2604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2604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Depending on the results of the follow-up study, the patient will either wait 3, 6, or 12 months for their next follow-up or exit the follow- up process and receive treatment for lung cancer.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2604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2604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tabLst>
                <a:tab pos="330200" algn="l"/>
                <a:tab pos="660400" algn="l"/>
                <a:tab pos="990600" algn="l"/>
                <a:tab pos="1320800" algn="l"/>
                <a:tab pos="1651000" algn="l"/>
                <a:tab pos="1981200" algn="l"/>
                <a:tab pos="2311400" algn="l"/>
                <a:tab pos="2641600" algn="l"/>
                <a:tab pos="2971800" algn="l"/>
                <a:tab pos="3302000" algn="l"/>
                <a:tab pos="3632200" algn="l"/>
                <a:tab pos="3962400" algn="l"/>
              </a:tabLst>
              <a:defRPr sz="2604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Total follow up period - 10 years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ancer treat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Cancer treatment</a:t>
            </a:r>
          </a:p>
        </p:txBody>
      </p:sp>
      <p:sp>
        <p:nvSpPr>
          <p:cNvPr id="141" name="Once a nodule reached category 4B or 4X - it was treated definitel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Once a nodule reached category 4B or 4X - it was treated definitely</a:t>
            </a:r>
          </a:p>
          <a:p>
            <a:pPr/>
          </a:p>
          <a:p>
            <a:pPr/>
            <a:r>
              <a:t>Treatment modalities - surgery: lobectomy below 77yrs, SBRT &gt;77yrs</a:t>
            </a:r>
          </a:p>
          <a:p>
            <a:pPr/>
          </a:p>
          <a:p>
            <a:pPr/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Incidental canc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Incidental cancer</a:t>
            </a:r>
          </a:p>
        </p:txBody>
      </p:sp>
      <p:sp>
        <p:nvSpPr>
          <p:cNvPr id="144" name="To estimate rate of incidental cancer, the Lung Cancer Policy Model(LCPM) was used which is a well validated comprehensive microsimulation model of lung cancer development, progression, detection, treatment and survival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 estimate rate of incidental cancer, the Lung Cancer Policy Model(LCPM) was used which is a well validated comprehensive microsimulation model of lung cancer development, progression, detection, treatment and survival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7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P: Patients with GGN</a:t>
            </a:r>
          </a:p>
          <a:p>
            <a:pPr/>
            <a:r>
              <a:t>I: Treatment - SBRT, surgery</a:t>
            </a:r>
          </a:p>
          <a:p>
            <a:pPr/>
            <a:r>
              <a:t>C: no treatment</a:t>
            </a:r>
          </a:p>
          <a:p>
            <a:pPr/>
            <a:r>
              <a:t>O: overall survival</a:t>
            </a:r>
            <a:endParaRPr sz="2400"/>
          </a:p>
          <a:p>
            <a:pPr/>
            <a:r>
              <a:t>T:10 year follow up (by modelling)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  <a:r>
              <a:t>Are the recommendations valid?</a:t>
            </a:r>
          </a:p>
        </p:txBody>
      </p:sp>
      <p:sp>
        <p:nvSpPr>
          <p:cNvPr id="150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Did they consider all relevant patient groups, management options and possible outcomes?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Only survival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No morbidity outcomes - quality of life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Not measured over diagnosis / unnecessary procedures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  <a:r>
              <a:t>Sensitivity analysis</a:t>
            </a:r>
          </a:p>
        </p:txBody>
      </p:sp>
      <p:sp>
        <p:nvSpPr>
          <p:cNvPr id="153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Was done</a:t>
            </a:r>
          </a:p>
          <a:p>
            <a:pPr/>
            <a:r>
              <a:t>There was no difference 1 and 3 year OS</a:t>
            </a:r>
          </a:p>
          <a:p>
            <a:pPr/>
          </a:p>
          <a:p>
            <a:pPr/>
            <a:r>
              <a:t>7 out of 8 sensitivity analysis scenarios showed SBRT had the highest OS</a:t>
            </a:r>
          </a:p>
          <a:p>
            <a:pPr/>
            <a:r>
              <a:t>Only in the extreme scenario where the no treatment arm had minimal mortality - it was shown to have highest OS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Are there systematic reviews of the evidence that estimate the relative impact of management options on relevant outcomes?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Yes</a:t>
            </a:r>
          </a:p>
          <a:p>
            <a:pPr/>
            <a:r>
              <a:t>Is there an appropriate specification of values and preferences associated with each of the outcomes?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No</a:t>
            </a:r>
          </a:p>
          <a:p>
            <a:pPr/>
            <a:r>
              <a:t>Do the authors indicate the strength of their recommendations?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Yes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defTabSz="868680">
              <a:defRPr sz="4180"/>
            </a:pPr>
            <a:r>
              <a:t>What are the results?</a:t>
            </a:r>
            <a:br/>
          </a:p>
        </p:txBody>
      </p:sp>
      <p:sp>
        <p:nvSpPr>
          <p:cNvPr id="159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21616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2.3% (22584 of 1000000) of nodules were clinically significant malignancies</a:t>
            </a:r>
          </a:p>
          <a:p>
            <a:pPr marL="21616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6.3% (62559 of 1000000) of nodules were treated</a:t>
            </a:r>
          </a:p>
          <a:p>
            <a:pPr marL="21616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30% (18668 of 62559) of Lung-RADS category 4B or 4X nodules were clinically significant malignancies.</a:t>
            </a:r>
          </a:p>
          <a:p>
            <a:pPr marL="21616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21616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OS at 10 years </a:t>
            </a:r>
          </a:p>
          <a:p>
            <a:pPr lvl="1" marL="50953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72% ([CI]: 71%, 72%) with annual follow-up </a:t>
            </a:r>
          </a:p>
          <a:p>
            <a:pPr lvl="1" marL="50953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71% (CI: 71%, 72%) with 3-year-interval follow-up</a:t>
            </a:r>
          </a:p>
          <a:p>
            <a:pPr marL="21616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At 10 years, OS among patients whose nodules progressed to Lung-RADS category 4B or 4X was </a:t>
            </a:r>
          </a:p>
          <a:p>
            <a:pPr lvl="1" marL="50953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80% after radiation therapy (CI: 80%, 80%)</a:t>
            </a:r>
          </a:p>
          <a:p>
            <a:pPr lvl="1" marL="50953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79% after surgery (CI: 78%, 79%)</a:t>
            </a:r>
          </a:p>
          <a:p>
            <a:pPr lvl="1" marL="509537" indent="-216167">
              <a:lnSpc>
                <a:spcPct val="100000"/>
              </a:lnSpc>
              <a:spcBef>
                <a:spcPts val="0"/>
              </a:spcBef>
              <a:buFontTx/>
              <a:tabLst>
                <a:tab pos="266700" algn="l"/>
                <a:tab pos="546100" algn="l"/>
                <a:tab pos="812800" algn="l"/>
                <a:tab pos="1092200" algn="l"/>
                <a:tab pos="1358900" algn="l"/>
                <a:tab pos="1638300" algn="l"/>
                <a:tab pos="1905000" algn="l"/>
                <a:tab pos="2184400" algn="l"/>
                <a:tab pos="2463800" algn="l"/>
                <a:tab pos="2730500" algn="l"/>
                <a:tab pos="3009900" algn="l"/>
                <a:tab pos="3276600" algn="l"/>
              </a:tabLst>
              <a:defRPr sz="2156">
                <a:solidFill>
                  <a:srgbClr val="1A1919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74% after no therapy (CI: 74%, 75%) (P , .01)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defTabSz="868680">
              <a:defRPr sz="4180"/>
            </a:pPr>
            <a:r>
              <a:t>What are the key recommendations?</a:t>
            </a:r>
            <a:br/>
          </a:p>
        </p:txBody>
      </p:sp>
      <p:sp>
        <p:nvSpPr>
          <p:cNvPr id="162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The follow up interval for GGN can be increased to 3 years</a:t>
            </a:r>
          </a:p>
          <a:p>
            <a:pPr/>
          </a:p>
          <a:p>
            <a:pPr/>
            <a:r>
              <a:t>RT is better than lobectomy for the treatment of GGN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defTabSz="868680">
              <a:defRPr sz="4180"/>
            </a:lvl1pPr>
          </a:lstStyle>
          <a:p>
            <a:pPr/>
            <a:r>
              <a:t>Will the recommendations help you in caring for your patients?</a:t>
            </a:r>
          </a:p>
        </p:txBody>
      </p:sp>
      <p:sp>
        <p:nvSpPr>
          <p:cNvPr id="165" name="Content Placeholder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Do the recommendations make sense n your practice setting?</a:t>
            </a:r>
          </a:p>
          <a:p>
            <a:pPr/>
            <a:r>
              <a:t>Yes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