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60" r:id="rId4"/>
    <p:sldId id="257" r:id="rId5"/>
    <p:sldId id="306" r:id="rId6"/>
    <p:sldId id="263" r:id="rId7"/>
    <p:sldId id="262" r:id="rId8"/>
    <p:sldId id="264" r:id="rId9"/>
    <p:sldId id="265" r:id="rId10"/>
    <p:sldId id="266" r:id="rId11"/>
    <p:sldId id="268" r:id="rId12"/>
    <p:sldId id="267" r:id="rId13"/>
    <p:sldId id="270" r:id="rId14"/>
    <p:sldId id="269" r:id="rId15"/>
    <p:sldId id="280" r:id="rId16"/>
    <p:sldId id="314" r:id="rId17"/>
    <p:sldId id="299" r:id="rId18"/>
    <p:sldId id="300" r:id="rId19"/>
    <p:sldId id="304" r:id="rId20"/>
    <p:sldId id="301" r:id="rId21"/>
    <p:sldId id="305" r:id="rId22"/>
    <p:sldId id="315" r:id="rId23"/>
    <p:sldId id="316" r:id="rId24"/>
    <p:sldId id="317" r:id="rId25"/>
    <p:sldId id="275" r:id="rId26"/>
    <p:sldId id="271" r:id="rId27"/>
    <p:sldId id="298" r:id="rId28"/>
    <p:sldId id="307" r:id="rId29"/>
    <p:sldId id="308" r:id="rId30"/>
    <p:sldId id="309" r:id="rId31"/>
    <p:sldId id="310" r:id="rId32"/>
    <p:sldId id="311" r:id="rId33"/>
    <p:sldId id="312" r:id="rId34"/>
    <p:sldId id="318" r:id="rId35"/>
    <p:sldId id="31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/>
    <p:restoredTop sz="94636"/>
  </p:normalViewPr>
  <p:slideViewPr>
    <p:cSldViewPr>
      <p:cViewPr varScale="1">
        <p:scale>
          <a:sx n="92" d="100"/>
          <a:sy n="92" d="100"/>
        </p:scale>
        <p:origin x="176" y="10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F17BA-42CA-4244-9C1D-745EAB0DF02C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E2CDE-92D0-418B-9D7A-3BAEE878F0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0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2972-E609-416D-973F-9D14832901B8}" type="datetimeFigureOut">
              <a:rPr lang="en-US" smtClean="0"/>
              <a:pPr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21EB1-F2C8-43D4-BFC3-B69412CAD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A50744-AAF5-9746-A403-F2E297CECB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1096"/>
            <a:ext cx="9144000" cy="24040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Kevin J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3F616-DD7D-7441-9233-56BBE70A89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4357404"/>
            <a:ext cx="6210300" cy="2349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Researchers have suggested that omega-3 polyunsaturated fatty acids from oily fish (eicosapentaenoic acid (EPA) and docosahexaenoic acid (DHA) and plants (alpha-linolenic acid (ALA)) benefit cardiovascular health. </a:t>
            </a:r>
          </a:p>
          <a:p>
            <a:r>
              <a:rPr lang="en-IN" dirty="0"/>
              <a:t>Guidelines recommend increasing omega-3-rich foods, and sometimes supplementation, but recent trials have not confirmed this.</a:t>
            </a:r>
          </a:p>
          <a:p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question to be answered :</a:t>
            </a:r>
          </a:p>
          <a:p>
            <a:endParaRPr lang="en-US" dirty="0"/>
          </a:p>
          <a:p>
            <a:r>
              <a:rPr lang="en-IN" dirty="0"/>
              <a:t>Do long-chain omega-3 (fish-based omega-3 fats) or ALA (plant-based omega-3 fats) fats alter risk of all-cause mortality, cardiovascular deaths, cardiovascular events, coronary heart disease deaths, coronary heart disease events, stroke, arrhythmia, adiposity and lipids?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the review explicitly address a sensible clinical question?</a:t>
            </a:r>
          </a:p>
          <a:p>
            <a:endParaRPr lang="en-US" dirty="0"/>
          </a:p>
          <a:p>
            <a:r>
              <a:rPr lang="en-US" dirty="0"/>
              <a:t>Yes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EDF62-5050-5F4C-A6B5-B81ABDBC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ANALYSING THE CREDIBILITY OF THE SYSTEMATIC REVIEW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16BB7-C118-3E4E-8718-ACB752282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8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Studies included :</a:t>
            </a:r>
          </a:p>
          <a:p>
            <a:r>
              <a:rPr lang="en-IN" dirty="0"/>
              <a:t>RCTs that included diet advice or dietary supplementation to promote omega-3 fatty acid intake versus placebo, no supplementation, usual diet or lower dose omega-3</a:t>
            </a:r>
          </a:p>
          <a:p>
            <a:r>
              <a:rPr lang="en-IN" dirty="0"/>
              <a:t>Studies with multiple interventions excluded</a:t>
            </a:r>
          </a:p>
          <a:p>
            <a:endParaRPr lang="en-US" dirty="0"/>
          </a:p>
          <a:p>
            <a:r>
              <a:rPr lang="en-IN" dirty="0"/>
              <a:t>Follow up duration of at least 12 months for mortality and cardiovascular outcomes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P:</a:t>
            </a:r>
          </a:p>
          <a:p>
            <a:r>
              <a:rPr lang="en-IN" dirty="0"/>
              <a:t>Adults (18 years or older, men and/or women) at any risk of cardiovascular disease (with or without existing cardiovascular disease) </a:t>
            </a:r>
          </a:p>
          <a:p>
            <a:endParaRPr lang="en-IN" dirty="0"/>
          </a:p>
          <a:p>
            <a:r>
              <a:rPr lang="en-IN" dirty="0"/>
              <a:t>Exclusion:</a:t>
            </a:r>
          </a:p>
          <a:p>
            <a:r>
              <a:rPr lang="en-IN" dirty="0"/>
              <a:t>pregnant </a:t>
            </a:r>
          </a:p>
          <a:p>
            <a:r>
              <a:rPr lang="en-IN" dirty="0"/>
              <a:t>acutely ill (with acute-stage cancer, undergoing heart or renal transplantation, with HIV or AIDS, on haemodialysis, with IgA glomerulonephritis, or any other renal problem except in diabetes).</a:t>
            </a:r>
          </a:p>
          <a:p>
            <a:endParaRPr lang="en-IN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Intervention :</a:t>
            </a:r>
          </a:p>
          <a:p>
            <a:endParaRPr lang="en-US" dirty="0"/>
          </a:p>
          <a:p>
            <a:r>
              <a:rPr lang="en-IN" dirty="0"/>
              <a:t>dietary supplementation, a provided diet or advice on diet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 :</a:t>
            </a:r>
          </a:p>
          <a:p>
            <a:endParaRPr lang="en-US" dirty="0"/>
          </a:p>
          <a:p>
            <a:r>
              <a:rPr lang="en-US" dirty="0"/>
              <a:t>No diet change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Outcomes </a:t>
            </a:r>
            <a:r>
              <a:rPr lang="en-US" dirty="0"/>
              <a:t>:</a:t>
            </a:r>
          </a:p>
          <a:p>
            <a:r>
              <a:rPr lang="en-IN" dirty="0"/>
              <a:t>all-cause mortality (deaths)</a:t>
            </a:r>
          </a:p>
          <a:p>
            <a:r>
              <a:rPr lang="en-IN" dirty="0"/>
              <a:t>cardiovascular mortality (cardiovascular deaths)</a:t>
            </a:r>
          </a:p>
          <a:p>
            <a:r>
              <a:rPr lang="en-IN" dirty="0"/>
              <a:t>cardiovascular events (cardiovascular events)</a:t>
            </a:r>
          </a:p>
          <a:p>
            <a:r>
              <a:rPr lang="en-IN" dirty="0"/>
              <a:t>coronary heart disease mortality (CHD deaths)</a:t>
            </a:r>
          </a:p>
          <a:p>
            <a:r>
              <a:rPr lang="en-IN" dirty="0"/>
              <a:t>coronary heart disease events (CHD events)</a:t>
            </a:r>
          </a:p>
          <a:p>
            <a:r>
              <a:rPr lang="en-IN" dirty="0"/>
              <a:t>stroke</a:t>
            </a:r>
          </a:p>
          <a:p>
            <a:r>
              <a:rPr lang="en-IN" dirty="0"/>
              <a:t>arrhythmia (atrial fibrillation)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Search method :</a:t>
            </a:r>
          </a:p>
          <a:p>
            <a:r>
              <a:rPr lang="en-IN" dirty="0"/>
              <a:t>As on 27 April 2017 – eligible RCTs from Cochrane Central Register of Controlled Trials , </a:t>
            </a:r>
            <a:r>
              <a:rPr lang="en-IN" dirty="0" err="1"/>
              <a:t>Epub</a:t>
            </a:r>
            <a:r>
              <a:rPr lang="en-IN" dirty="0"/>
              <a:t> Ahead of Print, In-Process &amp; Other Non-Indexed Citations from MEDLINE and EMBASE</a:t>
            </a:r>
          </a:p>
          <a:p>
            <a:r>
              <a:rPr lang="en-IN" dirty="0" err="1"/>
              <a:t>Handsearched</a:t>
            </a:r>
            <a:r>
              <a:rPr lang="en-IN" dirty="0"/>
              <a:t> the included studies in all relevant systematic reviews for new trials and additional publications of included trials</a:t>
            </a:r>
          </a:p>
          <a:p>
            <a:r>
              <a:rPr lang="en-IN" dirty="0"/>
              <a:t>contacted authors of all large included studies (at least 100 par- </a:t>
            </a:r>
            <a:r>
              <a:rPr lang="en-IN" dirty="0" err="1"/>
              <a:t>ticipants</a:t>
            </a:r>
            <a:r>
              <a:rPr lang="en-IN" dirty="0"/>
              <a:t>) and some smaller trials for further study data, methodological details and references to studies not yet identified, including </a:t>
            </a:r>
            <a:r>
              <a:rPr lang="en-IN" b="1" dirty="0"/>
              <a:t>published, unpublished or ongoing studies.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the search for relevant studies exhaustive? </a:t>
            </a:r>
          </a:p>
          <a:p>
            <a:r>
              <a:rPr lang="en-US" dirty="0">
                <a:solidFill>
                  <a:srgbClr val="00B050"/>
                </a:solidFill>
              </a:rPr>
              <a:t>Yes</a:t>
            </a:r>
          </a:p>
          <a:p>
            <a:endParaRPr lang="en-US" dirty="0"/>
          </a:p>
          <a:p>
            <a:r>
              <a:rPr lang="en-US" dirty="0"/>
              <a:t> identified 79 eligible studies: </a:t>
            </a:r>
            <a:r>
              <a:rPr lang="en-US" dirty="0">
                <a:solidFill>
                  <a:srgbClr val="0070C0"/>
                </a:solidFill>
              </a:rPr>
              <a:t>All RCTs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SELECTION AND ASSESMENT OF THE STUDIES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At least two reviewers independently assessed titles and abstracts resulting from the electronic and bibliographic searches.</a:t>
            </a:r>
          </a:p>
          <a:p>
            <a:r>
              <a:rPr lang="en-IN" dirty="0"/>
              <a:t>Differences were resolved by discussion and when necessary, in consultation with the review team.</a:t>
            </a:r>
          </a:p>
          <a:p>
            <a:r>
              <a:rPr lang="en-IN" dirty="0"/>
              <a:t>Used an in/out form to assess full-text papers and studies for inclusion into the review.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Were selection and assessment of </a:t>
            </a:r>
            <a:br>
              <a:rPr lang="en-US" dirty="0"/>
            </a:br>
            <a:r>
              <a:rPr lang="en-US" dirty="0"/>
              <a:t>studies </a:t>
            </a:r>
            <a:br>
              <a:rPr lang="en-US" dirty="0"/>
            </a:br>
            <a:r>
              <a:rPr lang="en-US" dirty="0"/>
              <a:t>reproducible?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Yes </a:t>
            </a:r>
          </a:p>
          <a:p>
            <a:r>
              <a:rPr lang="en-US" dirty="0"/>
              <a:t>More than one reviewer </a:t>
            </a:r>
          </a:p>
          <a:p>
            <a:r>
              <a:rPr lang="en-US" dirty="0"/>
              <a:t>Dispute resolved by a team</a:t>
            </a:r>
          </a:p>
          <a:p>
            <a:r>
              <a:rPr lang="en-US" dirty="0"/>
              <a:t>Pre planned formats for data extraction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42BD7-0468-7542-A5B7-687E932A8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 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921BD0-918A-C74A-AE50-0CDCA3D4053D}"/>
              </a:ext>
            </a:extLst>
          </p:cNvPr>
          <p:cNvSpPr/>
          <p:nvPr/>
        </p:nvSpPr>
        <p:spPr>
          <a:xfrm>
            <a:off x="4445202" y="3244334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 </a:t>
            </a:r>
            <a:endParaRPr lang="en-IN" dirty="0">
              <a:solidFill>
                <a:srgbClr val="000000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CEAAA5-C9BB-8941-BB0C-2D804FA751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6694" y="-6927"/>
            <a:ext cx="42970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3BF69-BB48-0347-9F2F-15A6793D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Did the review address possible explanations of between-study differences in results?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E06D4-EA7F-364F-A71F-302376D2A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8712"/>
            <a:ext cx="8229600" cy="4525963"/>
          </a:xfrm>
        </p:spPr>
        <p:txBody>
          <a:bodyPr/>
          <a:lstStyle/>
          <a:p>
            <a:r>
              <a:rPr lang="en-US" dirty="0"/>
              <a:t>Random effects meta regression</a:t>
            </a:r>
          </a:p>
          <a:p>
            <a:endParaRPr lang="en-US" dirty="0"/>
          </a:p>
          <a:p>
            <a:r>
              <a:rPr lang="en-US" dirty="0"/>
              <a:t>Sensitivity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1306980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17A-2260-3144-8C4D-880F5763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the review present results that are ready for clinical application?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59D8A-4E59-EA47-979C-42443A066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Yes </a:t>
            </a:r>
          </a:p>
          <a:p>
            <a:endParaRPr lang="en-US" dirty="0"/>
          </a:p>
          <a:p>
            <a:r>
              <a:rPr lang="en-US" dirty="0"/>
              <a:t>Outcome measures are </a:t>
            </a:r>
          </a:p>
          <a:p>
            <a:pPr lvl="1"/>
            <a:r>
              <a:rPr lang="en-IN" dirty="0"/>
              <a:t>all-cause mortality (deaths)</a:t>
            </a:r>
          </a:p>
          <a:p>
            <a:pPr lvl="1"/>
            <a:r>
              <a:rPr lang="en-IN" dirty="0"/>
              <a:t>cardiovascular mortality (cardiovascular deaths)</a:t>
            </a:r>
          </a:p>
          <a:p>
            <a:pPr lvl="1"/>
            <a:r>
              <a:rPr lang="en-IN" dirty="0"/>
              <a:t>cardiovascular events (cardiovascular events)</a:t>
            </a:r>
          </a:p>
          <a:p>
            <a:pPr lvl="1"/>
            <a:r>
              <a:rPr lang="en-IN" dirty="0"/>
              <a:t>coronary heart disease mortality (CHD deaths)</a:t>
            </a:r>
          </a:p>
          <a:p>
            <a:pPr lvl="1"/>
            <a:r>
              <a:rPr lang="en-IN" dirty="0"/>
              <a:t>coronary heart disease events (CHD events)</a:t>
            </a:r>
          </a:p>
          <a:p>
            <a:pPr lvl="1"/>
            <a:r>
              <a:rPr lang="en-IN" dirty="0"/>
              <a:t>stroke</a:t>
            </a:r>
          </a:p>
          <a:p>
            <a:pPr lvl="1"/>
            <a:r>
              <a:rPr lang="en-IN" dirty="0"/>
              <a:t>arrhythmia (atrial fibrillation)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r>
              <a:rPr lang="en-IN" dirty="0"/>
              <a:t>These are ready for clinical application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738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025D1-F7A0-C147-AC68-0A692E475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Did the review provide rating for confidence in effect estimates or provide the information I need to evaluate confidence?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994BD-C660-414B-A4FA-21187A7C7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91336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FF049-965F-4446-AC52-CC6DFED2A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4704D-A947-D64F-BFBA-CC4900BFD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904FDE-A0BA-2C48-922F-07D2BCCD08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1" y="2173831"/>
            <a:ext cx="9144000" cy="41245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C9D30A-B727-444F-857C-76F11C759AAF}"/>
              </a:ext>
            </a:extLst>
          </p:cNvPr>
          <p:cNvSpPr/>
          <p:nvPr/>
        </p:nvSpPr>
        <p:spPr>
          <a:xfrm>
            <a:off x="6477000" y="1981200"/>
            <a:ext cx="1295400" cy="4327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97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0418-F8D8-1941-8BBE-2D0BA1E9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53" y="8414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Grading of Recommendations Assessment, Development and Evaluation (GRADE)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D84D0-0389-F04E-84CC-74CB549C9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A14EF1-2C91-4848-8767-5654B46282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90876"/>
            <a:ext cx="9144000" cy="17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09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0DED-9853-3B44-B964-AFE0BA89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RATING THE QUALITY OF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24616-B982-3941-A66F-290CB6BE1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25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1EF07-7999-8640-A745-F05CE471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BC77D-9238-9845-BD6F-3357D5534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4D555-50DB-974F-B8D3-231B6AED57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5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59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95E8-8849-1540-9E39-790CA646A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84CED-D5A8-524A-B171-67D093FDB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94EC0-C774-4445-B0C2-974C991723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788"/>
            <a:ext cx="9144000" cy="619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37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B55D-E0F8-E642-A065-7F3DAEDA3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2833A-253E-2842-AB9A-00102D1E0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35102-1300-8E48-AD05-5C7470D92F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525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C4131A-ECD2-8645-9FBE-28B430322A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48090"/>
            <a:ext cx="9144000" cy="161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46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risk of bias across all the </a:t>
            </a:r>
            <a:br>
              <a:rPr lang="en-US" dirty="0"/>
            </a:br>
            <a:r>
              <a:rPr lang="en-US" dirty="0"/>
              <a:t>studies?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49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ASSESMENT OF RISK OF BIAS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Used the Cochrane Collaboration Risk of Bias Tool</a:t>
            </a: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58A31-2AE6-8149-BA30-FD2AAD4FD3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3520" y="1650798"/>
            <a:ext cx="6356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84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E56A6-E408-C44F-B60D-8D2C001E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42C0D-E047-3747-B60B-4CCCC4277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75198-B633-0A49-B8E1-66DF771639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247" y="-11624"/>
            <a:ext cx="339852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05965-11F3-824E-9D8A-26828D7030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8459" y="-25831"/>
            <a:ext cx="320708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0347B7-485F-B14B-9881-4E4A880A38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624" y="4301613"/>
            <a:ext cx="2783335" cy="254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2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67E92-A50B-FF48-9D0D-FB22F5ED9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85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 the systematic review population, intervention, comparison and outcomes fit the patient at hand?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3E02A-2508-6043-A4F2-D15F29AFF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17" y="2089687"/>
            <a:ext cx="8229600" cy="4525963"/>
          </a:xfrm>
        </p:spPr>
        <p:txBody>
          <a:bodyPr/>
          <a:lstStyle/>
          <a:p>
            <a:r>
              <a:rPr lang="en-IN" dirty="0"/>
              <a:t>Generalisable adult population </a:t>
            </a:r>
          </a:p>
          <a:p>
            <a:r>
              <a:rPr lang="en-IN" dirty="0"/>
              <a:t>Men and women, including healthy participants and participants with CVD risk factors or previous CVD as well as non-CVD health problems. </a:t>
            </a:r>
          </a:p>
          <a:p>
            <a:r>
              <a:rPr lang="en-IN" dirty="0"/>
              <a:t>All studies were conducted in high-income countries.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533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6544C-B614-5D45-A018-F68642C5B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Autofit/>
          </a:bodyPr>
          <a:lstStyle/>
          <a:p>
            <a:r>
              <a:rPr lang="en-IN" sz="2800" dirty="0"/>
              <a:t>Would your decisions differ if either boundary of the confidence interval represented the truth (i.e., imprecision which occurs with a small number of events and wide confidence intervals)?</a:t>
            </a:r>
            <a:br>
              <a:rPr lang="en-IN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44E9D-5CFB-0041-827C-30B9BA375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83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D118-72B3-9240-A2E8-5C8A14FC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51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Are the results inconsistent across studies (</a:t>
            </a:r>
            <a:r>
              <a:rPr lang="en-IN" dirty="0" err="1"/>
              <a:t>i.e</a:t>
            </a:r>
            <a:r>
              <a:rPr lang="en-IN" dirty="0"/>
              <a:t>, inconsistency)?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A935D-6AEF-594C-931D-7E820F308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 I</a:t>
            </a:r>
            <a:r>
              <a:rPr lang="en-IN" baseline="30000" dirty="0"/>
              <a:t>2</a:t>
            </a:r>
            <a:r>
              <a:rPr lang="en-IN" dirty="0"/>
              <a:t> was &lt; 60% for all primary outcomes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47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5E371-BCA3-0844-B9EA-EF6A9E1B8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47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Is there a high likelihood of publication bias?</a:t>
            </a:r>
            <a:br>
              <a:rPr lang="en-IN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3E28A7A-65FC-1F41-AE2D-18A8E7B48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4" y="1406124"/>
            <a:ext cx="6447286" cy="45259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934124-DC8E-124F-850D-FF0CA23B32D9}"/>
              </a:ext>
            </a:extLst>
          </p:cNvPr>
          <p:cNvSpPr/>
          <p:nvPr/>
        </p:nvSpPr>
        <p:spPr>
          <a:xfrm>
            <a:off x="2309247" y="59617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Helvetica" pitchFamily="2" charset="0"/>
              </a:rPr>
              <a:t>The funnel plot suggested that small studies with higher numbers of deaths in the intervention group might be missing</a:t>
            </a:r>
            <a:endParaRPr lang="en-IN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60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7EC77-4C38-5F42-B5C7-B43112D5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94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>Do you consider the magnitude of treatment effect large 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DC219-4D76-0A40-9342-5DE064663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change</a:t>
            </a:r>
          </a:p>
        </p:txBody>
      </p:sp>
    </p:spTree>
    <p:extLst>
      <p:ext uri="{BB962C8B-B14F-4D97-AF65-F5344CB8AC3E}">
        <p14:creationId xmlns:p14="http://schemas.microsoft.com/office/powerpoint/2010/main" val="1360975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086E-40F5-7B43-9D75-4C5A0509D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Overall confidence in the estimates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CB1A8-7191-FD49-ADE3-303CBDC79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Moderate to low</a:t>
            </a:r>
          </a:p>
        </p:txBody>
      </p:sp>
    </p:spTree>
    <p:extLst>
      <p:ext uri="{BB962C8B-B14F-4D97-AF65-F5344CB8AC3E}">
        <p14:creationId xmlns:p14="http://schemas.microsoft.com/office/powerpoint/2010/main" val="47425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4CEA3-CA1A-2C47-BEA8-2D4AE101E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39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Did the review present results that are </a:t>
            </a:r>
            <a:br>
              <a:rPr lang="en-US" dirty="0"/>
            </a:br>
            <a:r>
              <a:rPr lang="en-US" dirty="0"/>
              <a:t>ready for clinical application?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8E532-F209-EF43-9219-4D5D4E8F9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88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58D0-25D9-FC4A-8B2A-5745198C1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925F1-51EA-BF44-B2D9-D0C16EAE9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44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731</Words>
  <Application>Microsoft Macintosh PowerPoint</Application>
  <PresentationFormat>On-screen Show (4:3)</PresentationFormat>
  <Paragraphs>95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Gill Sans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ANALYSING THE CREDIBILITY OF THE SYSTEMATIC REVIEW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SELECTION AND ASSESMENT OF THE STUDIES </vt:lpstr>
      <vt:lpstr>Were selection and assessment of  studies  reproducible?</vt:lpstr>
      <vt:lpstr>PowerPoint Presentation</vt:lpstr>
      <vt:lpstr>Did the review address possible explanations of between-study differences in results? </vt:lpstr>
      <vt:lpstr>Did the review present results that are ready for clinical application?</vt:lpstr>
      <vt:lpstr>Did the review provide rating for confidence in effect estimates or provide the information I need to evaluate confidence?</vt:lpstr>
      <vt:lpstr>PowerPoint Presentation</vt:lpstr>
      <vt:lpstr>Grading of Recommendations Assessment, Development and Evaluation (GRADE) </vt:lpstr>
      <vt:lpstr>RATING THE QUALITY OF EVIDENCE</vt:lpstr>
      <vt:lpstr>PowerPoint Presentation</vt:lpstr>
      <vt:lpstr>PowerPoint Presentation</vt:lpstr>
      <vt:lpstr>PowerPoint Presentation</vt:lpstr>
      <vt:lpstr>What is the risk of bias across all the  studies?</vt:lpstr>
      <vt:lpstr>ASSESMENT OF RISK OF BIAS </vt:lpstr>
      <vt:lpstr>PowerPoint Presentation</vt:lpstr>
      <vt:lpstr>Do the systematic review population, intervention, comparison and outcomes fit the patient at hand?</vt:lpstr>
      <vt:lpstr>Would your decisions differ if either boundary of the confidence interval represented the truth (i.e., imprecision which occurs with a small number of events and wide confidence intervals)? </vt:lpstr>
      <vt:lpstr>Are the results inconsistent across studies (i.e, inconsistency)? </vt:lpstr>
      <vt:lpstr>Is there a high likelihood of publication bias? </vt:lpstr>
      <vt:lpstr>Do you consider the magnitude of treatment effect large  </vt:lpstr>
      <vt:lpstr>Overall confidence in the estimates </vt:lpstr>
      <vt:lpstr>Did the review present results that are  ready for clinical application?   </vt:lpstr>
      <vt:lpstr>Thank you</vt:lpstr>
    </vt:vector>
  </TitlesOfParts>
  <Company>VELLORE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cmc</dc:creator>
  <cp:lastModifiedBy>Josh Mat</cp:lastModifiedBy>
  <cp:revision>59</cp:revision>
  <dcterms:created xsi:type="dcterms:W3CDTF">2018-12-18T04:11:04Z</dcterms:created>
  <dcterms:modified xsi:type="dcterms:W3CDTF">2019-02-16T15:18:33Z</dcterms:modified>
</cp:coreProperties>
</file>