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82" d="100"/>
          <a:sy n="82" d="100"/>
        </p:scale>
        <p:origin x="-164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693E-F03D-264A-A84A-1406E1A4C13A}" type="datetimeFigureOut">
              <a:rPr lang="en-US" smtClean="0"/>
              <a:pPr/>
              <a:t>2/4/19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0B22FE4-6F01-C34A-88E8-FDA9E2DB66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693E-F03D-264A-A84A-1406E1A4C13A}" type="datetimeFigureOut">
              <a:rPr lang="en-US" smtClean="0"/>
              <a:pPr/>
              <a:t>2/4/19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22FE4-6F01-C34A-88E8-FDA9E2DB66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693E-F03D-264A-A84A-1406E1A4C13A}" type="datetimeFigureOut">
              <a:rPr lang="en-US" smtClean="0"/>
              <a:pPr/>
              <a:t>2/4/19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0B22FE4-6F01-C34A-88E8-FDA9E2DB6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693E-F03D-264A-A84A-1406E1A4C13A}" type="datetimeFigureOut">
              <a:rPr lang="en-US" smtClean="0"/>
              <a:pPr/>
              <a:t>2/4/19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22FE4-6F01-C34A-88E8-FDA9E2DB66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693E-F03D-264A-A84A-1406E1A4C13A}" type="datetimeFigureOut">
              <a:rPr lang="en-US" smtClean="0"/>
              <a:pPr/>
              <a:t>2/4/19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22FE4-6F01-C34A-88E8-FDA9E2DB66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693E-F03D-264A-A84A-1406E1A4C13A}" type="datetimeFigureOut">
              <a:rPr lang="en-US" smtClean="0"/>
              <a:pPr/>
              <a:t>2/4/19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22FE4-6F01-C34A-88E8-FDA9E2DB6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693E-F03D-264A-A84A-1406E1A4C13A}" type="datetimeFigureOut">
              <a:rPr lang="en-US" smtClean="0"/>
              <a:pPr/>
              <a:t>2/4/19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22FE4-6F01-C34A-88E8-FDA9E2DB6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693E-F03D-264A-A84A-1406E1A4C13A}" type="datetimeFigureOut">
              <a:rPr lang="en-US" smtClean="0"/>
              <a:pPr/>
              <a:t>2/4/19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22FE4-6F01-C34A-88E8-FDA9E2DB66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693E-F03D-264A-A84A-1406E1A4C13A}" type="datetimeFigureOut">
              <a:rPr lang="en-US" smtClean="0"/>
              <a:pPr/>
              <a:t>2/4/19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0B22FE4-6F01-C34A-88E8-FDA9E2DB66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693E-F03D-264A-A84A-1406E1A4C13A}" type="datetimeFigureOut">
              <a:rPr lang="en-US" smtClean="0"/>
              <a:pPr/>
              <a:t>2/4/19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22FE4-6F01-C34A-88E8-FDA9E2DB6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1693E-F03D-264A-A84A-1406E1A4C13A}" type="datetimeFigureOut">
              <a:rPr lang="en-US" smtClean="0"/>
              <a:pPr/>
              <a:t>2/4/19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22FE4-6F01-C34A-88E8-FDA9E2DB6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521693E-F03D-264A-A84A-1406E1A4C13A}" type="datetimeFigureOut">
              <a:rPr lang="en-US" smtClean="0"/>
              <a:pPr/>
              <a:t>2/4/19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0B22FE4-6F01-C34A-88E8-FDA9E2DB6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9-02-04 at 1.50.33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00" y="1320800"/>
            <a:ext cx="7188200" cy="4216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E-cigarettes are commonly used in attempts to stop smoking, but evidence is limited regarding their effectiveness as compared with that of nicotine products approved as smoking-cessation treatments.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Two</a:t>
            </a:r>
            <a:r>
              <a:rPr lang="en-US" dirty="0" smtClean="0"/>
              <a:t>-group, pragmatic, multicenter, individually randomized, controlled trial.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PICOT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 – Adults attending U.K National health service stop smoking services</a:t>
            </a:r>
          </a:p>
          <a:p>
            <a:r>
              <a:rPr lang="en-US" dirty="0" smtClean="0"/>
              <a:t>I – E-cigarette starter pack</a:t>
            </a:r>
          </a:p>
          <a:p>
            <a:r>
              <a:rPr lang="en-US" dirty="0" smtClean="0"/>
              <a:t>C – Nicotine replacement product of choice</a:t>
            </a:r>
          </a:p>
          <a:p>
            <a:r>
              <a:rPr lang="en-US" dirty="0" smtClean="0"/>
              <a:t>O – Abstinence or reduction in smoking</a:t>
            </a:r>
          </a:p>
          <a:p>
            <a:r>
              <a:rPr lang="en-US" dirty="0" smtClean="0"/>
              <a:t>T – 52 weeks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Was the Study Population Clearly Defined?</a:t>
            </a:r>
            <a:endParaRPr lang="en-US" dirty="0"/>
          </a:p>
        </p:txBody>
      </p:sp>
      <p:pic>
        <p:nvPicPr>
          <p:cNvPr id="6" name="Content Placeholder 5" descr="Screen Shot 2019-02-04 at 2.17.14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1951192"/>
            <a:ext cx="7772400" cy="3565216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Were the outcome measures clearly defined?</a:t>
            </a:r>
            <a:endParaRPr lang="en-US" dirty="0"/>
          </a:p>
        </p:txBody>
      </p:sp>
      <p:pic>
        <p:nvPicPr>
          <p:cNvPr id="4" name="Content Placeholder 3" descr="Screen Shot 2019-02-04 at 2.16.38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2435505"/>
            <a:ext cx="7772400" cy="2596589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Did the intervention and control groups start with the same prognosis?</a:t>
            </a:r>
            <a:endParaRPr lang="en-US" dirty="0"/>
          </a:p>
        </p:txBody>
      </p:sp>
      <p:pic>
        <p:nvPicPr>
          <p:cNvPr id="4" name="Content Placeholder 3" descr="Screen Shot 2019-02-04 at 2.18.43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1631830"/>
            <a:ext cx="7772400" cy="42039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smtClean="0"/>
              <a:t>Were the patients randomized?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Randomization took place on the quit date to limit differential dropout.</a:t>
            </a:r>
            <a:r>
              <a:rPr lang="en-US" dirty="0" smtClean="0"/>
              <a:t> </a:t>
            </a:r>
          </a:p>
          <a:p>
            <a:r>
              <a:rPr lang="en-US" dirty="0" smtClean="0"/>
              <a:t>Randomization </a:t>
            </a:r>
            <a:r>
              <a:rPr lang="en-US" dirty="0" smtClean="0"/>
              <a:t>sequences (1:1 ratio in permuted blocks of 20, stratified according to trial site) were generated with the use of a pseudorandom number generator in </a:t>
            </a:r>
            <a:r>
              <a:rPr lang="en-US" dirty="0" err="1" smtClean="0"/>
              <a:t>Stata</a:t>
            </a:r>
            <a:r>
              <a:rPr lang="en-US" dirty="0" smtClean="0"/>
              <a:t> </a:t>
            </a:r>
            <a:r>
              <a:rPr lang="en-US" dirty="0" smtClean="0"/>
              <a:t>software.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Was the allocation concealed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Assignments </a:t>
            </a:r>
            <a:r>
              <a:rPr lang="en-US" dirty="0" smtClean="0"/>
              <a:t>were embedded into an application that only revealed the next treatment assignment once a participant had been entered into the database.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" dirty="0" smtClean="0"/>
              <a:t>Were t</a:t>
            </a:r>
            <a:r>
              <a:rPr lang="en-US" dirty="0" err="1" smtClean="0"/>
              <a:t>h</a:t>
            </a:r>
            <a:r>
              <a:rPr lang="en" dirty="0" smtClean="0"/>
              <a:t>e patients in the study groups similar in known prognostic variables?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Yes.</a:t>
            </a:r>
          </a:p>
          <a:p>
            <a:r>
              <a:rPr lang="en-US" dirty="0" smtClean="0"/>
              <a:t>All prognostic variables were taken into consideration.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To what extent was the study blinded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Open label trial</a:t>
            </a:r>
          </a:p>
          <a:p>
            <a:r>
              <a:rPr lang="en-US" dirty="0" smtClean="0"/>
              <a:t>Blinding was not done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Were the groups </a:t>
            </a:r>
            <a:r>
              <a:rPr lang="en-US" dirty="0" err="1" smtClean="0"/>
              <a:t>prognostically</a:t>
            </a:r>
            <a:r>
              <a:rPr lang="en-US" dirty="0" smtClean="0"/>
              <a:t> balanced at the study completion?</a:t>
            </a:r>
            <a:endParaRPr lang="en-US" dirty="0"/>
          </a:p>
        </p:txBody>
      </p:sp>
      <p:pic>
        <p:nvPicPr>
          <p:cNvPr id="4" name="Content Placeholder 3" descr="Screen Shot 2019-02-04 at 2.24.27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6200" y="1600200"/>
            <a:ext cx="4158409" cy="4525963"/>
          </a:xfrm>
        </p:spPr>
      </p:pic>
      <p:pic>
        <p:nvPicPr>
          <p:cNvPr id="5" name="Picture 4" descr="Screen Shot 2019-02-04 at 2.24.4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600200"/>
            <a:ext cx="5001106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Was the follow up complete?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Yes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Was the study stopped prematurely?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763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Were the patients </a:t>
            </a:r>
            <a:r>
              <a:rPr lang="en-US" dirty="0" err="1" smtClean="0"/>
              <a:t>analysed</a:t>
            </a:r>
            <a:r>
              <a:rPr lang="en-US" dirty="0" smtClean="0"/>
              <a:t> in the groups to which they were randomized?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019300"/>
            <a:ext cx="7772400" cy="45720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Yes</a:t>
            </a:r>
          </a:p>
          <a:p>
            <a:r>
              <a:rPr lang="en-US" dirty="0" smtClean="0"/>
              <a:t>There was no crossing over in the trial</a:t>
            </a:r>
          </a:p>
          <a:p>
            <a:endParaRPr lang="en-US" dirty="0" smtClean="0"/>
          </a:p>
          <a:p>
            <a:r>
              <a:rPr lang="en-US" dirty="0" smtClean="0"/>
              <a:t>ITT analysis </a:t>
            </a:r>
            <a:r>
              <a:rPr lang="en-US" dirty="0" smtClean="0"/>
              <a:t>done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Were adequate number of people included in the study?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77724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It was </a:t>
            </a:r>
            <a:r>
              <a:rPr lang="en-US" dirty="0" smtClean="0"/>
              <a:t>calculated that a sample of 886 participants would provide the trial with 95% </a:t>
            </a:r>
            <a:r>
              <a:rPr lang="en-US" dirty="0" smtClean="0"/>
              <a:t>power </a:t>
            </a:r>
            <a:r>
              <a:rPr lang="en-US" dirty="0" smtClean="0"/>
              <a:t>if the true percentages of 1-year abstinence were 23.8% in the </a:t>
            </a:r>
            <a:r>
              <a:rPr lang="en-US" dirty="0" err="1" smtClean="0"/>
              <a:t>e</a:t>
            </a:r>
            <a:r>
              <a:rPr lang="en-US" dirty="0" smtClean="0"/>
              <a:t>-cigarette group and 14.0% in the </a:t>
            </a:r>
            <a:r>
              <a:rPr lang="en-US" dirty="0" smtClean="0"/>
              <a:t>nicotine replacement </a:t>
            </a:r>
            <a:r>
              <a:rPr lang="en-US" dirty="0" smtClean="0"/>
              <a:t>group (relative risk, 1.7)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Since trial setup, the abstinence rate in stop-smoking service clinics declined to 10%, but the sample of 886 participants would provide 85% power if the percentages were 17.0% and 10.0% in the respective groups.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Validity of the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Lato" panose="020B0604020202020204" charset="0"/>
              </a:rPr>
              <a:t>Study population: </a:t>
            </a:r>
            <a:r>
              <a:rPr lang="en-US" dirty="0" smtClean="0">
                <a:latin typeface="Lato" panose="020B0604020202020204" charset="0"/>
              </a:rPr>
              <a:t>well defined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Lato" panose="020B0604020202020204" charset="0"/>
              </a:rPr>
              <a:t>Outcomes: </a:t>
            </a:r>
            <a:r>
              <a:rPr lang="en-US" dirty="0" smtClean="0">
                <a:latin typeface="Lato" panose="020B0604020202020204" charset="0"/>
              </a:rPr>
              <a:t>clearly defined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Lato" panose="020B0604020202020204" charset="0"/>
              </a:rPr>
              <a:t>Randomization:</a:t>
            </a:r>
            <a:r>
              <a:rPr lang="en-US" b="1" dirty="0" smtClean="0">
                <a:latin typeface="Lato" panose="020B0604020202020204" charset="0"/>
              </a:rPr>
              <a:t> </a:t>
            </a:r>
            <a:r>
              <a:rPr lang="en-US" dirty="0" smtClean="0">
                <a:latin typeface="Lato" panose="020B0604020202020204" charset="0"/>
              </a:rPr>
              <a:t>A</a:t>
            </a:r>
            <a:r>
              <a:rPr lang="en-US" dirty="0" smtClean="0">
                <a:latin typeface="Lato" panose="020B0604020202020204" charset="0"/>
              </a:rPr>
              <a:t>dequate</a:t>
            </a:r>
            <a:endParaRPr lang="en-US" dirty="0" smtClean="0">
              <a:latin typeface="Lat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Lato" panose="020B0604020202020204" charset="0"/>
              </a:rPr>
              <a:t>Blinding:</a:t>
            </a:r>
            <a:r>
              <a:rPr lang="en-US" b="1" dirty="0" smtClean="0">
                <a:latin typeface="Lato" panose="020B0604020202020204" charset="0"/>
              </a:rPr>
              <a:t> </a:t>
            </a:r>
            <a:r>
              <a:rPr lang="en-US" dirty="0" smtClean="0">
                <a:latin typeface="Lato" panose="020B0604020202020204" charset="0"/>
              </a:rPr>
              <a:t>Open Label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Lato" panose="020B0604020202020204" charset="0"/>
              </a:rPr>
              <a:t>Sample size calculation:</a:t>
            </a:r>
            <a:r>
              <a:rPr lang="en-US" dirty="0" smtClean="0">
                <a:latin typeface="Lato" panose="020B0604020202020204" charset="0"/>
              </a:rPr>
              <a:t> Adequate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Lato" panose="020B0604020202020204" charset="0"/>
              </a:rPr>
              <a:t>Intention treat analysis:</a:t>
            </a:r>
            <a:r>
              <a:rPr lang="en-US" b="1" dirty="0" smtClean="0">
                <a:latin typeface="Lato" panose="020B0604020202020204" charset="0"/>
              </a:rPr>
              <a:t> </a:t>
            </a:r>
            <a:r>
              <a:rPr lang="en-US" dirty="0" smtClean="0">
                <a:latin typeface="Lato" panose="020B0604020202020204" charset="0"/>
              </a:rPr>
              <a:t>D</a:t>
            </a:r>
            <a:r>
              <a:rPr lang="en-US" dirty="0" smtClean="0">
                <a:latin typeface="Lato" panose="020B0604020202020204" charset="0"/>
              </a:rPr>
              <a:t>one</a:t>
            </a:r>
            <a:endParaRPr lang="en-US" dirty="0" smtClean="0">
              <a:latin typeface="Lato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Lato" panose="020B0604020202020204" charset="0"/>
              </a:rPr>
              <a:t>Baseline characteristics: </a:t>
            </a:r>
            <a:r>
              <a:rPr lang="en-US" dirty="0" smtClean="0">
                <a:latin typeface="Lato" panose="020B0604020202020204" charset="0"/>
              </a:rPr>
              <a:t>well matched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4" name="Content Placeholder 3" descr="Screen Shot 2019-02-04 at 2.29.28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1715965"/>
            <a:ext cx="7772400" cy="403566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2-04 at 2.29.59 p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85800" y="551999"/>
            <a:ext cx="8001000" cy="58488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I apply the results to patient care?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ARR = (79/438) – (44/446) =18 -9.9 = 8.1</a:t>
            </a:r>
          </a:p>
          <a:p>
            <a:r>
              <a:rPr lang="en-US" dirty="0" smtClean="0"/>
              <a:t>NNT = 100/8.1 = 12.34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Were the study patients similar to my patients in my practice?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49% of patients in the study were women</a:t>
            </a:r>
          </a:p>
          <a:p>
            <a:r>
              <a:rPr lang="en-US" dirty="0" smtClean="0"/>
              <a:t>40% of the </a:t>
            </a:r>
            <a:r>
              <a:rPr lang="en-US" dirty="0" smtClean="0"/>
              <a:t>study subjects were entitled to </a:t>
            </a:r>
            <a:r>
              <a:rPr lang="en-US" smtClean="0"/>
              <a:t>free prescriptions.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61</TotalTime>
  <Words>487</Words>
  <Application>Microsoft Macintosh PowerPoint</Application>
  <PresentationFormat>On-screen Show (4:3)</PresentationFormat>
  <Paragraphs>53</Paragraphs>
  <Slides>21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Equity</vt:lpstr>
      <vt:lpstr>Slide 1</vt:lpstr>
      <vt:lpstr>Background</vt:lpstr>
      <vt:lpstr>Study Design</vt:lpstr>
      <vt:lpstr>PICOT </vt:lpstr>
      <vt:lpstr>Was the Study Population Clearly Defined?</vt:lpstr>
      <vt:lpstr>Were the outcome measures clearly defined?</vt:lpstr>
      <vt:lpstr>Did the intervention and control groups start with the same prognosis?</vt:lpstr>
      <vt:lpstr>Were the patients randomized?</vt:lpstr>
      <vt:lpstr>Was the allocation concealed ?</vt:lpstr>
      <vt:lpstr>Were the patients in the study groups similar in known prognostic variables?</vt:lpstr>
      <vt:lpstr>To what extent was the study blinded</vt:lpstr>
      <vt:lpstr>Were the groups prognostically balanced at the study completion?</vt:lpstr>
      <vt:lpstr>Was the follow up complete?</vt:lpstr>
      <vt:lpstr>Was the study stopped prematurely?</vt:lpstr>
      <vt:lpstr>Were the patients analysed in the groups to which they were randomized?</vt:lpstr>
      <vt:lpstr>Were adequate number of people included in the study?</vt:lpstr>
      <vt:lpstr>Validity of the study</vt:lpstr>
      <vt:lpstr>Results</vt:lpstr>
      <vt:lpstr>Slide 19</vt:lpstr>
      <vt:lpstr>How can I apply the results to patient care?</vt:lpstr>
      <vt:lpstr>Were the study patients similar to my patients in my practice?</vt:lpstr>
    </vt:vector>
  </TitlesOfParts>
  <Company>ff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Vijay</dc:creator>
  <cp:lastModifiedBy>Vijay</cp:lastModifiedBy>
  <cp:revision>10</cp:revision>
  <dcterms:created xsi:type="dcterms:W3CDTF">2019-02-04T08:21:06Z</dcterms:created>
  <dcterms:modified xsi:type="dcterms:W3CDTF">2019-02-04T09:07:29Z</dcterms:modified>
</cp:coreProperties>
</file>