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83" r:id="rId6"/>
    <p:sldId id="281" r:id="rId7"/>
    <p:sldId id="282" r:id="rId8"/>
    <p:sldId id="265" r:id="rId9"/>
    <p:sldId id="266" r:id="rId10"/>
    <p:sldId id="284" r:id="rId11"/>
    <p:sldId id="267" r:id="rId12"/>
    <p:sldId id="268" r:id="rId13"/>
    <p:sldId id="263" r:id="rId14"/>
    <p:sldId id="285" r:id="rId15"/>
    <p:sldId id="270" r:id="rId16"/>
    <p:sldId id="271" r:id="rId17"/>
    <p:sldId id="286" r:id="rId18"/>
    <p:sldId id="269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6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76" y="1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263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303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425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2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916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760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8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212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313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54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E9AB-1739-437A-BDB6-711928B4E1F2}" type="datetimeFigureOut">
              <a:rPr lang="en-IN" smtClean="0"/>
              <a:t>16/02/19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63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617450"/>
            <a:ext cx="9144000" cy="1655762"/>
          </a:xfrm>
        </p:spPr>
        <p:txBody>
          <a:bodyPr/>
          <a:lstStyle/>
          <a:p>
            <a:r>
              <a:rPr lang="en-IN" dirty="0"/>
              <a:t>Kevin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781B6-D6F6-E048-885C-5744DEA5EB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690" y="283903"/>
            <a:ext cx="93980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7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Several studies have shown that DOACs are </a:t>
            </a:r>
            <a:r>
              <a:rPr lang="en-IN" dirty="0" err="1"/>
              <a:t>atleast</a:t>
            </a:r>
            <a:r>
              <a:rPr lang="en-IN" dirty="0"/>
              <a:t> non inferior to VKA, sometimes more effective and safer with regard to ICH in non valvular AF</a:t>
            </a:r>
          </a:p>
          <a:p>
            <a:endParaRPr lang="en-IN" dirty="0"/>
          </a:p>
          <a:p>
            <a:r>
              <a:rPr lang="en-IN" dirty="0"/>
              <a:t>However, there are some concerns about the generalizability of these studies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77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P: adult (&gt; 18 years old) patients with a diagnosis of NVAF requiring anticoagulant treatment</a:t>
            </a:r>
          </a:p>
          <a:p>
            <a:r>
              <a:rPr lang="en-IN" dirty="0"/>
              <a:t>T:  October 2014 to 31 January 2017</a:t>
            </a:r>
          </a:p>
          <a:p>
            <a:r>
              <a:rPr lang="en-IN" dirty="0"/>
              <a:t>T: </a:t>
            </a:r>
            <a:r>
              <a:rPr lang="en-IN" dirty="0" err="1"/>
              <a:t>Multicenter</a:t>
            </a:r>
            <a:r>
              <a:rPr lang="en-IN" dirty="0"/>
              <a:t>, prospective, non-randomized, comparative effectiveness observational study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40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1478"/>
            <a:ext cx="10515600" cy="5859722"/>
          </a:xfrm>
        </p:spPr>
        <p:txBody>
          <a:bodyPr>
            <a:normAutofit/>
          </a:bodyPr>
          <a:lstStyle/>
          <a:p>
            <a:r>
              <a:rPr lang="en-IN" dirty="0"/>
              <a:t>Primary Outcome:</a:t>
            </a:r>
          </a:p>
          <a:p>
            <a:pPr lvl="1"/>
            <a:r>
              <a:rPr lang="en-IN" dirty="0"/>
              <a:t>a primary effectiveness outcome, corresponding to stroke or peripheral arterial embolism events.</a:t>
            </a:r>
          </a:p>
          <a:p>
            <a:pPr lvl="1"/>
            <a:r>
              <a:rPr lang="en-IN" dirty="0"/>
              <a:t>a primary safety outcome, defined as bleeding in critical sites such as intracranial, spinal, gastrointestinal or intraocular bleeding, or any bleeding resulting in hospital admission.</a:t>
            </a:r>
          </a:p>
          <a:p>
            <a:pPr lvl="2"/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19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63A28-ADC3-C74E-A1E3-E833D60E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1DBD4-B7DD-0F45-8033-381F2B4D1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IN" dirty="0"/>
          </a:p>
          <a:p>
            <a:r>
              <a:rPr lang="en-IN" dirty="0"/>
              <a:t>Secondary outcomes:</a:t>
            </a:r>
          </a:p>
          <a:p>
            <a:pPr lvl="1"/>
            <a:r>
              <a:rPr lang="en-IN" dirty="0"/>
              <a:t>a secondary safety outcome, corresponding to acute myocardial infarction (AMI) or other acute, subacute and chronic ischemic heart disease.</a:t>
            </a:r>
          </a:p>
          <a:p>
            <a:pPr lvl="1"/>
            <a:r>
              <a:rPr lang="en-IN" dirty="0"/>
              <a:t>a composite outcome, corresponding to the occurrence of at least one of the previously listed primary and secondary outcomes.</a:t>
            </a:r>
          </a:p>
          <a:p>
            <a:pPr lvl="1"/>
            <a:r>
              <a:rPr lang="en-IN" dirty="0"/>
              <a:t>all-causes mortality.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Inclusion criteria:</a:t>
            </a:r>
          </a:p>
          <a:p>
            <a:r>
              <a:rPr lang="en-IN" dirty="0"/>
              <a:t>Only adult (&gt; 18 years old) patients with a diagnosis of NVAF requiring anticoagulant treatment according to current international guidelines </a:t>
            </a:r>
          </a:p>
          <a:p>
            <a:pPr lvl="1"/>
            <a:endParaRPr lang="en-IN" dirty="0"/>
          </a:p>
          <a:p>
            <a:r>
              <a:rPr lang="en-IN" dirty="0"/>
              <a:t>Exclusion:</a:t>
            </a:r>
          </a:p>
          <a:p>
            <a:pPr lvl="1"/>
            <a:r>
              <a:rPr lang="en-IN" sz="2800" dirty="0"/>
              <a:t>Not mentioned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421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3786"/>
            <a:ext cx="10515600" cy="1325563"/>
          </a:xfrm>
        </p:spPr>
        <p:txBody>
          <a:bodyPr/>
          <a:lstStyle/>
          <a:p>
            <a:r>
              <a:rPr lang="en-IN" dirty="0"/>
              <a:t>Statistical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Characteristics of patients at enrolment were summarized by means of descriptive statistics. </a:t>
            </a:r>
          </a:p>
          <a:p>
            <a:endParaRPr lang="en-IN" dirty="0"/>
          </a:p>
          <a:p>
            <a:r>
              <a:rPr lang="en-IN" dirty="0"/>
              <a:t>Continuous variables were expressed as means and standard deviations, while categorical variables as absolute and percentage frequencies. </a:t>
            </a:r>
          </a:p>
          <a:p>
            <a:endParaRPr lang="en-IN" dirty="0"/>
          </a:p>
          <a:p>
            <a:r>
              <a:rPr lang="en-IN" dirty="0"/>
              <a:t>Sample size calculation not mentioned</a:t>
            </a:r>
          </a:p>
        </p:txBody>
      </p:sp>
    </p:spTree>
    <p:extLst>
      <p:ext uri="{BB962C8B-B14F-4D97-AF65-F5344CB8AC3E}">
        <p14:creationId xmlns:p14="http://schemas.microsoft.com/office/powerpoint/2010/main" val="252414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serious was</a:t>
            </a:r>
            <a:br>
              <a:rPr lang="en-IN" dirty="0"/>
            </a:br>
            <a:r>
              <a:rPr lang="en-IN" dirty="0"/>
              <a:t> the risk of bias?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the sample of  patients representative?</a:t>
            </a:r>
          </a:p>
          <a:p>
            <a:pPr lvl="1"/>
            <a:r>
              <a:rPr lang="en-IN" dirty="0"/>
              <a:t>Study done in Italy</a:t>
            </a:r>
          </a:p>
          <a:p>
            <a:pPr lvl="1"/>
            <a:r>
              <a:rPr lang="en-IN" dirty="0"/>
              <a:t>Patients were recruited from OPD</a:t>
            </a:r>
          </a:p>
          <a:p>
            <a:pPr lvl="1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220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/>
              <a:t>Were patients </a:t>
            </a:r>
            <a:br>
              <a:rPr lang="en-IN" sz="3600" dirty="0"/>
            </a:br>
            <a:r>
              <a:rPr lang="en-IN" sz="3600" dirty="0"/>
              <a:t>classified into </a:t>
            </a:r>
            <a:br>
              <a:rPr lang="en-IN" sz="3600" dirty="0"/>
            </a:br>
            <a:r>
              <a:rPr lang="en-IN" sz="3600" dirty="0"/>
              <a:t>prognostically</a:t>
            </a:r>
            <a:br>
              <a:rPr lang="en-IN" sz="3600" dirty="0"/>
            </a:br>
            <a:r>
              <a:rPr lang="en-IN" sz="3600" dirty="0"/>
              <a:t> similar group?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017C93-243B-274B-B519-611BBD395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8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0F4ED-1F83-CC46-8C79-134EE713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FC9BF-9A66-324D-9F2D-8D9010173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7454C-3CD0-9D4A-AD49-FD67D674CF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1039" y="0"/>
            <a:ext cx="7589921" cy="68580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2C1567-1BB9-6247-9CDA-C15BDE2B81A8}"/>
              </a:ext>
            </a:extLst>
          </p:cNvPr>
          <p:cNvCxnSpPr/>
          <p:nvPr/>
        </p:nvCxnSpPr>
        <p:spPr>
          <a:xfrm flipH="1">
            <a:off x="6095999" y="1150039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13452D-E4D8-F546-8DE3-C8D440589212}"/>
              </a:ext>
            </a:extLst>
          </p:cNvPr>
          <p:cNvCxnSpPr/>
          <p:nvPr/>
        </p:nvCxnSpPr>
        <p:spPr>
          <a:xfrm flipH="1">
            <a:off x="7318066" y="1181674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8F84BC5-51EF-4C49-9448-96B4910C64A8}"/>
              </a:ext>
            </a:extLst>
          </p:cNvPr>
          <p:cNvCxnSpPr/>
          <p:nvPr/>
        </p:nvCxnSpPr>
        <p:spPr>
          <a:xfrm flipH="1">
            <a:off x="6075872" y="1975293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C9181BA-B590-9740-8A93-44A53FA8DCD3}"/>
              </a:ext>
            </a:extLst>
          </p:cNvPr>
          <p:cNvCxnSpPr/>
          <p:nvPr/>
        </p:nvCxnSpPr>
        <p:spPr>
          <a:xfrm flipH="1">
            <a:off x="6067250" y="2492876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229238-F83E-C14F-98A7-2D91B0C35A60}"/>
              </a:ext>
            </a:extLst>
          </p:cNvPr>
          <p:cNvCxnSpPr/>
          <p:nvPr/>
        </p:nvCxnSpPr>
        <p:spPr>
          <a:xfrm flipH="1">
            <a:off x="6084499" y="2881071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3616A1-0460-2E4A-A763-BBE68E4FFDB6}"/>
              </a:ext>
            </a:extLst>
          </p:cNvPr>
          <p:cNvCxnSpPr/>
          <p:nvPr/>
        </p:nvCxnSpPr>
        <p:spPr>
          <a:xfrm flipH="1">
            <a:off x="6047117" y="3575336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9562FA-F804-DE47-8ABA-5F1E7834E20D}"/>
              </a:ext>
            </a:extLst>
          </p:cNvPr>
          <p:cNvCxnSpPr/>
          <p:nvPr/>
        </p:nvCxnSpPr>
        <p:spPr>
          <a:xfrm flipH="1">
            <a:off x="6075872" y="3915854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4CC211-5F34-364A-8D7E-56A42349C0FF}"/>
              </a:ext>
            </a:extLst>
          </p:cNvPr>
          <p:cNvCxnSpPr/>
          <p:nvPr/>
        </p:nvCxnSpPr>
        <p:spPr>
          <a:xfrm flipH="1">
            <a:off x="7318066" y="4937181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4DEBF84-2F3B-D74F-AABA-1DB4DFA1F964}"/>
              </a:ext>
            </a:extLst>
          </p:cNvPr>
          <p:cNvCxnSpPr/>
          <p:nvPr/>
        </p:nvCxnSpPr>
        <p:spPr>
          <a:xfrm flipH="1">
            <a:off x="6047117" y="5054955"/>
            <a:ext cx="241540" cy="42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910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/>
              <a:t>Was follow up </a:t>
            </a:r>
            <a:br>
              <a:rPr lang="en-IN" sz="3600" dirty="0"/>
            </a:br>
            <a:r>
              <a:rPr lang="en-IN" sz="3600" dirty="0"/>
              <a:t>sufficiently complete</a:t>
            </a:r>
            <a:r>
              <a:rPr lang="en-IN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Mean follow up period of 409 d in VKA and 457 in DOACs</a:t>
            </a:r>
          </a:p>
          <a:p>
            <a:endParaRPr lang="en-IN" dirty="0"/>
          </a:p>
          <a:p>
            <a:r>
              <a:rPr lang="en-IN" dirty="0"/>
              <a:t>189 (4.6%) left the study due to drug switch</a:t>
            </a:r>
          </a:p>
          <a:p>
            <a:endParaRPr lang="en-IN" dirty="0"/>
          </a:p>
          <a:p>
            <a:r>
              <a:rPr lang="en-IN" dirty="0"/>
              <a:t>483(11.7%) left the study due to therapy interruption</a:t>
            </a:r>
          </a:p>
        </p:txBody>
      </p:sp>
    </p:spTree>
    <p:extLst>
      <p:ext uri="{BB962C8B-B14F-4D97-AF65-F5344CB8AC3E}">
        <p14:creationId xmlns:p14="http://schemas.microsoft.com/office/powerpoint/2010/main" val="97032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outcome criteria objective and unbiased?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404385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results?</a:t>
            </a:r>
            <a:br>
              <a:rPr lang="en-IN" dirty="0"/>
            </a:br>
            <a:r>
              <a:rPr lang="en-IN" dirty="0"/>
              <a:t>How likely are the results over time?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144F0-C0E9-644F-A31A-67FF8134A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81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4A842-C2A5-494C-9A67-2047DAC5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5605D-8D2E-1345-B3A7-64E55E2A2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8615D-2C75-8442-8F4F-3232EA0B16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28341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DE7217-D8B6-5F48-A1EF-BA6911245F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401" y="0"/>
            <a:ext cx="4933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86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8647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precise are the estimates of likelihood?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8666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D9A8-8FFD-1B42-B3B1-467AB24D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3B9A9-DFA4-DE4B-9F02-4FA8017BC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39376B-0973-1D4F-BBE6-9C95520093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6386" y="0"/>
            <a:ext cx="4933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N" dirty="0"/>
            </a:b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C5386-3185-C744-9876-A6690C1CE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93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the study patients and their management similar to those in my practice?</a:t>
            </a:r>
          </a:p>
          <a:p>
            <a:pPr lvl="1"/>
            <a:r>
              <a:rPr lang="en-IN" dirty="0"/>
              <a:t>Yes</a:t>
            </a:r>
          </a:p>
          <a:p>
            <a:r>
              <a:rPr lang="en-IN" dirty="0"/>
              <a:t>Was follow up sufficiently long?</a:t>
            </a:r>
          </a:p>
          <a:p>
            <a:pPr lvl="1"/>
            <a:r>
              <a:rPr lang="en-IN" dirty="0"/>
              <a:t>Not sure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359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Can I use the results in management of patients in management of patients in my practice?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 </a:t>
            </a:r>
          </a:p>
        </p:txBody>
      </p:sp>
    </p:spTree>
    <p:extLst>
      <p:ext uri="{BB962C8B-B14F-4D97-AF65-F5344CB8AC3E}">
        <p14:creationId xmlns:p14="http://schemas.microsoft.com/office/powerpoint/2010/main" val="1300547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367</Words>
  <Application>Microsoft Macintosh PowerPoint</Application>
  <PresentationFormat>Widescreen</PresentationFormat>
  <Paragraphs>52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Statistical Analysis</vt:lpstr>
      <vt:lpstr>How serious was  the risk of bias?</vt:lpstr>
      <vt:lpstr>Were patients  classified into  prognostically  similar group?</vt:lpstr>
      <vt:lpstr>PowerPoint Presentation</vt:lpstr>
      <vt:lpstr>Was follow up  sufficiently complete?</vt:lpstr>
      <vt:lpstr>Were outcome criteria objective and unbiased?</vt:lpstr>
      <vt:lpstr>What are the results? How likely are the results over time?</vt:lpstr>
      <vt:lpstr>PowerPoint Presentation</vt:lpstr>
      <vt:lpstr>PowerPoint Presentation</vt:lpstr>
      <vt:lpstr>How precise are the estimates of likelihood?</vt:lpstr>
      <vt:lpstr>PowerPoint Presentation</vt:lpstr>
      <vt:lpstr> </vt:lpstr>
      <vt:lpstr>How can I apply the results to patient care?</vt:lpstr>
      <vt:lpstr>Can I use the results in management of patients in management of patients in my practice?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Josh Mat</cp:lastModifiedBy>
  <cp:revision>30</cp:revision>
  <dcterms:created xsi:type="dcterms:W3CDTF">2018-12-19T03:37:23Z</dcterms:created>
  <dcterms:modified xsi:type="dcterms:W3CDTF">2019-02-16T15:17:21Z</dcterms:modified>
</cp:coreProperties>
</file>