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17"/>
  </p:notesMasterIdLst>
  <p:sldIdLst>
    <p:sldId id="256" r:id="rId2"/>
    <p:sldId id="267" r:id="rId3"/>
    <p:sldId id="268" r:id="rId4"/>
    <p:sldId id="269" r:id="rId5"/>
    <p:sldId id="285" r:id="rId6"/>
    <p:sldId id="270" r:id="rId7"/>
    <p:sldId id="265" r:id="rId8"/>
    <p:sldId id="259" r:id="rId9"/>
    <p:sldId id="276" r:id="rId10"/>
    <p:sldId id="260" r:id="rId11"/>
    <p:sldId id="261" r:id="rId12"/>
    <p:sldId id="284" r:id="rId13"/>
    <p:sldId id="262" r:id="rId14"/>
    <p:sldId id="263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000" autoAdjust="0"/>
    <p:restoredTop sz="88658" autoAdjust="0"/>
  </p:normalViewPr>
  <p:slideViewPr>
    <p:cSldViewPr snapToGrid="0">
      <p:cViewPr>
        <p:scale>
          <a:sx n="100" d="100"/>
          <a:sy n="100" d="100"/>
        </p:scale>
        <p:origin x="-192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0F3AA-26C4-9D42-B61A-5297374CA7E2}" type="datetimeFigureOut">
              <a:rPr lang="en-US" smtClean="0"/>
              <a:pPr/>
              <a:t>2/7/19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4F496-5561-CE42-9ABB-1B0269B7C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(antibiotic group, inpatient characteristics and non-antibiotic exposures)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4F496-5561-CE42-9ABB-1B0269B7CF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SAPS</a:t>
            </a:r>
            <a:r>
              <a:rPr lang="en-US" baseline="0" dirty="0" smtClean="0"/>
              <a:t> : Simplified </a:t>
            </a:r>
            <a:r>
              <a:rPr lang="en-US" baseline="0" dirty="0" err="1" smtClean="0"/>
              <a:t>actue</a:t>
            </a:r>
            <a:r>
              <a:rPr lang="en-US" baseline="0" dirty="0" smtClean="0"/>
              <a:t> physiology score</a:t>
            </a:r>
          </a:p>
          <a:p>
            <a:r>
              <a:rPr lang="en-US" baseline="0" dirty="0" smtClean="0"/>
              <a:t>NEMS: Nine equivalents of nursing manpower score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4F496-5561-CE42-9ABB-1B0269B7CF9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4B93D06-9501-46A3-899A-E55811E9A3EA}" type="datetimeFigureOut">
              <a:rPr lang="en-IN" smtClean="0"/>
              <a:pPr/>
              <a:t>2/7/19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65F0FB2-7C98-475E-BA71-1A957E3A484A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 descr="Screen Shot 2019-02-07 at 11.41.4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307"/>
            <a:ext cx="12192000" cy="5833386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701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Carbapenem</a:t>
            </a:r>
            <a:r>
              <a:rPr lang="en-US" dirty="0" smtClean="0"/>
              <a:t>-resistant Pseudomonas </a:t>
            </a:r>
            <a:r>
              <a:rPr lang="en-US" dirty="0" err="1" smtClean="0"/>
              <a:t>aeruginosa</a:t>
            </a:r>
            <a:r>
              <a:rPr lang="en-US" dirty="0" smtClean="0"/>
              <a:t> (CRPA) strains are involved in severe infections, mostly in ICUs. </a:t>
            </a:r>
          </a:p>
          <a:p>
            <a:r>
              <a:rPr lang="en-US" dirty="0" smtClean="0"/>
              <a:t>Exposure to antibiotics other than </a:t>
            </a:r>
            <a:r>
              <a:rPr lang="en-US" dirty="0" err="1" smtClean="0"/>
              <a:t>carbapenems</a:t>
            </a:r>
            <a:r>
              <a:rPr lang="en-US" dirty="0" smtClean="0"/>
              <a:t> may be associated with isolation of CRPA; </a:t>
            </a:r>
          </a:p>
          <a:p>
            <a:r>
              <a:rPr lang="en-US" dirty="0" smtClean="0"/>
              <a:t>This study aimed to identify those antibiotics using </a:t>
            </a:r>
            <a:r>
              <a:rPr lang="en-US" dirty="0" err="1" smtClean="0"/>
              <a:t>thecase</a:t>
            </a:r>
            <a:r>
              <a:rPr lang="en-US" dirty="0" smtClean="0"/>
              <a:t>–control study design.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82423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Case-case control design</a:t>
            </a:r>
          </a:p>
          <a:p>
            <a:r>
              <a:rPr lang="en-IN" dirty="0" smtClean="0"/>
              <a:t>DYNAPO Cohort : </a:t>
            </a:r>
            <a:r>
              <a:rPr lang="en-US" dirty="0" smtClean="0"/>
              <a:t>Multicentre Dynamics of Acquisition of</a:t>
            </a:r>
          </a:p>
          <a:p>
            <a:r>
              <a:rPr lang="en-US" dirty="0" smtClean="0"/>
              <a:t>Pseudomonas </a:t>
            </a:r>
            <a:r>
              <a:rPr lang="en-US" dirty="0" err="1" smtClean="0"/>
              <a:t>aeruginosa</a:t>
            </a:r>
            <a:r>
              <a:rPr lang="en-US" dirty="0" smtClean="0"/>
              <a:t> (DYNAPYO) cohort, which was prospectively built in 2009 in 10 ICUs from eight French hospitals</a:t>
            </a:r>
            <a:endParaRPr lang="en-IN" dirty="0" smtClean="0"/>
          </a:p>
          <a:p>
            <a:r>
              <a:rPr lang="en-IN" dirty="0" smtClean="0"/>
              <a:t>P: Patients admitted in 10 French ICUs</a:t>
            </a:r>
          </a:p>
          <a:p>
            <a:r>
              <a:rPr lang="en-IN" dirty="0" smtClean="0"/>
              <a:t>Cases: Patients with positive isolation of P.aeruginosa</a:t>
            </a:r>
          </a:p>
          <a:p>
            <a:pPr lvl="1"/>
            <a:r>
              <a:rPr lang="en-IN" dirty="0" smtClean="0"/>
              <a:t>Cases 1: CRPA</a:t>
            </a:r>
          </a:p>
          <a:p>
            <a:pPr lvl="1"/>
            <a:r>
              <a:rPr lang="en-IN" dirty="0" smtClean="0"/>
              <a:t>Cases 2: CSPA</a:t>
            </a:r>
          </a:p>
          <a:p>
            <a:r>
              <a:rPr lang="en-IN" dirty="0" smtClean="0"/>
              <a:t>Controls: </a:t>
            </a:r>
            <a:r>
              <a:rPr lang="en-US" dirty="0" smtClean="0"/>
              <a:t>Patients without P. </a:t>
            </a:r>
            <a:r>
              <a:rPr lang="en-US" dirty="0" err="1" smtClean="0"/>
              <a:t>aeruginosa</a:t>
            </a:r>
            <a:r>
              <a:rPr lang="en-US" dirty="0" smtClean="0"/>
              <a:t> isolation, matched with each case according </a:t>
            </a:r>
            <a:r>
              <a:rPr lang="en-US" dirty="0" smtClean="0"/>
              <a:t>to centre</a:t>
            </a:r>
            <a:r>
              <a:rPr lang="en-US" dirty="0" smtClean="0"/>
              <a:t>, length of stay and hospitalization period.</a:t>
            </a:r>
            <a:endParaRPr lang="en-IN" dirty="0" smtClean="0"/>
          </a:p>
          <a:p>
            <a:r>
              <a:rPr lang="en-IN" dirty="0" smtClean="0"/>
              <a:t>Time</a:t>
            </a:r>
            <a:r>
              <a:rPr lang="en-IN" dirty="0" smtClean="0"/>
              <a:t>: 1</a:t>
            </a:r>
            <a:r>
              <a:rPr lang="en-IN" baseline="30000" dirty="0" smtClean="0"/>
              <a:t>st</a:t>
            </a:r>
            <a:r>
              <a:rPr lang="en-IN" dirty="0" smtClean="0"/>
              <a:t> Jan 2009 to Dec 2009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8484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Cohort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Inclusion:</a:t>
            </a:r>
          </a:p>
          <a:p>
            <a:pPr lvl="1"/>
            <a:r>
              <a:rPr lang="en-IN" dirty="0" smtClean="0"/>
              <a:t>Patients admitted to the 10 ICUs during the cohort study period</a:t>
            </a:r>
          </a:p>
          <a:p>
            <a:pPr lvl="1"/>
            <a:r>
              <a:rPr lang="en-IN" dirty="0" smtClean="0"/>
              <a:t>All patients were screened at admission with oropharyngeal and rectal swabs for P.aeruginosa colonisation. Patients included if screening was negative</a:t>
            </a:r>
          </a:p>
          <a:p>
            <a:pPr lvl="1"/>
            <a:r>
              <a:rPr lang="en-IN" dirty="0" smtClean="0"/>
              <a:t>ICU stay for at least 48 hours</a:t>
            </a:r>
          </a:p>
          <a:p>
            <a:pPr lvl="1"/>
            <a:endParaRPr lang="en-IN" dirty="0"/>
          </a:p>
          <a:p>
            <a:r>
              <a:rPr lang="en-IN" dirty="0" smtClean="0"/>
              <a:t>Exclusion:</a:t>
            </a:r>
          </a:p>
          <a:p>
            <a:pPr lvl="1"/>
            <a:r>
              <a:rPr lang="en-IN" dirty="0" smtClean="0"/>
              <a:t>Positive isolation at admission screening</a:t>
            </a:r>
          </a:p>
          <a:p>
            <a:pPr lvl="1"/>
            <a:r>
              <a:rPr lang="en-IN" dirty="0" smtClean="0"/>
              <a:t>Shorter ICU stay</a:t>
            </a:r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3593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7 at 12.11.0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7400" y="-29598"/>
            <a:ext cx="10147300" cy="680306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Exposure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Antibiotic and non antibiotic exposures for acquisition of CSPA and CRPA acquisition during or following ICU stay.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70574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965700"/>
          </a:xfrm>
        </p:spPr>
        <p:txBody>
          <a:bodyPr>
            <a:normAutofit/>
          </a:bodyPr>
          <a:lstStyle/>
          <a:p>
            <a:r>
              <a:rPr lang="en-US" dirty="0" err="1" smtClean="0"/>
              <a:t>Univariate</a:t>
            </a:r>
            <a:r>
              <a:rPr lang="en-US" dirty="0" smtClean="0"/>
              <a:t> and multivariable analyses were performed using logistic regression models. CRPA acquisition and CSPA acquisition were considered separate outcomes. </a:t>
            </a:r>
          </a:p>
          <a:p>
            <a:r>
              <a:rPr lang="en-US" dirty="0" smtClean="0"/>
              <a:t>The exposure to each antibiotic group was assessed adjusting for non-antibiotic exposures. </a:t>
            </a:r>
            <a:r>
              <a:rPr lang="en-US" dirty="0" err="1" smtClean="0"/>
              <a:t>ORs</a:t>
            </a:r>
            <a:r>
              <a:rPr lang="en-US" dirty="0" smtClean="0"/>
              <a:t> and 95% </a:t>
            </a:r>
            <a:r>
              <a:rPr lang="en-US" dirty="0" err="1" smtClean="0"/>
              <a:t>CIs</a:t>
            </a:r>
            <a:r>
              <a:rPr lang="en-US" dirty="0" smtClean="0"/>
              <a:t> were calculated for all antibiotic groups. </a:t>
            </a:r>
          </a:p>
          <a:p>
            <a:r>
              <a:rPr lang="en-US" dirty="0" smtClean="0"/>
              <a:t>Variables related to outcomes with a conservative threshold of 20%on the Wald test were maintained for multivariable models.</a:t>
            </a:r>
          </a:p>
          <a:p>
            <a:r>
              <a:rPr lang="en-US" dirty="0" smtClean="0"/>
              <a:t>Goodness-of-fit assessed using the </a:t>
            </a:r>
            <a:r>
              <a:rPr lang="en-US" dirty="0" err="1" smtClean="0"/>
              <a:t>Hosmer</a:t>
            </a:r>
            <a:r>
              <a:rPr lang="en-US" dirty="0" smtClean="0"/>
              <a:t>–</a:t>
            </a:r>
            <a:r>
              <a:rPr lang="en-US" dirty="0" err="1" smtClean="0"/>
              <a:t>Lemeshow</a:t>
            </a:r>
            <a:r>
              <a:rPr lang="en-US" dirty="0" smtClean="0"/>
              <a:t> test.</a:t>
            </a:r>
          </a:p>
          <a:p>
            <a:r>
              <a:rPr lang="en-US" dirty="0" smtClean="0"/>
              <a:t> Qualitative comparison between the two models was then performed to identify specific risk factors for CRPA acquisition.</a:t>
            </a:r>
            <a:endParaRPr lang="en-IN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1555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Did the cases and the control group have the same risk (chance) for being exposed in the past?</a:t>
            </a:r>
          </a:p>
          <a:p>
            <a:pPr lvl="1"/>
            <a:r>
              <a:rPr lang="en-IN" dirty="0" smtClean="0"/>
              <a:t>Were the cases and the control similar with respect to the indication or circumstances that would lead to the exposure?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5440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Screen Shot 2019-02-07 at 12.09.44 pm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168400" y="139369"/>
            <a:ext cx="9499600" cy="6525812"/>
          </a:xfrm>
        </p:spPr>
      </p:pic>
      <p:cxnSp>
        <p:nvCxnSpPr>
          <p:cNvPr id="7" name="Straight Connector 6"/>
          <p:cNvCxnSpPr/>
          <p:nvPr/>
        </p:nvCxnSpPr>
        <p:spPr>
          <a:xfrm>
            <a:off x="1358900" y="2324100"/>
            <a:ext cx="21971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397000" y="3263900"/>
            <a:ext cx="508000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71600" y="3467100"/>
            <a:ext cx="1092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ame 11"/>
          <p:cNvSpPr/>
          <p:nvPr/>
        </p:nvSpPr>
        <p:spPr>
          <a:xfrm>
            <a:off x="5562600" y="3530600"/>
            <a:ext cx="863600" cy="584200"/>
          </a:xfrm>
          <a:prstGeom prst="frame">
            <a:avLst>
              <a:gd name="adj1" fmla="val 324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58900" y="5168900"/>
            <a:ext cx="30607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2400" y="5575300"/>
            <a:ext cx="26543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84300" y="5765800"/>
            <a:ext cx="1384300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6484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the circumstances and the methods for determining exposure similar for cases and controls?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856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How strong is the association between exposure and outcome?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344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7 at 12.12.2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12800" y="566896"/>
            <a:ext cx="10604500" cy="6009920"/>
          </a:xfrm>
        </p:spPr>
      </p:pic>
      <p:sp>
        <p:nvSpPr>
          <p:cNvPr id="6" name="4-Point Star 5"/>
          <p:cNvSpPr/>
          <p:nvPr/>
        </p:nvSpPr>
        <p:spPr>
          <a:xfrm>
            <a:off x="889000" y="3276600"/>
            <a:ext cx="228600" cy="215900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4-Point Star 6"/>
          <p:cNvSpPr/>
          <p:nvPr/>
        </p:nvSpPr>
        <p:spPr>
          <a:xfrm>
            <a:off x="850900" y="4635500"/>
            <a:ext cx="228600" cy="215900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4-Point Star 7"/>
          <p:cNvSpPr/>
          <p:nvPr/>
        </p:nvSpPr>
        <p:spPr>
          <a:xfrm>
            <a:off x="863600" y="5156200"/>
            <a:ext cx="228600" cy="215900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How precise is the estimate of risk?</a:t>
            </a:r>
          </a:p>
          <a:p>
            <a:endParaRPr lang="en-IN" dirty="0" smtClean="0"/>
          </a:p>
          <a:p>
            <a:r>
              <a:rPr lang="en-US" dirty="0" smtClean="0"/>
              <a:t>Use of group of </a:t>
            </a:r>
            <a:r>
              <a:rPr lang="en-US" dirty="0" err="1" smtClean="0"/>
              <a:t>b-lactams</a:t>
            </a:r>
            <a:r>
              <a:rPr lang="en-US" dirty="0" smtClean="0"/>
              <a:t> inactive against P. </a:t>
            </a:r>
            <a:r>
              <a:rPr lang="en-US" dirty="0" err="1" smtClean="0"/>
              <a:t>aeruginosa</a:t>
            </a:r>
            <a:endParaRPr lang="en-US" dirty="0" smtClean="0"/>
          </a:p>
          <a:p>
            <a:r>
              <a:rPr lang="en-US" dirty="0" smtClean="0"/>
              <a:t>OR - 1.101 </a:t>
            </a:r>
          </a:p>
          <a:p>
            <a:r>
              <a:rPr lang="en-US" dirty="0" smtClean="0"/>
              <a:t>95% CI - (1.010–1.201) </a:t>
            </a:r>
          </a:p>
          <a:p>
            <a:r>
              <a:rPr lang="en-US" dirty="0" smtClean="0"/>
              <a:t>Narrow CI. Hence, this is a precise estimate.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877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my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the study patients similar to patients in my practice?</a:t>
            </a:r>
          </a:p>
          <a:p>
            <a:pPr lvl="1"/>
            <a:r>
              <a:rPr lang="en-IN" dirty="0" smtClean="0"/>
              <a:t>Yes</a:t>
            </a:r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Was the duration of follow up adequate?</a:t>
            </a:r>
          </a:p>
          <a:p>
            <a:pPr lvl="3"/>
            <a:r>
              <a:rPr lang="en-IN" dirty="0" smtClean="0"/>
              <a:t>Screening done at 48 hours and then weekly. However, mean duration of screening not mentioned. 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281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Is the exposure similar to what might occur in my patient?</a:t>
            </a:r>
          </a:p>
          <a:p>
            <a:pPr lvl="1"/>
            <a:r>
              <a:rPr lang="en-IN" dirty="0" smtClean="0"/>
              <a:t>Yes</a:t>
            </a:r>
          </a:p>
          <a:p>
            <a:endParaRPr lang="en-IN" dirty="0"/>
          </a:p>
          <a:p>
            <a:r>
              <a:rPr lang="en-IN" dirty="0" smtClean="0"/>
              <a:t>What is the magnitude of the risk?</a:t>
            </a:r>
          </a:p>
          <a:p>
            <a:pPr lvl="1"/>
            <a:r>
              <a:rPr lang="en-US" dirty="0" smtClean="0"/>
              <a:t>Use of group of </a:t>
            </a:r>
            <a:r>
              <a:rPr lang="en-US" dirty="0" err="1" smtClean="0"/>
              <a:t>b-lactams</a:t>
            </a:r>
            <a:r>
              <a:rPr lang="en-US" dirty="0" smtClean="0"/>
              <a:t> inactive against P. </a:t>
            </a:r>
            <a:r>
              <a:rPr lang="en-US" dirty="0" err="1" smtClean="0"/>
              <a:t>aeruginosa</a:t>
            </a:r>
            <a:r>
              <a:rPr lang="en-US" dirty="0" smtClean="0"/>
              <a:t> was associated with 0.1% high risk of acquisition of CRPA following ICU </a:t>
            </a:r>
            <a:r>
              <a:rPr lang="en-US" smtClean="0"/>
              <a:t>stay.</a:t>
            </a:r>
            <a:endParaRPr lang="en-IN" smtClean="0"/>
          </a:p>
          <a:p>
            <a:pPr lvl="1"/>
            <a:endParaRPr lang="en-IN" dirty="0" smtClean="0"/>
          </a:p>
          <a:p>
            <a:endParaRPr lang="en-IN" dirty="0"/>
          </a:p>
          <a:p>
            <a:r>
              <a:rPr lang="en-IN" dirty="0" smtClean="0"/>
              <a:t>Are there benefits that offset the risks of the exposure?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687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640</TotalTime>
  <Words>570</Words>
  <Application>Microsoft Office PowerPoint</Application>
  <PresentationFormat>Custom</PresentationFormat>
  <Paragraphs>64</Paragraphs>
  <Slides>15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Slide 1</vt:lpstr>
      <vt:lpstr>Background</vt:lpstr>
      <vt:lpstr>Methods</vt:lpstr>
      <vt:lpstr>Study Cohort</vt:lpstr>
      <vt:lpstr>Slide 5</vt:lpstr>
      <vt:lpstr>Exposure</vt:lpstr>
      <vt:lpstr>Statistical Analysis</vt:lpstr>
      <vt:lpstr>Are the results valid?</vt:lpstr>
      <vt:lpstr>Slide 9</vt:lpstr>
      <vt:lpstr>Slide 10</vt:lpstr>
      <vt:lpstr>What are the results?</vt:lpstr>
      <vt:lpstr>Slide 12</vt:lpstr>
      <vt:lpstr>Slide 13</vt:lpstr>
      <vt:lpstr>How can I apply the results to my patient care?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Vijay</cp:lastModifiedBy>
  <cp:revision>28</cp:revision>
  <dcterms:created xsi:type="dcterms:W3CDTF">2019-02-07T09:26:20Z</dcterms:created>
  <dcterms:modified xsi:type="dcterms:W3CDTF">2019-02-07T09:42:20Z</dcterms:modified>
</cp:coreProperties>
</file>