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theme/theme1.xml" ContentType="application/vnd.openxmlformats-officedocument.them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notesMasterIdLst>
    <p:notesMasterId r:id="rId22"/>
  </p:notesMasterIdLst>
  <p:sldIdLst>
    <p:sldId id="256" r:id="rId2"/>
    <p:sldId id="257" r:id="rId3"/>
    <p:sldId id="286" r:id="rId4"/>
    <p:sldId id="282" r:id="rId5"/>
    <p:sldId id="287" r:id="rId6"/>
    <p:sldId id="288" r:id="rId7"/>
    <p:sldId id="289" r:id="rId8"/>
    <p:sldId id="283" r:id="rId9"/>
    <p:sldId id="284" r:id="rId10"/>
    <p:sldId id="285" r:id="rId11"/>
    <p:sldId id="266" r:id="rId12"/>
    <p:sldId id="292" r:id="rId13"/>
    <p:sldId id="263" r:id="rId14"/>
    <p:sldId id="291" r:id="rId15"/>
    <p:sldId id="290" r:id="rId16"/>
    <p:sldId id="264" r:id="rId17"/>
    <p:sldId id="265" r:id="rId18"/>
    <p:sldId id="267" r:id="rId19"/>
    <p:sldId id="270" r:id="rId20"/>
    <p:sldId id="2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a:srgbClr val="FF0000"/>
        </p14:laserClr>
      </p:ext>
      <p:ext uri="{2FDB2607-1784-4EEB-B798-7EB5836EED8A}">
        <p14:showMediaCtrls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
      </p:ext>
    </p:extLst>
  </p:showPr>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 uri="{FD5EFAAD-0ECE-453E-9831-46B23BE46B34}">
      <p15:chartTrackingRefBased xmlns:a="http://schemas.openxmlformats.org/drawingml/2006/main" xmlns:r="http://schemas.openxmlformats.org/officeDocument/2006/relationships" xmlns:p="http://schemas.openxmlformats.org/presentationml/2006/main" xmlns:p15="http://schemas.microsoft.com/office/powerpoint/2012/main" xmlns="" xmlns:mv="urn:schemas-microsoft-com:mac:vml" xmlns:mc="http://schemas.openxmlformats.org/markup-compatibility/2006"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000" autoAdjust="0"/>
    <p:restoredTop sz="77742" autoAdjust="0"/>
  </p:normalViewPr>
  <p:slideViewPr>
    <p:cSldViewPr snapToGrid="0">
      <p:cViewPr>
        <p:scale>
          <a:sx n="96" d="100"/>
          <a:sy n="96" d="100"/>
        </p:scale>
        <p:origin x="-344" y="23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D1EFA3-3A34-9446-A8EE-F56330F90CB0}" type="datetimeFigureOut">
              <a:rPr lang="en-US" smtClean="0"/>
              <a:t>2/8/19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621C54-C147-9F4D-90F0-6637D0BD375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 total of 66 clusters were allocated to the intervention arm and 72 clusters to the control arm. The final number of participants included in the study, representing the screening population, was 14,373 in the intervention arm and 14,556 in the control arm.</a:t>
            </a:r>
          </a:p>
          <a:p>
            <a:endParaRPr lang="en-US" dirty="0"/>
          </a:p>
        </p:txBody>
      </p:sp>
      <p:sp>
        <p:nvSpPr>
          <p:cNvPr id="4" name="Slide Number Placeholder 3"/>
          <p:cNvSpPr>
            <a:spLocks noGrp="1"/>
          </p:cNvSpPr>
          <p:nvPr>
            <p:ph type="sldNum" sz="quarter" idx="10"/>
          </p:nvPr>
        </p:nvSpPr>
        <p:spPr/>
        <p:txBody>
          <a:bodyPr/>
          <a:lstStyle/>
          <a:p>
            <a:fld id="{98621C54-C147-9F4D-90F0-6637D0BD375F}" type="slidenum">
              <a:rPr lang="en-US" smtClean="0"/>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72D1645-C009-4356-BCD1-954980DD4BF5}" type="datetimeFigureOut">
              <a:rPr lang="en-IN" smtClean="0"/>
              <a:pPr/>
              <a:t>2/8/19</a:t>
            </a:fld>
            <a:endParaRPr lang="en-IN" dirty="0"/>
          </a:p>
        </p:txBody>
      </p:sp>
      <p:sp>
        <p:nvSpPr>
          <p:cNvPr id="17" name="Footer Placeholder 16"/>
          <p:cNvSpPr>
            <a:spLocks noGrp="1"/>
          </p:cNvSpPr>
          <p:nvPr>
            <p:ph type="ftr" sz="quarter" idx="11"/>
          </p:nvPr>
        </p:nvSpPr>
        <p:spPr/>
        <p:txBody>
          <a:bodyPr/>
          <a:lstStyle/>
          <a:p>
            <a:endParaRPr lang="en-IN"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3CCC5C01-3FB2-48D9-95A2-6A76B932A4AA}" type="slidenum">
              <a:rPr lang="en-IN" smtClean="0"/>
              <a:pPr/>
              <a:t>‹#›</a:t>
            </a:fld>
            <a:endParaRPr lang="en-IN" dirty="0"/>
          </a:p>
        </p:txBody>
      </p:sp>
      <p:sp>
        <p:nvSpPr>
          <p:cNvPr id="7" name="Rectangle 6"/>
          <p:cNvSpPr/>
          <p:nvPr/>
        </p:nvSpPr>
        <p:spPr>
          <a:xfrm>
            <a:off x="83909" y="1449304"/>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83909"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83909"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609600" y="1505931"/>
            <a:ext cx="109728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72D1645-C009-4356-BCD1-954980DD4BF5}" type="datetimeFigureOut">
              <a:rPr lang="en-IN" smtClean="0"/>
              <a:pPr/>
              <a:t>2/8/19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3CCC5C01-3FB2-48D9-95A2-6A76B932A4AA}" type="slidenum">
              <a:rPr lang="en-IN" smtClean="0"/>
              <a:pPr/>
              <a:t>‹#›</a:t>
            </a:fld>
            <a:endParaRPr lang="en-IN" dirty="0"/>
          </a:p>
        </p:txBody>
      </p:sp>
      <p:sp>
        <p:nvSpPr>
          <p:cNvPr id="8" name="Content Placeholder 7"/>
          <p:cNvSpPr>
            <a:spLocks noGrp="1"/>
          </p:cNvSpPr>
          <p:nvPr>
            <p:ph sz="quarter" idx="1"/>
          </p:nvPr>
        </p:nvSpPr>
        <p:spPr>
          <a:xfrm>
            <a:off x="1219200" y="1447800"/>
            <a:ext cx="103632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63084" y="952501"/>
            <a:ext cx="103632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72D1645-C009-4356-BCD1-954980DD4BF5}" type="datetimeFigureOut">
              <a:rPr lang="en-IN" smtClean="0"/>
              <a:pPr/>
              <a:t>2/8/19</a:t>
            </a:fld>
            <a:endParaRPr lang="en-IN" dirty="0"/>
          </a:p>
        </p:txBody>
      </p:sp>
      <p:sp>
        <p:nvSpPr>
          <p:cNvPr id="5" name="Footer Placeholder 4"/>
          <p:cNvSpPr>
            <a:spLocks noGrp="1"/>
          </p:cNvSpPr>
          <p:nvPr>
            <p:ph type="ftr" sz="quarter" idx="11"/>
          </p:nvPr>
        </p:nvSpPr>
        <p:spPr>
          <a:xfrm>
            <a:off x="1066800" y="6172200"/>
            <a:ext cx="5334000" cy="457200"/>
          </a:xfrm>
        </p:spPr>
        <p:txBody>
          <a:bodyPr/>
          <a:lstStyle/>
          <a:p>
            <a:endParaRPr lang="en-IN" dirty="0"/>
          </a:p>
        </p:txBody>
      </p:sp>
      <p:sp>
        <p:nvSpPr>
          <p:cNvPr id="7" name="Rectangle 6"/>
          <p:cNvSpPr/>
          <p:nvPr/>
        </p:nvSpPr>
        <p:spPr>
          <a:xfrm flipV="1">
            <a:off x="92550"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2195" y="2341476"/>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075"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95072" y="6208776"/>
            <a:ext cx="609600" cy="457200"/>
          </a:xfrm>
        </p:spPr>
        <p:txBody>
          <a:bodyPr/>
          <a:lstStyle/>
          <a:p>
            <a:fld id="{3CCC5C01-3FB2-48D9-95A2-6A76B932A4AA}" type="slidenum">
              <a:rPr lang="en-IN" smtClean="0"/>
              <a:pPr/>
              <a:t>‹#›</a:t>
            </a:fld>
            <a:endParaRPr lang="en-IN"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72D1645-C009-4356-BCD1-954980DD4BF5}" type="datetimeFigureOut">
              <a:rPr lang="en-IN" smtClean="0"/>
              <a:pPr/>
              <a:t>2/8/19</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3CCC5C01-3FB2-48D9-95A2-6A76B932A4AA}" type="slidenum">
              <a:rPr lang="en-IN" smtClean="0"/>
              <a:pPr/>
              <a:t>‹#›</a:t>
            </a:fld>
            <a:endParaRPr lang="en-IN" dirty="0"/>
          </a:p>
        </p:txBody>
      </p:sp>
      <p:sp>
        <p:nvSpPr>
          <p:cNvPr id="9" name="Content Placeholder 8"/>
          <p:cNvSpPr>
            <a:spLocks noGrp="1"/>
          </p:cNvSpPr>
          <p:nvPr>
            <p:ph sz="quarter" idx="1"/>
          </p:nvPr>
        </p:nvSpPr>
        <p:spPr>
          <a:xfrm>
            <a:off x="1219200" y="1447800"/>
            <a:ext cx="499872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578600" y="1447800"/>
            <a:ext cx="499872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273050"/>
            <a:ext cx="103632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72D1645-C009-4356-BCD1-954980DD4BF5}" type="datetimeFigureOut">
              <a:rPr lang="en-IN" smtClean="0"/>
              <a:pPr/>
              <a:t>2/8/19</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3CCC5C01-3FB2-48D9-95A2-6A76B932A4AA}" type="slidenum">
              <a:rPr lang="en-IN" smtClean="0"/>
              <a:pPr/>
              <a:t>‹#›</a:t>
            </a:fld>
            <a:endParaRPr lang="en-IN" dirty="0"/>
          </a:p>
        </p:txBody>
      </p:sp>
      <p:sp>
        <p:nvSpPr>
          <p:cNvPr id="11" name="Content Placeholder 10"/>
          <p:cNvSpPr>
            <a:spLocks noGrp="1"/>
          </p:cNvSpPr>
          <p:nvPr>
            <p:ph sz="half" idx="2"/>
          </p:nvPr>
        </p:nvSpPr>
        <p:spPr>
          <a:xfrm>
            <a:off x="1219200" y="2247900"/>
            <a:ext cx="49784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6604000" y="2247900"/>
            <a:ext cx="49784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72D1645-C009-4356-BCD1-954980DD4BF5}" type="datetimeFigureOut">
              <a:rPr lang="en-IN" smtClean="0"/>
              <a:pPr/>
              <a:t>2/8/19</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3CCC5C01-3FB2-48D9-95A2-6A76B932A4AA}" type="slidenum">
              <a:rPr lang="en-IN" smtClean="0"/>
              <a:pPr/>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2D1645-C009-4356-BCD1-954980DD4BF5}" type="datetimeFigureOut">
              <a:rPr lang="en-IN" smtClean="0"/>
              <a:pPr/>
              <a:t>2/8/19</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3CCC5C01-3FB2-48D9-95A2-6A76B932A4AA}"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219200" y="273050"/>
            <a:ext cx="103632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72D1645-C009-4356-BCD1-954980DD4BF5}" type="datetimeFigureOut">
              <a:rPr lang="en-IN" smtClean="0"/>
              <a:pPr/>
              <a:t>2/8/19</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3CCC5C01-3FB2-48D9-95A2-6A76B932A4AA}" type="slidenum">
              <a:rPr lang="en-IN" smtClean="0"/>
              <a:pPr/>
              <a:t>‹#›</a:t>
            </a:fld>
            <a:endParaRPr lang="en-IN" dirty="0"/>
          </a:p>
        </p:txBody>
      </p:sp>
      <p:sp>
        <p:nvSpPr>
          <p:cNvPr id="11" name="Content Placeholder 10"/>
          <p:cNvSpPr>
            <a:spLocks noGrp="1"/>
          </p:cNvSpPr>
          <p:nvPr>
            <p:ph sz="quarter" idx="1"/>
          </p:nvPr>
        </p:nvSpPr>
        <p:spPr>
          <a:xfrm>
            <a:off x="3962400" y="1600200"/>
            <a:ext cx="7620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72D1645-C009-4356-BCD1-954980DD4BF5}" type="datetimeFigureOut">
              <a:rPr lang="en-IN" smtClean="0"/>
              <a:pPr/>
              <a:t>2/8/19</a:t>
            </a:fld>
            <a:endParaRPr lang="en-IN" dirty="0"/>
          </a:p>
        </p:txBody>
      </p:sp>
      <p:sp>
        <p:nvSpPr>
          <p:cNvPr id="6" name="Footer Placeholder 5"/>
          <p:cNvSpPr>
            <a:spLocks noGrp="1"/>
          </p:cNvSpPr>
          <p:nvPr>
            <p:ph type="ftr" sz="quarter" idx="11"/>
          </p:nvPr>
        </p:nvSpPr>
        <p:spPr>
          <a:xfrm>
            <a:off x="1219200" y="6172200"/>
            <a:ext cx="5181600" cy="457200"/>
          </a:xfrm>
        </p:spPr>
        <p:txBody>
          <a:bodyPr/>
          <a:lstStyle/>
          <a:p>
            <a:endParaRPr lang="en-IN" dirty="0"/>
          </a:p>
        </p:txBody>
      </p:sp>
      <p:sp>
        <p:nvSpPr>
          <p:cNvPr id="7" name="Slide Number Placeholder 6"/>
          <p:cNvSpPr>
            <a:spLocks noGrp="1"/>
          </p:cNvSpPr>
          <p:nvPr>
            <p:ph type="sldNum" sz="quarter" idx="12"/>
          </p:nvPr>
        </p:nvSpPr>
        <p:spPr>
          <a:xfrm>
            <a:off x="195072" y="6208776"/>
            <a:ext cx="609600" cy="457200"/>
          </a:xfrm>
        </p:spPr>
        <p:txBody>
          <a:bodyPr/>
          <a:lstStyle/>
          <a:p>
            <a:fld id="{3CCC5C01-3FB2-48D9-95A2-6A76B932A4AA}" type="slidenum">
              <a:rPr lang="en-IN" smtClean="0"/>
              <a:pPr/>
              <a:t>‹#›</a:t>
            </a:fld>
            <a:endParaRPr lang="en-IN" dirty="0"/>
          </a:p>
        </p:txBody>
      </p:sp>
      <p:sp>
        <p:nvSpPr>
          <p:cNvPr id="11" name="Rectangle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91345" y="4650475"/>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91348" y="4773225"/>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91078" y="66676"/>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72D1645-C009-4356-BCD1-954980DD4BF5}" type="datetimeFigureOut">
              <a:rPr lang="en-IN" smtClean="0"/>
              <a:pPr/>
              <a:t>2/8/19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3CCC5C01-3FB2-48D9-95A2-6A76B932A4AA}"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68224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219200" y="274641"/>
            <a:ext cx="7416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72D1645-C009-4356-BCD1-954980DD4BF5}" type="datetimeFigureOut">
              <a:rPr lang="en-IN" smtClean="0"/>
              <a:pPr/>
              <a:t>2/8/19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3CCC5C01-3FB2-48D9-95A2-6A76B932A4AA}" type="slidenum">
              <a:rPr lang="en-IN" smtClean="0"/>
              <a:pPr/>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872D1645-C009-4356-BCD1-954980DD4BF5}" type="datetimeFigureOut">
              <a:rPr lang="en-IN" smtClean="0"/>
              <a:pPr/>
              <a:t>2/8/19</a:t>
            </a:fld>
            <a:endParaRPr lang="en-IN" dirty="0"/>
          </a:p>
        </p:txBody>
      </p:sp>
      <p:sp>
        <p:nvSpPr>
          <p:cNvPr id="3" name="Footer Placeholder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en-IN" dirty="0"/>
          </a:p>
        </p:txBody>
      </p:sp>
      <p:sp>
        <p:nvSpPr>
          <p:cNvPr id="23" name="Slide Number Placeholder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3CCC5C01-3FB2-48D9-95A2-6A76B932A4AA}" type="slidenum">
              <a:rPr lang="en-IN" smtClean="0"/>
              <a:pPr/>
              <a:t>‹#›</a:t>
            </a:fld>
            <a:endParaRPr lang="en-IN" dirty="0"/>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IN" dirty="0"/>
          </a:p>
        </p:txBody>
      </p:sp>
      <p:sp>
        <p:nvSpPr>
          <p:cNvPr id="2" name="Title 1"/>
          <p:cNvSpPr>
            <a:spLocks noGrp="1"/>
          </p:cNvSpPr>
          <p:nvPr>
            <p:ph type="ctrTitle"/>
          </p:nvPr>
        </p:nvSpPr>
        <p:spPr/>
        <p:txBody>
          <a:bodyPr/>
          <a:lstStyle/>
          <a:p>
            <a:endParaRPr lang="en-IN" dirty="0"/>
          </a:p>
        </p:txBody>
      </p:sp>
      <p:pic>
        <p:nvPicPr>
          <p:cNvPr id="5" name="Picture 4" descr="Screen Shot 2019-02-08 at 9.15.58 am.png"/>
          <p:cNvPicPr>
            <a:picLocks noChangeAspect="1"/>
          </p:cNvPicPr>
          <p:nvPr/>
        </p:nvPicPr>
        <p:blipFill>
          <a:blip r:embed="rId2"/>
          <a:stretch>
            <a:fillRect/>
          </a:stretch>
        </p:blipFill>
        <p:spPr>
          <a:xfrm>
            <a:off x="882650" y="876300"/>
            <a:ext cx="10426700" cy="51054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754971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Background</a:t>
            </a:r>
            <a:endParaRPr lang="en-IN" dirty="0"/>
          </a:p>
        </p:txBody>
      </p:sp>
      <p:sp>
        <p:nvSpPr>
          <p:cNvPr id="3" name="Content Placeholder 2"/>
          <p:cNvSpPr>
            <a:spLocks noGrp="1"/>
          </p:cNvSpPr>
          <p:nvPr>
            <p:ph sz="quarter" idx="1"/>
          </p:nvPr>
        </p:nvSpPr>
        <p:spPr/>
        <p:txBody>
          <a:bodyPr/>
          <a:lstStyle/>
          <a:p>
            <a:r>
              <a:rPr lang="en-US" dirty="0" smtClean="0"/>
              <a:t>Patient navigation programs to increase </a:t>
            </a:r>
            <a:r>
              <a:rPr lang="en-US" dirty="0" smtClean="0"/>
              <a:t>colorectal cancer </a:t>
            </a:r>
            <a:r>
              <a:rPr lang="en-US" dirty="0" smtClean="0"/>
              <a:t>(CRC) screening adherence have become widespread in recent years, especially among deprived populations.</a:t>
            </a:r>
          </a:p>
          <a:p>
            <a:r>
              <a:rPr lang="en-US" dirty="0" smtClean="0"/>
              <a:t>Logistic limitations for implementation include cost and employment of personnel.  </a:t>
            </a:r>
          </a:p>
          <a:p>
            <a:r>
              <a:rPr lang="en-US" dirty="0" smtClean="0"/>
              <a:t>This study was done to evaluate the cost effectiveness of the first patient navigation program in France.  </a:t>
            </a:r>
          </a:p>
          <a:p>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70248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smtClean="0"/>
              <a:t>Prospective, multicenter, cluster randomized controlled trial</a:t>
            </a:r>
          </a:p>
          <a:p>
            <a:r>
              <a:rPr lang="en-US" dirty="0" smtClean="0"/>
              <a:t>Study conducted in three </a:t>
            </a:r>
            <a:r>
              <a:rPr lang="en-US" dirty="0" err="1" smtClean="0"/>
              <a:t>centres</a:t>
            </a:r>
            <a:r>
              <a:rPr lang="en-US" dirty="0" smtClean="0"/>
              <a:t>, Picardy, Northern France</a:t>
            </a:r>
          </a:p>
          <a:p>
            <a:r>
              <a:rPr lang="en-US" dirty="0" smtClean="0"/>
              <a:t>Clusters were categorized into four strata: urban deprived (UD), rural deprived (RD), urban affluent (UA), and rural affluent (RA).</a:t>
            </a:r>
            <a:r>
              <a:rPr lang="en-US" dirty="0" smtClean="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Methods</a:t>
            </a:r>
            <a:endParaRPr lang="en-IN" dirty="0"/>
          </a:p>
        </p:txBody>
      </p:sp>
      <p:sp>
        <p:nvSpPr>
          <p:cNvPr id="3" name="Content Placeholder 2"/>
          <p:cNvSpPr>
            <a:spLocks noGrp="1"/>
          </p:cNvSpPr>
          <p:nvPr>
            <p:ph sz="quarter" idx="1"/>
          </p:nvPr>
        </p:nvSpPr>
        <p:spPr/>
        <p:txBody>
          <a:bodyPr>
            <a:normAutofit/>
          </a:bodyPr>
          <a:lstStyle/>
          <a:p>
            <a:r>
              <a:rPr lang="en-IN" dirty="0" smtClean="0"/>
              <a:t>P:  Subjects in the above described area, aged 50-74 years</a:t>
            </a:r>
          </a:p>
          <a:p>
            <a:r>
              <a:rPr lang="en-IN" dirty="0" smtClean="0"/>
              <a:t>I:  Usual care + Patient navigation system</a:t>
            </a:r>
          </a:p>
          <a:p>
            <a:r>
              <a:rPr lang="en-IN" dirty="0" smtClean="0"/>
              <a:t>C: Usual care</a:t>
            </a:r>
          </a:p>
          <a:p>
            <a:r>
              <a:rPr lang="en-IN" dirty="0" smtClean="0"/>
              <a:t>O: The primary outcome was screening adherence rate (i.e., FOBT completed or not)</a:t>
            </a:r>
          </a:p>
          <a:p>
            <a:pPr lvl="1"/>
            <a:r>
              <a:rPr lang="en-IN" dirty="0" smtClean="0"/>
              <a:t>Cost Effectiveness analysis of addition of patient navigation to existing standard of care.</a:t>
            </a:r>
          </a:p>
          <a:p>
            <a:r>
              <a:rPr lang="en-IN" dirty="0" smtClean="0"/>
              <a:t>Time : April 2011 – March 2013</a:t>
            </a:r>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846383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Usual Care ( Control Arm)</a:t>
            </a:r>
            <a:endParaRPr lang="en-US" dirty="0"/>
          </a:p>
        </p:txBody>
      </p:sp>
      <p:sp>
        <p:nvSpPr>
          <p:cNvPr id="3" name="Content Placeholder 2"/>
          <p:cNvSpPr>
            <a:spLocks noGrp="1"/>
          </p:cNvSpPr>
          <p:nvPr>
            <p:ph sz="quarter" idx="1"/>
          </p:nvPr>
        </p:nvSpPr>
        <p:spPr>
          <a:xfrm>
            <a:off x="1219200" y="1447800"/>
            <a:ext cx="10363200" cy="5193562"/>
          </a:xfrm>
        </p:spPr>
        <p:txBody>
          <a:bodyPr>
            <a:normAutofit/>
          </a:bodyPr>
          <a:lstStyle/>
          <a:p>
            <a:r>
              <a:rPr lang="en-US" dirty="0" smtClean="0"/>
              <a:t>Participants in the control arm were screened using the standard screening</a:t>
            </a:r>
          </a:p>
          <a:p>
            <a:r>
              <a:rPr lang="en-US" dirty="0" smtClean="0"/>
              <a:t>Participants aged 50 to 74 years are mailed invitations by the local screening structure to see their general practitioner</a:t>
            </a:r>
          </a:p>
          <a:p>
            <a:r>
              <a:rPr lang="en-US" dirty="0" smtClean="0"/>
              <a:t> They are given an FOBT kit if it is indicated.</a:t>
            </a:r>
          </a:p>
          <a:p>
            <a:pPr>
              <a:buNone/>
            </a:pPr>
            <a:r>
              <a:rPr lang="en-US" dirty="0" smtClean="0"/>
              <a:t> </a:t>
            </a:r>
          </a:p>
          <a:p>
            <a:r>
              <a:rPr lang="en-US" dirty="0" smtClean="0"/>
              <a:t>Patients can perform the FOBT at home and send it to the laboratory. </a:t>
            </a:r>
          </a:p>
          <a:p>
            <a:r>
              <a:rPr lang="en-US" dirty="0" smtClean="0"/>
              <a:t>A first postal reminder is sent by the local screening structure to </a:t>
            </a:r>
            <a:r>
              <a:rPr lang="en-US" dirty="0" smtClean="0"/>
              <a:t>non participants </a:t>
            </a:r>
            <a:r>
              <a:rPr lang="en-US" dirty="0" smtClean="0"/>
              <a:t>3 to 4 months after the initial invitation. </a:t>
            </a:r>
          </a:p>
          <a:p>
            <a:r>
              <a:rPr lang="en-US" dirty="0" smtClean="0"/>
              <a:t>At 8 months’ time, the FOBT kit is mailed to each nonparticipant at home.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Navigation (Intervention Arm)</a:t>
            </a:r>
            <a:endParaRPr lang="en-US" dirty="0"/>
          </a:p>
        </p:txBody>
      </p:sp>
      <p:sp>
        <p:nvSpPr>
          <p:cNvPr id="3" name="Content Placeholder 2"/>
          <p:cNvSpPr>
            <a:spLocks noGrp="1"/>
          </p:cNvSpPr>
          <p:nvPr>
            <p:ph sz="quarter" idx="1"/>
          </p:nvPr>
        </p:nvSpPr>
        <p:spPr/>
        <p:txBody>
          <a:bodyPr/>
          <a:lstStyle/>
          <a:p>
            <a:r>
              <a:rPr lang="en-US" dirty="0" smtClean="0"/>
              <a:t>Patient navigation was added to standard screening. </a:t>
            </a:r>
          </a:p>
          <a:p>
            <a:r>
              <a:rPr lang="en-US" dirty="0" smtClean="0"/>
              <a:t>Navigation was performed by specifically trained social workers.</a:t>
            </a:r>
          </a:p>
          <a:p>
            <a:pPr>
              <a:buNone/>
            </a:pPr>
            <a:r>
              <a:rPr lang="en-US" dirty="0" smtClean="0"/>
              <a:t> </a:t>
            </a:r>
          </a:p>
          <a:p>
            <a:r>
              <a:rPr lang="en-US" dirty="0" smtClean="0"/>
              <a:t>Participants in the two previous screening rounds, designated “attended,” were excluded a priori from the population to be contacted by screening navigators.</a:t>
            </a:r>
          </a:p>
          <a:p>
            <a:pPr>
              <a:buNone/>
            </a:pPr>
            <a:r>
              <a:rPr lang="en-US" dirty="0" smtClean="0"/>
              <a:t> </a:t>
            </a:r>
          </a:p>
          <a:p>
            <a:r>
              <a:rPr lang="en-US" dirty="0" smtClean="0"/>
              <a:t>In addition, navigation was confined to those individuals with an available phone number who did not participate spontaneously during the first 4 months after the initial invitation for screening. </a:t>
            </a: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Finally, the population eligible for navigation comprised 8105 people: </a:t>
            </a:r>
          </a:p>
          <a:p>
            <a:pPr lvl="1"/>
            <a:r>
              <a:rPr lang="en-US" dirty="0" smtClean="0"/>
              <a:t>2259 in the Urban Deprived stratum, </a:t>
            </a:r>
          </a:p>
          <a:p>
            <a:pPr lvl="1"/>
            <a:r>
              <a:rPr lang="en-US" dirty="0" smtClean="0"/>
              <a:t>2086 in the Rural Deprived stratum, </a:t>
            </a:r>
          </a:p>
          <a:p>
            <a:pPr lvl="1"/>
            <a:r>
              <a:rPr lang="en-US" dirty="0" smtClean="0"/>
              <a:t>1599 in the Urban Affluent stratum, and </a:t>
            </a:r>
          </a:p>
          <a:p>
            <a:pPr lvl="1"/>
            <a:r>
              <a:rPr lang="en-US" dirty="0" smtClean="0"/>
              <a:t>2161 in the Rural Affluent stratum</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Are the results valid?</a:t>
            </a:r>
            <a:endParaRPr lang="en-IN" dirty="0"/>
          </a:p>
        </p:txBody>
      </p:sp>
      <p:sp>
        <p:nvSpPr>
          <p:cNvPr id="3" name="Content Placeholder 2"/>
          <p:cNvSpPr>
            <a:spLocks noGrp="1"/>
          </p:cNvSpPr>
          <p:nvPr>
            <p:ph sz="quarter" idx="1"/>
          </p:nvPr>
        </p:nvSpPr>
        <p:spPr/>
        <p:txBody>
          <a:bodyPr/>
          <a:lstStyle/>
          <a:p>
            <a:r>
              <a:rPr lang="en-IN" dirty="0" smtClean="0"/>
              <a:t>Did the recommendations include all patient relevant groups, management options and possible outcomes?</a:t>
            </a:r>
          </a:p>
          <a:p>
            <a:pPr lvl="1"/>
            <a:r>
              <a:rPr lang="en-IN" dirty="0" smtClean="0"/>
              <a:t>Did they adopt a sufficiently broad point of view?</a:t>
            </a:r>
          </a:p>
          <a:p>
            <a:pPr lvl="2"/>
            <a:r>
              <a:rPr lang="en-IN" dirty="0" smtClean="0"/>
              <a:t>Yes</a:t>
            </a:r>
          </a:p>
          <a:p>
            <a:pPr lvl="2"/>
            <a:r>
              <a:rPr lang="en-IN" dirty="0" smtClean="0"/>
              <a:t>This was a study on screening program done at the community </a:t>
            </a:r>
            <a:r>
              <a:rPr lang="en-IN" dirty="0" smtClean="0"/>
              <a:t>level.</a:t>
            </a:r>
          </a:p>
          <a:p>
            <a:pPr lvl="2"/>
            <a:r>
              <a:rPr lang="en-IN" dirty="0" smtClean="0"/>
              <a:t>Included all SES categories, in rural and urban locations.</a:t>
            </a:r>
            <a:endParaRPr lang="en-IN" dirty="0" smtClean="0"/>
          </a:p>
          <a:p>
            <a:pPr lvl="1"/>
            <a:endParaRPr lang="en-IN" dirty="0" smtClean="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791347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sz="quarter" idx="1"/>
          </p:nvPr>
        </p:nvSpPr>
        <p:spPr/>
        <p:txBody>
          <a:bodyPr>
            <a:normAutofit lnSpcReduction="10000"/>
          </a:bodyPr>
          <a:lstStyle/>
          <a:p>
            <a:r>
              <a:rPr lang="en-IN" dirty="0" smtClean="0"/>
              <a:t>Are the results reported separately for different patient groups?</a:t>
            </a:r>
          </a:p>
          <a:p>
            <a:pPr lvl="1"/>
            <a:endParaRPr lang="en-IN" dirty="0" smtClean="0"/>
          </a:p>
          <a:p>
            <a:pPr lvl="1"/>
            <a:r>
              <a:rPr lang="en-IN" dirty="0" smtClean="0"/>
              <a:t>The results of the study allowed assessment of the effectiveness of navigation in reducing social inequalities under two scenarios:</a:t>
            </a:r>
          </a:p>
          <a:p>
            <a:pPr lvl="1">
              <a:buNone/>
            </a:pPr>
            <a:r>
              <a:rPr lang="en-IN" dirty="0" smtClean="0"/>
              <a:t> </a:t>
            </a:r>
          </a:p>
          <a:p>
            <a:pPr lvl="2"/>
            <a:r>
              <a:rPr lang="en-IN" dirty="0" smtClean="0"/>
              <a:t>1) if navigation was proposed </a:t>
            </a:r>
            <a:r>
              <a:rPr lang="en-IN" dirty="0" smtClean="0"/>
              <a:t>everywhere, </a:t>
            </a:r>
            <a:r>
              <a:rPr lang="en-IN" dirty="0" smtClean="0"/>
              <a:t>regardless of the level of deprivation (universalism), effectiveness was assessed as the difference in screening adherence rates between deprived and affluent areas between the intervention and control groups</a:t>
            </a:r>
          </a:p>
          <a:p>
            <a:pPr lvl="2">
              <a:buNone/>
            </a:pPr>
            <a:r>
              <a:rPr lang="en-IN" dirty="0" smtClean="0"/>
              <a:t> </a:t>
            </a:r>
          </a:p>
          <a:p>
            <a:pPr lvl="2"/>
            <a:r>
              <a:rPr lang="en-IN" dirty="0" smtClean="0"/>
              <a:t>2) if navigation was restricted to deprived areas (proportionate universalism), effectiveness was assessed as the difference in screening adherence rates between affluent areas in the control group and deprived areas in the intervention group, and compared with the difference in screening adherence rates between affluent and deprived areas in the control group.</a:t>
            </a:r>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590061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20768" y="1081657"/>
            <a:ext cx="10363200" cy="1143000"/>
          </a:xfrm>
        </p:spPr>
        <p:txBody>
          <a:bodyPr>
            <a:normAutofit fontScale="90000"/>
          </a:bodyPr>
          <a:lstStyle/>
          <a:p>
            <a:r>
              <a:rPr lang="en-IN" dirty="0" smtClean="0"/>
              <a:t>Is there a systematic review and summary of evidence linking options to outcomes for each relevant question?</a:t>
            </a:r>
            <a:endParaRPr lang="en-IN" dirty="0"/>
          </a:p>
        </p:txBody>
      </p:sp>
      <p:sp>
        <p:nvSpPr>
          <p:cNvPr id="3" name="Content Placeholder 2"/>
          <p:cNvSpPr>
            <a:spLocks noGrp="1"/>
          </p:cNvSpPr>
          <p:nvPr>
            <p:ph sz="quarter" idx="1"/>
          </p:nvPr>
        </p:nvSpPr>
        <p:spPr>
          <a:xfrm>
            <a:off x="663590" y="2286000"/>
            <a:ext cx="10363200" cy="4572000"/>
          </a:xfrm>
        </p:spPr>
        <p:txBody>
          <a:bodyPr/>
          <a:lstStyle/>
          <a:p>
            <a:r>
              <a:rPr lang="en-IN" dirty="0" smtClean="0"/>
              <a:t>No </a:t>
            </a:r>
          </a:p>
          <a:p>
            <a:endParaRPr lang="en-IN" dirty="0" smtClean="0"/>
          </a:p>
          <a:p>
            <a:endParaRPr lang="en-IN" dirty="0" smtClean="0"/>
          </a:p>
          <a:p>
            <a:r>
              <a:rPr lang="en-IN" dirty="0" smtClean="0"/>
              <a:t>Were costs measured accurately?</a:t>
            </a:r>
          </a:p>
          <a:p>
            <a:pPr lvl="1"/>
            <a:r>
              <a:rPr lang="en-IN" dirty="0" smtClean="0"/>
              <a:t>Yes</a:t>
            </a:r>
          </a:p>
          <a:p>
            <a:pPr lvl="1"/>
            <a:r>
              <a:rPr lang="en-IN" dirty="0" smtClean="0"/>
              <a:t>Costs measured were non direct medical costs</a:t>
            </a:r>
          </a:p>
          <a:p>
            <a:pPr lvl="1"/>
            <a:r>
              <a:rPr lang="en-IN" dirty="0" smtClean="0"/>
              <a:t>Program and equipment cost, Human cost</a:t>
            </a:r>
          </a:p>
          <a:p>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923821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  </a:t>
            </a:r>
            <a:endParaRPr lang="en-IN" dirty="0"/>
          </a:p>
        </p:txBody>
      </p:sp>
      <p:pic>
        <p:nvPicPr>
          <p:cNvPr id="6" name="Content Placeholder 5" descr="Screen Shot 2019-02-08 at 9.46.01 am.png"/>
          <p:cNvPicPr>
            <a:picLocks noGrp="1" noChangeAspect="1"/>
          </p:cNvPicPr>
          <p:nvPr>
            <p:ph sz="quarter" idx="1"/>
          </p:nvPr>
        </p:nvPicPr>
        <p:blipFill>
          <a:blip r:embed="rId2"/>
          <a:stretch>
            <a:fillRect/>
          </a:stretch>
        </p:blipFill>
        <p:spPr>
          <a:xfrm>
            <a:off x="1600686" y="263805"/>
            <a:ext cx="8453208" cy="6390788"/>
          </a:xfr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785127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9-02-08 at 10.32.33 am.png"/>
          <p:cNvPicPr>
            <a:picLocks noGrp="1" noChangeAspect="1"/>
          </p:cNvPicPr>
          <p:nvPr>
            <p:ph sz="quarter" idx="1"/>
          </p:nvPr>
        </p:nvPicPr>
        <p:blipFill>
          <a:blip r:embed="rId2"/>
          <a:stretch>
            <a:fillRect/>
          </a:stretch>
        </p:blipFill>
        <p:spPr>
          <a:xfrm>
            <a:off x="3108769" y="-11039"/>
            <a:ext cx="5886819" cy="6696531"/>
          </a:xfrm>
        </p:spPr>
      </p:pic>
      <p:sp>
        <p:nvSpPr>
          <p:cNvPr id="5" name="Frame 4"/>
          <p:cNvSpPr/>
          <p:nvPr/>
        </p:nvSpPr>
        <p:spPr>
          <a:xfrm>
            <a:off x="3161685" y="5754974"/>
            <a:ext cx="4828515" cy="277817"/>
          </a:xfrm>
          <a:prstGeom prst="frame">
            <a:avLst>
              <a:gd name="adj1" fmla="val 227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Did the investigators consider timing of costs and outcomes?</a:t>
            </a:r>
            <a:endParaRPr lang="en-IN" dirty="0"/>
          </a:p>
        </p:txBody>
      </p:sp>
      <p:sp>
        <p:nvSpPr>
          <p:cNvPr id="3" name="Content Placeholder 2"/>
          <p:cNvSpPr>
            <a:spLocks noGrp="1"/>
          </p:cNvSpPr>
          <p:nvPr>
            <p:ph sz="quarter" idx="1"/>
          </p:nvPr>
        </p:nvSpPr>
        <p:spPr/>
        <p:txBody>
          <a:bodyPr/>
          <a:lstStyle/>
          <a:p>
            <a:r>
              <a:rPr lang="en-IN" dirty="0" smtClean="0"/>
              <a:t>All costs were inflated to 2013 prices in euros using the consumer price index.</a:t>
            </a:r>
          </a:p>
          <a:p>
            <a:endParaRPr lang="en-IN" dirty="0" smtClean="0"/>
          </a:p>
          <a:p>
            <a:r>
              <a:rPr lang="en-IN" dirty="0" smtClean="0"/>
              <a:t>One navigator was replaced during the 2-year intervention and the costs of recruiting and training a replacement were included.</a:t>
            </a:r>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253674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9-02-08 at 10.17.34 am.png"/>
          <p:cNvPicPr>
            <a:picLocks noGrp="1" noChangeAspect="1"/>
          </p:cNvPicPr>
          <p:nvPr>
            <p:ph sz="quarter" idx="1"/>
          </p:nvPr>
        </p:nvPicPr>
        <p:blipFill>
          <a:blip r:embed="rId2"/>
          <a:stretch>
            <a:fillRect/>
          </a:stretch>
        </p:blipFill>
        <p:spPr>
          <a:xfrm>
            <a:off x="133037" y="343975"/>
            <a:ext cx="11865492" cy="6417272"/>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results?</a:t>
            </a:r>
            <a:endParaRPr lang="en-US" dirty="0"/>
          </a:p>
        </p:txBody>
      </p:sp>
      <p:pic>
        <p:nvPicPr>
          <p:cNvPr id="4" name="Content Placeholder 3" descr="Screen Shot 2019-02-08 at 10.18.24 am.png"/>
          <p:cNvPicPr>
            <a:picLocks noGrp="1" noChangeAspect="1"/>
          </p:cNvPicPr>
          <p:nvPr>
            <p:ph sz="quarter" idx="1"/>
          </p:nvPr>
        </p:nvPicPr>
        <p:blipFill>
          <a:blip r:embed="rId2"/>
          <a:stretch>
            <a:fillRect/>
          </a:stretch>
        </p:blipFill>
        <p:spPr>
          <a:xfrm>
            <a:off x="994307" y="1707522"/>
            <a:ext cx="10363200" cy="4237775"/>
          </a:xfrm>
        </p:spPr>
      </p:pic>
      <p:sp>
        <p:nvSpPr>
          <p:cNvPr id="6" name="Frame 5"/>
          <p:cNvSpPr/>
          <p:nvPr/>
        </p:nvSpPr>
        <p:spPr>
          <a:xfrm>
            <a:off x="9537970" y="3386830"/>
            <a:ext cx="1613915" cy="449813"/>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What are the results?</a:t>
            </a:r>
            <a:br>
              <a:rPr lang="en-IN" dirty="0" smtClean="0"/>
            </a:br>
            <a:endParaRPr lang="en-IN" dirty="0"/>
          </a:p>
        </p:txBody>
      </p:sp>
      <p:sp>
        <p:nvSpPr>
          <p:cNvPr id="3" name="Content Placeholder 2"/>
          <p:cNvSpPr>
            <a:spLocks noGrp="1"/>
          </p:cNvSpPr>
          <p:nvPr>
            <p:ph sz="quarter" idx="1"/>
          </p:nvPr>
        </p:nvSpPr>
        <p:spPr/>
        <p:txBody>
          <a:bodyPr/>
          <a:lstStyle/>
          <a:p>
            <a:r>
              <a:rPr lang="en-IN" dirty="0" smtClean="0"/>
              <a:t>What are the incremental costs and effects of each strategy?</a:t>
            </a:r>
            <a:endParaRPr lang="en-IN" dirty="0"/>
          </a:p>
        </p:txBody>
      </p:sp>
      <p:pic>
        <p:nvPicPr>
          <p:cNvPr id="5" name="Picture 4" descr="Screen Shot 2019-02-08 at 10.13.38 am.png"/>
          <p:cNvPicPr>
            <a:picLocks noChangeAspect="1"/>
          </p:cNvPicPr>
          <p:nvPr/>
        </p:nvPicPr>
        <p:blipFill>
          <a:blip r:embed="rId2"/>
          <a:stretch>
            <a:fillRect/>
          </a:stretch>
        </p:blipFill>
        <p:spPr>
          <a:xfrm>
            <a:off x="730319" y="2940592"/>
            <a:ext cx="4852238" cy="3652808"/>
          </a:xfrm>
          <a:prstGeom prst="rect">
            <a:avLst/>
          </a:prstGeom>
        </p:spPr>
      </p:pic>
      <p:pic>
        <p:nvPicPr>
          <p:cNvPr id="6" name="Picture 5" descr="Screen Shot 2019-02-08 at 10.13.48 am.png"/>
          <p:cNvPicPr>
            <a:picLocks noChangeAspect="1"/>
          </p:cNvPicPr>
          <p:nvPr/>
        </p:nvPicPr>
        <p:blipFill>
          <a:blip r:embed="rId3"/>
          <a:stretch>
            <a:fillRect/>
          </a:stretch>
        </p:blipFill>
        <p:spPr>
          <a:xfrm>
            <a:off x="5582547" y="2942865"/>
            <a:ext cx="5754541" cy="3637304"/>
          </a:xfrm>
          <a:prstGeom prst="rect">
            <a:avLst/>
          </a:prstGeom>
        </p:spPr>
      </p:pic>
      <p:pic>
        <p:nvPicPr>
          <p:cNvPr id="7" name="Picture 6" descr="Screen Shot 2019-02-08 at 10.13.28 am.png"/>
          <p:cNvPicPr>
            <a:picLocks noChangeAspect="1"/>
          </p:cNvPicPr>
          <p:nvPr/>
        </p:nvPicPr>
        <p:blipFill>
          <a:blip r:embed="rId4"/>
          <a:stretch>
            <a:fillRect/>
          </a:stretch>
        </p:blipFill>
        <p:spPr>
          <a:xfrm>
            <a:off x="701126" y="2514711"/>
            <a:ext cx="10635961" cy="399738"/>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150186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sz="quarter" idx="1"/>
          </p:nvPr>
        </p:nvSpPr>
        <p:spPr/>
        <p:txBody>
          <a:bodyPr/>
          <a:lstStyle/>
          <a:p>
            <a:r>
              <a:rPr lang="en-IN" dirty="0" smtClean="0"/>
              <a:t>Do incremental costs and effects differ between sub groups?</a:t>
            </a:r>
          </a:p>
          <a:p>
            <a:pPr lvl="1"/>
            <a:r>
              <a:rPr lang="en-IN" dirty="0" smtClean="0"/>
              <a:t>Yes</a:t>
            </a:r>
          </a:p>
          <a:p>
            <a:pPr lvl="1">
              <a:buNone/>
            </a:pPr>
            <a:endParaRPr lang="en-IN" dirty="0" smtClean="0"/>
          </a:p>
          <a:p>
            <a:pPr lvl="1"/>
            <a:r>
              <a:rPr lang="en-IN" dirty="0" smtClean="0"/>
              <a:t>ICER for the intervention compared with usual screening was</a:t>
            </a:r>
            <a:r>
              <a:rPr lang="en-IN" dirty="0" smtClean="0"/>
              <a:t>  </a:t>
            </a:r>
            <a:r>
              <a:rPr lang="en-IN" dirty="0" smtClean="0"/>
              <a:t>€1212 per additional person screened (95% CI €872–€1978 per additional person screened)</a:t>
            </a:r>
            <a:r>
              <a:rPr lang="en-IN" dirty="0" smtClean="0"/>
              <a:t>.</a:t>
            </a:r>
          </a:p>
          <a:p>
            <a:pPr lvl="1">
              <a:buNone/>
            </a:pPr>
            <a:endParaRPr lang="en-IN" dirty="0" smtClean="0"/>
          </a:p>
          <a:p>
            <a:pPr lvl="1"/>
            <a:r>
              <a:rPr lang="en-IN" dirty="0" smtClean="0"/>
              <a:t>Navigation was less cost-effective for deprived participants than for affluent ones, with an ICER 1.6 times higher (€1527 vs. €969 per additional person screened)</a:t>
            </a:r>
            <a:r>
              <a:rPr lang="en-IN" dirty="0" smtClean="0"/>
              <a:t>.</a:t>
            </a:r>
          </a:p>
          <a:p>
            <a:pPr lvl="1">
              <a:buNone/>
            </a:pPr>
            <a:r>
              <a:rPr lang="en-IN" dirty="0" smtClean="0"/>
              <a:t> </a:t>
            </a:r>
            <a:endParaRPr lang="en-IN" dirty="0" smtClean="0"/>
          </a:p>
          <a:p>
            <a:pPr lvl="1"/>
            <a:r>
              <a:rPr lang="en-IN" dirty="0" smtClean="0"/>
              <a:t>This was observed in rural areas (€1358 vs. €851 per additional person screened) as well as in urban areas (€1524 vs. €1199 per additional person screened).</a:t>
            </a:r>
          </a:p>
          <a:p>
            <a:pPr lvl="1"/>
            <a:endParaRPr lang="en-IN" dirty="0" smtClean="0"/>
          </a:p>
          <a:p>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691152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How much does allowance for uncertainty change the results?</a:t>
            </a:r>
            <a:br>
              <a:rPr lang="en-IN" dirty="0" smtClean="0"/>
            </a:br>
            <a:endParaRPr lang="en-IN" dirty="0"/>
          </a:p>
        </p:txBody>
      </p:sp>
      <p:sp>
        <p:nvSpPr>
          <p:cNvPr id="3" name="Content Placeholder 2"/>
          <p:cNvSpPr>
            <a:spLocks noGrp="1"/>
          </p:cNvSpPr>
          <p:nvPr>
            <p:ph sz="quarter" idx="1"/>
          </p:nvPr>
        </p:nvSpPr>
        <p:spPr/>
        <p:txBody>
          <a:bodyPr/>
          <a:lstStyle/>
          <a:p>
            <a:r>
              <a:rPr lang="en-IN" dirty="0" smtClean="0"/>
              <a:t>Sensitivity analysis done</a:t>
            </a:r>
          </a:p>
          <a:p>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472687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 Sensitivity Analysis</a:t>
            </a:r>
            <a:endParaRPr lang="en-IN" dirty="0"/>
          </a:p>
        </p:txBody>
      </p:sp>
      <p:pic>
        <p:nvPicPr>
          <p:cNvPr id="6" name="Content Placeholder 5" descr="Screen Shot 2019-02-08 at 10.19.12 am.png"/>
          <p:cNvPicPr>
            <a:picLocks noGrp="1" noChangeAspect="1"/>
          </p:cNvPicPr>
          <p:nvPr>
            <p:ph sz="quarter" idx="1"/>
          </p:nvPr>
        </p:nvPicPr>
        <p:blipFill>
          <a:blip r:embed="rId2"/>
          <a:stretch>
            <a:fillRect/>
          </a:stretch>
        </p:blipFill>
        <p:spPr>
          <a:xfrm>
            <a:off x="1086910" y="1503590"/>
            <a:ext cx="10363200" cy="4539799"/>
          </a:xfr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800065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How can I apply the results to my patient care?</a:t>
            </a:r>
            <a:br>
              <a:rPr lang="en-IN" dirty="0" smtClean="0"/>
            </a:br>
            <a:endParaRPr lang="en-IN" dirty="0"/>
          </a:p>
        </p:txBody>
      </p:sp>
      <p:sp>
        <p:nvSpPr>
          <p:cNvPr id="3" name="Content Placeholder 2"/>
          <p:cNvSpPr>
            <a:spLocks noGrp="1"/>
          </p:cNvSpPr>
          <p:nvPr>
            <p:ph sz="quarter" idx="1"/>
          </p:nvPr>
        </p:nvSpPr>
        <p:spPr/>
        <p:txBody>
          <a:bodyPr/>
          <a:lstStyle/>
          <a:p>
            <a:r>
              <a:rPr lang="en-IN" dirty="0" smtClean="0"/>
              <a:t>Are the treatment benefits worth the harm and costs?</a:t>
            </a:r>
          </a:p>
          <a:p>
            <a:pPr lvl="1"/>
            <a:r>
              <a:rPr lang="en-IN" dirty="0" smtClean="0"/>
              <a:t>No</a:t>
            </a:r>
          </a:p>
          <a:p>
            <a:endParaRPr lang="en-IN" dirty="0" smtClean="0"/>
          </a:p>
          <a:p>
            <a:endParaRPr lang="en-IN" dirty="0"/>
          </a:p>
          <a:p>
            <a:r>
              <a:rPr lang="en-IN" dirty="0" smtClean="0"/>
              <a:t>Can I expect similar costs in my setting?</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716661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ＭＳ ゴシック"/>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ヒラギノ明朝 Pro W3"/>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Equity.thmx</Template>
  <TotalTime>1105</TotalTime>
  <Words>897</Words>
  <Application>Microsoft Office PowerPoint</Application>
  <PresentationFormat>Custom</PresentationFormat>
  <Paragraphs>82</Paragraphs>
  <Slides>20</Slides>
  <Notes>1</Notes>
  <HiddenSlides>0</HiddenSlides>
  <MMClips>0</MMClips>
  <ScaleCrop>false</ScaleCrop>
  <HeadingPairs>
    <vt:vector size="4" baseType="variant">
      <vt:variant>
        <vt:lpstr>Design Template</vt:lpstr>
      </vt:variant>
      <vt:variant>
        <vt:i4>1</vt:i4>
      </vt:variant>
      <vt:variant>
        <vt:lpstr>Slide Titles</vt:lpstr>
      </vt:variant>
      <vt:variant>
        <vt:i4>20</vt:i4>
      </vt:variant>
    </vt:vector>
  </HeadingPairs>
  <TitlesOfParts>
    <vt:vector size="21" baseType="lpstr">
      <vt:lpstr>Equity</vt:lpstr>
      <vt:lpstr>Slide 1</vt:lpstr>
      <vt:lpstr>Background</vt:lpstr>
      <vt:lpstr>Slide 3</vt:lpstr>
      <vt:lpstr>Methods</vt:lpstr>
      <vt:lpstr>Usual Care ( Control Arm)</vt:lpstr>
      <vt:lpstr>Patient Navigation (Intervention Arm)</vt:lpstr>
      <vt:lpstr>Slide 7</vt:lpstr>
      <vt:lpstr>Are the results valid?</vt:lpstr>
      <vt:lpstr>Slide 9</vt:lpstr>
      <vt:lpstr>Is there a systematic review and summary of evidence linking options to outcomes for each relevant question?</vt:lpstr>
      <vt:lpstr>  </vt:lpstr>
      <vt:lpstr>Slide 12</vt:lpstr>
      <vt:lpstr>Did the investigators consider timing of costs and outcomes?</vt:lpstr>
      <vt:lpstr>Slide 14</vt:lpstr>
      <vt:lpstr>What are the results?</vt:lpstr>
      <vt:lpstr>What are the results? </vt:lpstr>
      <vt:lpstr>Slide 17</vt:lpstr>
      <vt:lpstr>How much does allowance for uncertainty change the results? </vt:lpstr>
      <vt:lpstr> Sensitivity Analysis</vt:lpstr>
      <vt:lpstr>How can I apply the results to my patient care?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Newbigging</dc:creator>
  <cp:lastModifiedBy>Vijay</cp:lastModifiedBy>
  <cp:revision>51</cp:revision>
  <dcterms:created xsi:type="dcterms:W3CDTF">2019-02-08T11:09:39Z</dcterms:created>
  <dcterms:modified xsi:type="dcterms:W3CDTF">2019-02-08T11:26:59Z</dcterms:modified>
</cp:coreProperties>
</file>