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24"/>
  </p:notesMasterIdLst>
  <p:sldIdLst>
    <p:sldId id="256" r:id="rId2"/>
    <p:sldId id="258" r:id="rId3"/>
    <p:sldId id="278" r:id="rId4"/>
    <p:sldId id="273" r:id="rId5"/>
    <p:sldId id="257" r:id="rId6"/>
    <p:sldId id="260" r:id="rId7"/>
    <p:sldId id="261" r:id="rId8"/>
    <p:sldId id="274" r:id="rId9"/>
    <p:sldId id="275" r:id="rId10"/>
    <p:sldId id="279" r:id="rId11"/>
    <p:sldId id="262" r:id="rId12"/>
    <p:sldId id="264" r:id="rId13"/>
    <p:sldId id="265" r:id="rId14"/>
    <p:sldId id="263" r:id="rId15"/>
    <p:sldId id="268" r:id="rId16"/>
    <p:sldId id="266" r:id="rId17"/>
    <p:sldId id="276" r:id="rId18"/>
    <p:sldId id="277" r:id="rId19"/>
    <p:sldId id="282" r:id="rId20"/>
    <p:sldId id="280" r:id="rId21"/>
    <p:sldId id="269" r:id="rId22"/>
    <p:sldId id="27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="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000" autoAdjust="0"/>
    <p:restoredTop sz="97164" autoAdjust="0"/>
  </p:normalViewPr>
  <p:slideViewPr>
    <p:cSldViewPr snapToGrid="0">
      <p:cViewPr>
        <p:scale>
          <a:sx n="96" d="100"/>
          <a:sy n="96" d="100"/>
        </p:scale>
        <p:origin x="-3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C3D2A-F4A0-2744-B9A1-FD7BD37826F9}" type="datetimeFigureOut">
              <a:rPr lang="en-US" smtClean="0"/>
              <a:t>2/11/19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424056-5DF2-DA47-92E2-737F29A33EB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IN" dirty="0" smtClean="0"/>
              <a:t>Six different mRS outcome distributions were calculated as a function of time from stroke onset to treatment: </a:t>
            </a:r>
          </a:p>
          <a:p>
            <a:pPr lvl="2"/>
            <a:r>
              <a:rPr lang="en-IN" dirty="0" smtClean="0"/>
              <a:t>No LVO with no reperfusion treatment</a:t>
            </a:r>
          </a:p>
          <a:p>
            <a:pPr lvl="2"/>
            <a:r>
              <a:rPr lang="en-IN" dirty="0" smtClean="0"/>
              <a:t>LVO with no reperfusion treatment</a:t>
            </a:r>
          </a:p>
          <a:p>
            <a:pPr lvl="2"/>
            <a:r>
              <a:rPr lang="en-IN" dirty="0" smtClean="0"/>
              <a:t>no LVO with IVT</a:t>
            </a:r>
          </a:p>
          <a:p>
            <a:pPr lvl="2"/>
            <a:r>
              <a:rPr lang="en-IN" dirty="0" smtClean="0"/>
              <a:t>LVO with IVT</a:t>
            </a:r>
          </a:p>
          <a:p>
            <a:pPr lvl="2"/>
            <a:r>
              <a:rPr lang="en-IN" dirty="0" smtClean="0"/>
              <a:t>LVO with successful EVT</a:t>
            </a:r>
          </a:p>
          <a:p>
            <a:pPr lvl="2"/>
            <a:r>
              <a:rPr lang="en-IN" dirty="0" smtClean="0"/>
              <a:t>LVO with unsuccessful EVT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24056-5DF2-DA47-92E2-737F29A33EB9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F97D859-DB84-44AC-BB75-DFB233162E2C}" type="datetimeFigureOut">
              <a:rPr lang="en-IN" smtClean="0"/>
              <a:pPr/>
              <a:t>2/11/19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0776BC2-9D79-4373-8A2E-84F933C9034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76197"/>
            <a:ext cx="9144000" cy="1655762"/>
          </a:xfrm>
        </p:spPr>
        <p:txBody>
          <a:bodyPr/>
          <a:lstStyle/>
          <a:p>
            <a:r>
              <a:rPr lang="en-IN" dirty="0" smtClean="0"/>
              <a:t>   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    </a:t>
            </a:r>
            <a:endParaRPr lang="en-IN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3048000" y="4117975"/>
            <a:ext cx="9144000" cy="16557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6" name="Picture 5" descr="Screen Shot 2019-02-11 at 12.24.0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" y="520700"/>
            <a:ext cx="11442700" cy="58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337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Options in acute ischemic stroke : EVT, r-tPA</a:t>
            </a:r>
          </a:p>
          <a:p>
            <a:r>
              <a:rPr lang="en-IN" dirty="0" smtClean="0"/>
              <a:t>Patients are eligible for EVT only if there is LVO.</a:t>
            </a:r>
          </a:p>
          <a:p>
            <a:r>
              <a:rPr lang="en-IN" dirty="0" smtClean="0"/>
              <a:t>ASA guideline </a:t>
            </a:r>
            <a:r>
              <a:rPr lang="en-IN" dirty="0" smtClean="0">
                <a:sym typeface="Wingdings"/>
              </a:rPr>
              <a:t> EMS can bypass an IRH and take the patient to an ERH if the bypass time is not &gt; 15-20mins</a:t>
            </a:r>
            <a:endParaRPr lang="en-IN" dirty="0" smtClean="0"/>
          </a:p>
          <a:p>
            <a:pPr>
              <a:buNone/>
            </a:pPr>
            <a:r>
              <a:rPr lang="en-IN" dirty="0" smtClean="0"/>
              <a:t> </a:t>
            </a:r>
          </a:p>
          <a:p>
            <a:r>
              <a:rPr lang="en-IN" dirty="0" smtClean="0"/>
              <a:t>However</a:t>
            </a:r>
            <a:r>
              <a:rPr lang="en-IN" dirty="0" smtClean="0"/>
              <a:t>, it is unknown when the benefit of potential endovascular therapy at an ERH outweighs the harm from delaying intravenous therapy at a closer IRH, especially since large vessel occlusion (LVO) status is initially unknown.</a:t>
            </a:r>
            <a:r>
              <a:rPr lang="en-IN" dirty="0" smtClean="0"/>
              <a:t> </a:t>
            </a:r>
          </a:p>
          <a:p>
            <a:pPr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0434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Clinical Question and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should EMS bypass immediate IVT at an IRH and instead go to an ERH for possible EVT, and can </a:t>
            </a:r>
            <a:r>
              <a:rPr lang="en-US" dirty="0" smtClean="0"/>
              <a:t>pre-hospital </a:t>
            </a:r>
            <a:r>
              <a:rPr lang="en-US" dirty="0" smtClean="0"/>
              <a:t>triage tools improve that decision?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Our </a:t>
            </a:r>
            <a:r>
              <a:rPr lang="en-US" dirty="0" smtClean="0"/>
              <a:t>hypothesis was that current time recommendations for IRH bypass are too short to achieve optimal outcomes for certain patient populations.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population-based Greater Cincinnati/Northern Kentucky Stroke Study’s dataset was used for the base case time from stroke onset or last seen normal time to</a:t>
            </a:r>
            <a:r>
              <a:rPr lang="en-US" dirty="0" smtClean="0"/>
              <a:t> ED </a:t>
            </a:r>
            <a:r>
              <a:rPr lang="en-US" dirty="0" smtClean="0"/>
              <a:t>arrival for</a:t>
            </a:r>
            <a:r>
              <a:rPr lang="en-US" dirty="0" smtClean="0"/>
              <a:t>  </a:t>
            </a:r>
            <a:r>
              <a:rPr lang="en-US" dirty="0" smtClean="0"/>
              <a:t>ischemic stroke patients transported from the scene by </a:t>
            </a:r>
            <a:r>
              <a:rPr lang="en-US" dirty="0" smtClean="0"/>
              <a:t>EMS. </a:t>
            </a:r>
          </a:p>
          <a:p>
            <a:r>
              <a:rPr lang="en-US" dirty="0" smtClean="0"/>
              <a:t>A </a:t>
            </a:r>
            <a:r>
              <a:rPr lang="en-US" dirty="0" smtClean="0"/>
              <a:t>median value of 122 min was observed.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average transportation time to the initial hospital (generally an IRH) was 12 min in this region, making the interval between stroke onset and EMS triage decision 110 min.</a:t>
            </a:r>
            <a:r>
              <a:rPr lang="en-US" dirty="0" smtClean="0"/>
              <a:t> </a:t>
            </a:r>
          </a:p>
          <a:p>
            <a:r>
              <a:rPr lang="en-US" dirty="0" smtClean="0"/>
              <a:t>Epidemiological </a:t>
            </a:r>
            <a:r>
              <a:rPr lang="en-US" dirty="0" smtClean="0"/>
              <a:t>studies</a:t>
            </a:r>
            <a:r>
              <a:rPr lang="en-US" dirty="0" smtClean="0"/>
              <a:t> suggest </a:t>
            </a:r>
            <a:r>
              <a:rPr lang="en-US" dirty="0" smtClean="0"/>
              <a:t>that most acute strokes occur within a 60-min transportation window to an</a:t>
            </a:r>
            <a:r>
              <a:rPr lang="en-US" dirty="0" smtClean="0"/>
              <a:t> ERH (which was </a:t>
            </a:r>
            <a:r>
              <a:rPr lang="en-US" dirty="0" smtClean="0"/>
              <a:t>used for ERH transportation </a:t>
            </a:r>
            <a:r>
              <a:rPr lang="en-US" dirty="0" smtClean="0"/>
              <a:t>time).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Model </a:t>
            </a:r>
            <a:r>
              <a:rPr lang="en-IN" dirty="0" smtClean="0"/>
              <a:t>Design</a:t>
            </a:r>
          </a:p>
          <a:p>
            <a:pPr lvl="1"/>
            <a:r>
              <a:rPr lang="en-IN" dirty="0" smtClean="0"/>
              <a:t>Decision tree modelling approach :</a:t>
            </a:r>
            <a:r>
              <a:rPr lang="en-IN" dirty="0" smtClean="0"/>
              <a:t> IRH vs ERH</a:t>
            </a:r>
          </a:p>
          <a:p>
            <a:pPr lvl="1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6542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P: Patients with</a:t>
            </a:r>
            <a:r>
              <a:rPr lang="en-IN" dirty="0" smtClean="0"/>
              <a:t> </a:t>
            </a:r>
            <a:r>
              <a:rPr lang="en-IN" dirty="0" smtClean="0"/>
              <a:t>acute ischemic stroke</a:t>
            </a:r>
            <a:endParaRPr lang="en-IN" dirty="0" smtClean="0"/>
          </a:p>
          <a:p>
            <a:pPr lvl="1"/>
            <a:r>
              <a:rPr lang="en-IN" dirty="0" smtClean="0"/>
              <a:t>Group 1</a:t>
            </a:r>
            <a:r>
              <a:rPr lang="en-IN" dirty="0" smtClean="0"/>
              <a:t>: </a:t>
            </a:r>
            <a:r>
              <a:rPr lang="en-IN" dirty="0" smtClean="0"/>
              <a:t> Endocascular therapy (ERH)</a:t>
            </a:r>
            <a:endParaRPr lang="en-IN" dirty="0" smtClean="0"/>
          </a:p>
          <a:p>
            <a:pPr lvl="1"/>
            <a:r>
              <a:rPr lang="en-IN" dirty="0" smtClean="0"/>
              <a:t>Group 2</a:t>
            </a:r>
            <a:r>
              <a:rPr lang="en-IN" dirty="0" smtClean="0"/>
              <a:t>:  </a:t>
            </a:r>
            <a:r>
              <a:rPr lang="en-IN" dirty="0" smtClean="0"/>
              <a:t>r-tPA (IRH)</a:t>
            </a:r>
            <a:endParaRPr lang="en-IN" dirty="0" smtClean="0"/>
          </a:p>
          <a:p>
            <a:pPr lvl="1"/>
            <a:r>
              <a:rPr lang="en-IN" dirty="0" smtClean="0"/>
              <a:t>Group 3:  Apply </a:t>
            </a:r>
            <a:r>
              <a:rPr lang="en-IN" dirty="0" smtClean="0"/>
              <a:t>the Cincinnati Stroke Triage Assessment</a:t>
            </a:r>
            <a:r>
              <a:rPr lang="en-IN" dirty="0" smtClean="0"/>
              <a:t>  (CSTA) Tool </a:t>
            </a:r>
            <a:r>
              <a:rPr lang="en-IN" dirty="0" smtClean="0"/>
              <a:t>and transport to the ERH if positive for LVO    </a:t>
            </a:r>
            <a:endParaRPr lang="en-IN" dirty="0" smtClean="0"/>
          </a:p>
          <a:p>
            <a:r>
              <a:rPr lang="en-IN" dirty="0" smtClean="0"/>
              <a:t>Outcome : </a:t>
            </a:r>
            <a:r>
              <a:rPr lang="en-IN" dirty="0" smtClean="0"/>
              <a:t>Modified Rankin Score and QALYs</a:t>
            </a:r>
            <a:endParaRPr lang="en-IN" dirty="0" smtClean="0"/>
          </a:p>
          <a:p>
            <a:r>
              <a:rPr lang="en-IN" dirty="0" smtClean="0"/>
              <a:t>T:</a:t>
            </a:r>
            <a:r>
              <a:rPr lang="en-IN" dirty="0" smtClean="0"/>
              <a:t> 90 days (MRS)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2549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Content Placeholder 5" descr="Screen Shot 2019-02-11 at 12.40.12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267515" y="130523"/>
            <a:ext cx="5794217" cy="6663350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105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Content Placeholder 5" descr="Screen Shot 2019-02-11 at 12.40.12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267515" y="130523"/>
            <a:ext cx="5794217" cy="6663350"/>
          </a:xfrm>
        </p:spPr>
      </p:pic>
      <p:pic>
        <p:nvPicPr>
          <p:cNvPr id="7" name="Picture 6" descr="Screen Shot 2019-02-11 at 12.42.0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370" y="0"/>
            <a:ext cx="9223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105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Content Placeholder 5" descr="Screen Shot 2019-02-11 at 12.40.12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267515" y="130523"/>
            <a:ext cx="5794217" cy="6663350"/>
          </a:xfrm>
        </p:spPr>
      </p:pic>
      <p:pic>
        <p:nvPicPr>
          <p:cNvPr id="7" name="Picture 6" descr="Screen Shot 2019-02-11 at 12.42.0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370" y="0"/>
            <a:ext cx="9223259" cy="6858000"/>
          </a:xfrm>
          <a:prstGeom prst="rect">
            <a:avLst/>
          </a:prstGeom>
        </p:spPr>
      </p:pic>
      <p:pic>
        <p:nvPicPr>
          <p:cNvPr id="8" name="Picture 7" descr="Screen Shot 2019-02-11 at 12.42.25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700" y="222250"/>
            <a:ext cx="8356600" cy="64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105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ownload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22881" y="1281307"/>
            <a:ext cx="9127877" cy="440851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the recommendations valid?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Did they consider all relevant patient groups, management options and possible outcomes?</a:t>
            </a:r>
            <a:endParaRPr lang="en-IN" dirty="0" smtClean="0"/>
          </a:p>
          <a:p>
            <a:pPr lvl="1"/>
            <a:r>
              <a:rPr lang="en-IN" dirty="0" smtClean="0"/>
              <a:t>Yes</a:t>
            </a:r>
            <a:endParaRPr lang="en-IN" dirty="0" smtClean="0"/>
          </a:p>
          <a:p>
            <a:pPr lvl="1"/>
            <a:r>
              <a:rPr lang="en-IN" dirty="0" smtClean="0"/>
              <a:t>All possible outcomes have been considered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359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 descr="Screen Shot 2019-02-11 at 12.51.19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277824"/>
            <a:ext cx="12209918" cy="5649365"/>
          </a:xfrm>
        </p:spPr>
      </p:pic>
      <p:sp>
        <p:nvSpPr>
          <p:cNvPr id="6" name="Plus 5"/>
          <p:cNvSpPr/>
          <p:nvPr/>
        </p:nvSpPr>
        <p:spPr>
          <a:xfrm>
            <a:off x="9180809" y="1614036"/>
            <a:ext cx="105830" cy="158757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lus 6"/>
          <p:cNvSpPr/>
          <p:nvPr/>
        </p:nvSpPr>
        <p:spPr>
          <a:xfrm>
            <a:off x="9505186" y="3618636"/>
            <a:ext cx="105830" cy="158757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 flipV="1">
            <a:off x="1415482" y="4763275"/>
            <a:ext cx="251348" cy="290510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288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 descr="Screen Shot 2019-02-11 at 12.51.41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27843" y="410011"/>
            <a:ext cx="11519338" cy="5609789"/>
          </a:xfrm>
        </p:spPr>
      </p:pic>
      <p:cxnSp>
        <p:nvCxnSpPr>
          <p:cNvPr id="11" name="Straight Connector 10"/>
          <p:cNvCxnSpPr/>
          <p:nvPr/>
        </p:nvCxnSpPr>
        <p:spPr>
          <a:xfrm flipV="1">
            <a:off x="4960803" y="912857"/>
            <a:ext cx="1508084" cy="132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048505" y="1137763"/>
            <a:ext cx="259284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881430" y="1547887"/>
            <a:ext cx="674669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072512" y="2381365"/>
            <a:ext cx="568839" cy="132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907888" y="3254532"/>
            <a:ext cx="621754" cy="132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029886" y="4312916"/>
            <a:ext cx="362469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0881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Are there systematic reviews of the evidence that estimate the relative impact of management options on relevant outcomes?</a:t>
            </a:r>
            <a:endParaRPr lang="en-IN" dirty="0" smtClean="0"/>
          </a:p>
          <a:p>
            <a:pPr lvl="1"/>
            <a:r>
              <a:rPr lang="en-IN" dirty="0" smtClean="0"/>
              <a:t>SITS-ISTR is a multinational, open registry of consecutive acute ischemic stroke patients who received reperfusion therapies at 132 centers</a:t>
            </a:r>
            <a:r>
              <a:rPr lang="en-IN" dirty="0" smtClean="0"/>
              <a:t>. Here they observed an LVO rate of 23%.</a:t>
            </a:r>
          </a:p>
          <a:p>
            <a:pPr lvl="1"/>
            <a:r>
              <a:rPr lang="en-IN" dirty="0" smtClean="0"/>
              <a:t>NINDS trial data</a:t>
            </a:r>
          </a:p>
          <a:p>
            <a:pPr lvl="1">
              <a:buNone/>
            </a:pPr>
            <a:endParaRPr lang="en-IN" dirty="0" smtClean="0"/>
          </a:p>
          <a:p>
            <a:r>
              <a:rPr lang="en-IN" dirty="0" smtClean="0"/>
              <a:t>Is there an appropriate specification of values and preferences associated with each of the outcomes?</a:t>
            </a:r>
          </a:p>
          <a:p>
            <a:pPr lvl="1"/>
            <a:r>
              <a:rPr lang="en-IN" dirty="0" smtClean="0"/>
              <a:t>Based on previously published data or in the </a:t>
            </a:r>
            <a:r>
              <a:rPr lang="en-IN" dirty="0" smtClean="0"/>
              <a:t>absence of the same, arbitrary measures were used. Time for threshold and QALY estimates were provided.</a:t>
            </a:r>
          </a:p>
          <a:p>
            <a:pPr lvl="1">
              <a:buNone/>
            </a:pPr>
            <a:endParaRPr lang="en-IN" dirty="0" smtClean="0"/>
          </a:p>
          <a:p>
            <a:r>
              <a:rPr lang="en-IN" dirty="0" smtClean="0"/>
              <a:t>Do the authors indicate the strength of their recommendations</a:t>
            </a:r>
            <a:r>
              <a:rPr lang="en-IN" dirty="0"/>
              <a:t>?</a:t>
            </a:r>
            <a:endParaRPr lang="en-IN" dirty="0" smtClean="0"/>
          </a:p>
          <a:p>
            <a:pPr lvl="1"/>
            <a:r>
              <a:rPr lang="en-IN" dirty="0" smtClean="0"/>
              <a:t>no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4194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What are the results?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ERH </a:t>
            </a:r>
            <a:r>
              <a:rPr lang="en-US" dirty="0" smtClean="0"/>
              <a:t>and IRH triage </a:t>
            </a:r>
            <a:r>
              <a:rPr lang="en-US" dirty="0" smtClean="0"/>
              <a:t>strategies were compared excluding </a:t>
            </a:r>
            <a:r>
              <a:rPr lang="en-US" dirty="0" smtClean="0"/>
              <a:t>the C-STAT arm.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 </a:t>
            </a:r>
            <a:r>
              <a:rPr lang="en-US" dirty="0" smtClean="0"/>
              <a:t>the base case (12 min to IRH; 60 min to ERH), transport to the IRH is the optimal choice with an expected outcome of 8.47 </a:t>
            </a:r>
            <a:r>
              <a:rPr lang="en-US" dirty="0" err="1" smtClean="0"/>
              <a:t>QALYs</a:t>
            </a:r>
            <a:r>
              <a:rPr lang="en-US" dirty="0" smtClean="0"/>
              <a:t>.</a:t>
            </a:r>
            <a:r>
              <a:rPr lang="en-US" dirty="0" smtClean="0"/>
              <a:t> </a:t>
            </a:r>
          </a:p>
          <a:p>
            <a:r>
              <a:rPr lang="en-US" dirty="0" smtClean="0"/>
              <a:t>A </a:t>
            </a:r>
            <a:r>
              <a:rPr lang="en-US" dirty="0" smtClean="0"/>
              <a:t>one-way sensitivity analysis of the ERH transportation time demonstrates that transport directly to the ERH is superior if the ERH is &lt;56 min away, which is 44 additional minutes of transport due to IRH bypass.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823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Sensitivity analysis</a:t>
            </a:r>
            <a:endParaRPr lang="en-IN" dirty="0"/>
          </a:p>
        </p:txBody>
      </p:sp>
      <p:pic>
        <p:nvPicPr>
          <p:cNvPr id="4" name="Content Placeholder 3" descr="Screen Shot 2019-02-11 at 1.14.22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489565" y="1315500"/>
            <a:ext cx="7663721" cy="4572000"/>
          </a:xfrm>
        </p:spPr>
      </p:pic>
      <p:pic>
        <p:nvPicPr>
          <p:cNvPr id="5" name="Picture 4" descr="Screen Shot 2019-02-11 at 1.14.4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46" y="5765573"/>
            <a:ext cx="12192000" cy="118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24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11 at 1.14.31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84887" y="336496"/>
            <a:ext cx="7697282" cy="4572000"/>
          </a:xfrm>
        </p:spPr>
      </p:pic>
      <p:pic>
        <p:nvPicPr>
          <p:cNvPr id="5" name="Picture 4" descr="Screen Shot 2019-02-11 at 1.14.4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72963"/>
            <a:ext cx="12192000" cy="1185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11 at 1.14.39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088609" y="627552"/>
            <a:ext cx="7513163" cy="4572000"/>
          </a:xfrm>
        </p:spPr>
      </p:pic>
      <p:pic>
        <p:nvPicPr>
          <p:cNvPr id="5" name="Picture 4" descr="Screen Shot 2019-02-11 at 1.14.4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29523"/>
            <a:ext cx="12192000" cy="1185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What are the results?</a:t>
            </a:r>
            <a:br>
              <a:rPr lang="en-IN" dirty="0" smtClean="0"/>
            </a:br>
            <a:endParaRPr lang="en-IN" dirty="0"/>
          </a:p>
        </p:txBody>
      </p:sp>
      <p:pic>
        <p:nvPicPr>
          <p:cNvPr id="6" name="Content Placeholder 5" descr="Screen Shot 2019-02-11 at 1.16.46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360117" y="1447800"/>
            <a:ext cx="5404029" cy="5227170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823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11 at 3.11.51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8480" cy="3476809"/>
          </a:xfrm>
        </p:spPr>
      </p:pic>
      <p:pic>
        <p:nvPicPr>
          <p:cNvPr id="5" name="Picture 4" descr="Screen Shot 2019-02-11 at 3.11.5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160" y="183029"/>
            <a:ext cx="5517375" cy="3269950"/>
          </a:xfrm>
          <a:prstGeom prst="rect">
            <a:avLst/>
          </a:prstGeom>
        </p:spPr>
      </p:pic>
      <p:pic>
        <p:nvPicPr>
          <p:cNvPr id="6" name="Picture 5" descr="Screen Shot 2019-02-11 at 3.12.06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260" y="3354914"/>
            <a:ext cx="5124037" cy="3041175"/>
          </a:xfrm>
          <a:prstGeom prst="rect">
            <a:avLst/>
          </a:prstGeom>
        </p:spPr>
      </p:pic>
      <p:pic>
        <p:nvPicPr>
          <p:cNvPr id="7" name="Picture 6" descr="Screen Shot 2019-02-11 at 3.13.42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48874"/>
            <a:ext cx="12192000" cy="14091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What are the key recommendations?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This decision analysis demonstrates that EMS stroke triage decisions regarding transport to the closest IRH versus direct transport to an ERH may have an impact on patient outcomes</a:t>
            </a:r>
            <a:r>
              <a:rPr lang="en-IN" dirty="0" smtClean="0"/>
              <a:t>.</a:t>
            </a:r>
          </a:p>
          <a:p>
            <a:pPr>
              <a:buNone/>
            </a:pPr>
            <a:r>
              <a:rPr lang="en-IN" dirty="0" smtClean="0"/>
              <a:t> </a:t>
            </a:r>
          </a:p>
          <a:p>
            <a:r>
              <a:rPr lang="en-IN" dirty="0" smtClean="0"/>
              <a:t>No </a:t>
            </a:r>
            <a:r>
              <a:rPr lang="en-IN" dirty="0" smtClean="0"/>
              <a:t>single absolute time difference between hospitals is capable of optimizing triage for all patients</a:t>
            </a:r>
            <a:r>
              <a:rPr lang="en-IN" dirty="0" smtClean="0"/>
              <a:t>.</a:t>
            </a:r>
          </a:p>
          <a:p>
            <a:pPr>
              <a:buNone/>
            </a:pPr>
            <a:r>
              <a:rPr lang="en-IN" dirty="0" smtClean="0"/>
              <a:t> </a:t>
            </a:r>
          </a:p>
          <a:p>
            <a:r>
              <a:rPr lang="en-IN" dirty="0" smtClean="0"/>
              <a:t>Current </a:t>
            </a:r>
            <a:r>
              <a:rPr lang="en-IN" dirty="0" smtClean="0"/>
              <a:t>American Stroke Association policy should be revisited, as the window for IRH bypass may be too narrow, and does not take into account interactions between time variables known to EMS</a:t>
            </a:r>
            <a:r>
              <a:rPr lang="en-IN" dirty="0" smtClean="0"/>
              <a:t>.</a:t>
            </a:r>
          </a:p>
          <a:p>
            <a:pPr>
              <a:buNone/>
            </a:pPr>
            <a:r>
              <a:rPr lang="en-IN" dirty="0" smtClean="0"/>
              <a:t> </a:t>
            </a:r>
          </a:p>
          <a:p>
            <a:r>
              <a:rPr lang="en-IN" dirty="0" smtClean="0"/>
              <a:t>The </a:t>
            </a:r>
            <a:r>
              <a:rPr lang="en-IN" dirty="0" smtClean="0"/>
              <a:t>C-STAT and other prehospital stroke scales may help optimize triage further.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7580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Will the recommendations help you in caring for your patients?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IN" smtClean="0"/>
              <a:t>NO</a:t>
            </a:r>
          </a:p>
          <a:p>
            <a:pPr marL="45720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8183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1387</TotalTime>
  <Words>731</Words>
  <Application>Microsoft Office PowerPoint</Application>
  <PresentationFormat>Custom</PresentationFormat>
  <Paragraphs>66</Paragraphs>
  <Slides>22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Equity</vt:lpstr>
      <vt:lpstr>    </vt:lpstr>
      <vt:lpstr>Background</vt:lpstr>
      <vt:lpstr>  Clinical Question and Hypothesis</vt:lpstr>
      <vt:lpstr>Clinical Setting</vt:lpstr>
      <vt:lpstr>Methods</vt:lpstr>
      <vt:lpstr>Slide 6</vt:lpstr>
      <vt:lpstr>Slide 7</vt:lpstr>
      <vt:lpstr>Slide 8</vt:lpstr>
      <vt:lpstr>Slide 9</vt:lpstr>
      <vt:lpstr>Slide 10</vt:lpstr>
      <vt:lpstr>Are the recommendations valid?</vt:lpstr>
      <vt:lpstr>Slide 12</vt:lpstr>
      <vt:lpstr>Slide 13</vt:lpstr>
      <vt:lpstr>Slide 14</vt:lpstr>
      <vt:lpstr>What are the results? </vt:lpstr>
      <vt:lpstr>Sensitivity analysis</vt:lpstr>
      <vt:lpstr>Slide 17</vt:lpstr>
      <vt:lpstr>Slide 18</vt:lpstr>
      <vt:lpstr>What are the results? </vt:lpstr>
      <vt:lpstr>Slide 20</vt:lpstr>
      <vt:lpstr>What are the key recommendations? </vt:lpstr>
      <vt:lpstr>Will the recommendations help you in caring for your patients?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Vijay</cp:lastModifiedBy>
  <cp:revision>46</cp:revision>
  <dcterms:created xsi:type="dcterms:W3CDTF">2019-02-11T06:52:50Z</dcterms:created>
  <dcterms:modified xsi:type="dcterms:W3CDTF">2019-02-11T11:41:14Z</dcterms:modified>
</cp:coreProperties>
</file>