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65" r:id="rId4"/>
    <p:sldId id="281" r:id="rId5"/>
    <p:sldId id="266" r:id="rId6"/>
    <p:sldId id="285" r:id="rId7"/>
    <p:sldId id="267" r:id="rId8"/>
    <p:sldId id="258" r:id="rId9"/>
    <p:sldId id="259" r:id="rId10"/>
    <p:sldId id="260" r:id="rId11"/>
    <p:sldId id="286" r:id="rId12"/>
    <p:sldId id="287" r:id="rId13"/>
    <p:sldId id="288" r:id="rId14"/>
    <p:sldId id="270" r:id="rId15"/>
    <p:sldId id="282" r:id="rId16"/>
    <p:sldId id="261" r:id="rId17"/>
    <p:sldId id="26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0" autoAdjust="0"/>
    <p:restoredTop sz="94660"/>
  </p:normalViewPr>
  <p:slideViewPr>
    <p:cSldViewPr snapToGrid="0">
      <p:cViewPr varScale="1">
        <p:scale>
          <a:sx n="69" d="100"/>
          <a:sy n="69" d="100"/>
        </p:scale>
        <p:origin x="224" y="17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480E3558-9BA6-426B-B6AD-8F74E2E40C9E}" type="datetimeFigureOut">
              <a:rPr lang="en-IN" smtClean="0"/>
              <a:t>12/02/19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22119C-E926-4C14-A815-08E218A04755}" type="slidenum">
              <a:rPr lang="en-IN" smtClean="0"/>
              <a:t>‹#›</a:t>
            </a:fld>
            <a:endParaRPr lang="en-IN"/>
          </a:p>
        </p:txBody>
      </p:sp>
    </p:spTree>
    <p:extLst>
      <p:ext uri="{BB962C8B-B14F-4D97-AF65-F5344CB8AC3E}">
        <p14:creationId xmlns:p14="http://schemas.microsoft.com/office/powerpoint/2010/main" val="3661063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480E3558-9BA6-426B-B6AD-8F74E2E40C9E}" type="datetimeFigureOut">
              <a:rPr lang="en-IN" smtClean="0"/>
              <a:t>12/02/19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22119C-E926-4C14-A815-08E218A04755}" type="slidenum">
              <a:rPr lang="en-IN" smtClean="0"/>
              <a:t>‹#›</a:t>
            </a:fld>
            <a:endParaRPr lang="en-IN"/>
          </a:p>
        </p:txBody>
      </p:sp>
    </p:spTree>
    <p:extLst>
      <p:ext uri="{BB962C8B-B14F-4D97-AF65-F5344CB8AC3E}">
        <p14:creationId xmlns:p14="http://schemas.microsoft.com/office/powerpoint/2010/main" val="3570324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0E3558-9BA6-426B-B6AD-8F74E2E40C9E}" type="datetimeFigureOut">
              <a:rPr lang="en-IN" smtClean="0"/>
              <a:t>12/02/19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22119C-E926-4C14-A815-08E218A04755}" type="slidenum">
              <a:rPr lang="en-IN" smtClean="0"/>
              <a:t>‹#›</a:t>
            </a:fld>
            <a:endParaRPr lang="en-IN"/>
          </a:p>
        </p:txBody>
      </p:sp>
    </p:spTree>
    <p:extLst>
      <p:ext uri="{BB962C8B-B14F-4D97-AF65-F5344CB8AC3E}">
        <p14:creationId xmlns:p14="http://schemas.microsoft.com/office/powerpoint/2010/main" val="309793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480E3558-9BA6-426B-B6AD-8F74E2E40C9E}" type="datetimeFigureOut">
              <a:rPr lang="en-IN" smtClean="0"/>
              <a:t>12/02/19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C22119C-E926-4C14-A815-08E218A04755}" type="slidenum">
              <a:rPr lang="en-IN" smtClean="0"/>
              <a:t>‹#›</a:t>
            </a:fld>
            <a:endParaRPr lang="en-IN"/>
          </a:p>
        </p:txBody>
      </p:sp>
    </p:spTree>
    <p:extLst>
      <p:ext uri="{BB962C8B-B14F-4D97-AF65-F5344CB8AC3E}">
        <p14:creationId xmlns:p14="http://schemas.microsoft.com/office/powerpoint/2010/main" val="157476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E3558-9BA6-426B-B6AD-8F74E2E40C9E}" type="datetimeFigureOut">
              <a:rPr lang="en-IN" smtClean="0"/>
              <a:t>12/02/19</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C22119C-E926-4C14-A815-08E218A04755}" type="slidenum">
              <a:rPr lang="en-IN" smtClean="0"/>
              <a:t>‹#›</a:t>
            </a:fld>
            <a:endParaRPr lang="en-IN"/>
          </a:p>
        </p:txBody>
      </p:sp>
    </p:spTree>
    <p:extLst>
      <p:ext uri="{BB962C8B-B14F-4D97-AF65-F5344CB8AC3E}">
        <p14:creationId xmlns:p14="http://schemas.microsoft.com/office/powerpoint/2010/main" val="353345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480E3558-9BA6-426B-B6AD-8F74E2E40C9E}" type="datetimeFigureOut">
              <a:rPr lang="en-IN" smtClean="0"/>
              <a:t>12/02/19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C22119C-E926-4C14-A815-08E218A04755}" type="slidenum">
              <a:rPr lang="en-IN" smtClean="0"/>
              <a:t>‹#›</a:t>
            </a:fld>
            <a:endParaRPr lang="en-IN"/>
          </a:p>
        </p:txBody>
      </p:sp>
    </p:spTree>
    <p:extLst>
      <p:ext uri="{BB962C8B-B14F-4D97-AF65-F5344CB8AC3E}">
        <p14:creationId xmlns:p14="http://schemas.microsoft.com/office/powerpoint/2010/main" val="1912003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0E3558-9BA6-426B-B6AD-8F74E2E40C9E}" type="datetimeFigureOut">
              <a:rPr lang="en-IN" smtClean="0"/>
              <a:t>12/02/19</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C22119C-E926-4C14-A815-08E218A04755}" type="slidenum">
              <a:rPr lang="en-IN" smtClean="0"/>
              <a:t>‹#›</a:t>
            </a:fld>
            <a:endParaRPr lang="en-IN"/>
          </a:p>
        </p:txBody>
      </p:sp>
    </p:spTree>
    <p:extLst>
      <p:ext uri="{BB962C8B-B14F-4D97-AF65-F5344CB8AC3E}">
        <p14:creationId xmlns:p14="http://schemas.microsoft.com/office/powerpoint/2010/main" val="2080775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0E3558-9BA6-426B-B6AD-8F74E2E40C9E}" type="datetimeFigureOut">
              <a:rPr lang="en-IN" smtClean="0"/>
              <a:t>12/02/19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C22119C-E926-4C14-A815-08E218A04755}" type="slidenum">
              <a:rPr lang="en-IN" smtClean="0"/>
              <a:t>‹#›</a:t>
            </a:fld>
            <a:endParaRPr lang="en-IN"/>
          </a:p>
        </p:txBody>
      </p:sp>
    </p:spTree>
    <p:extLst>
      <p:ext uri="{BB962C8B-B14F-4D97-AF65-F5344CB8AC3E}">
        <p14:creationId xmlns:p14="http://schemas.microsoft.com/office/powerpoint/2010/main" val="2534163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0E3558-9BA6-426B-B6AD-8F74E2E40C9E}" type="datetimeFigureOut">
              <a:rPr lang="en-IN" smtClean="0"/>
              <a:t>12/02/19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C22119C-E926-4C14-A815-08E218A04755}" type="slidenum">
              <a:rPr lang="en-IN" smtClean="0"/>
              <a:t>‹#›</a:t>
            </a:fld>
            <a:endParaRPr lang="en-IN"/>
          </a:p>
        </p:txBody>
      </p:sp>
    </p:spTree>
    <p:extLst>
      <p:ext uri="{BB962C8B-B14F-4D97-AF65-F5344CB8AC3E}">
        <p14:creationId xmlns:p14="http://schemas.microsoft.com/office/powerpoint/2010/main" val="3562846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480E3558-9BA6-426B-B6AD-8F74E2E40C9E}" type="datetimeFigureOut">
              <a:rPr lang="en-IN" smtClean="0"/>
              <a:t>12/02/19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22119C-E926-4C14-A815-08E218A04755}" type="slidenum">
              <a:rPr lang="en-IN" smtClean="0"/>
              <a:t>‹#›</a:t>
            </a:fld>
            <a:endParaRPr lang="en-IN"/>
          </a:p>
        </p:txBody>
      </p:sp>
    </p:spTree>
    <p:extLst>
      <p:ext uri="{BB962C8B-B14F-4D97-AF65-F5344CB8AC3E}">
        <p14:creationId xmlns:p14="http://schemas.microsoft.com/office/powerpoint/2010/main" val="313036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480E3558-9BA6-426B-B6AD-8F74E2E40C9E}" type="datetimeFigureOut">
              <a:rPr lang="en-IN" smtClean="0"/>
              <a:t>12/02/19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22119C-E926-4C14-A815-08E218A04755}" type="slidenum">
              <a:rPr lang="en-IN" smtClean="0"/>
              <a:t>‹#›</a:t>
            </a:fld>
            <a:endParaRPr lang="en-IN"/>
          </a:p>
        </p:txBody>
      </p:sp>
    </p:spTree>
    <p:extLst>
      <p:ext uri="{BB962C8B-B14F-4D97-AF65-F5344CB8AC3E}">
        <p14:creationId xmlns:p14="http://schemas.microsoft.com/office/powerpoint/2010/main" val="1802517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0E3558-9BA6-426B-B6AD-8F74E2E40C9E}" type="datetimeFigureOut">
              <a:rPr lang="en-IN" smtClean="0"/>
              <a:t>12/02/19</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22119C-E926-4C14-A815-08E218A04755}" type="slidenum">
              <a:rPr lang="en-IN" smtClean="0"/>
              <a:t>‹#›</a:t>
            </a:fld>
            <a:endParaRPr lang="en-IN"/>
          </a:p>
        </p:txBody>
      </p:sp>
    </p:spTree>
    <p:extLst>
      <p:ext uri="{BB962C8B-B14F-4D97-AF65-F5344CB8AC3E}">
        <p14:creationId xmlns:p14="http://schemas.microsoft.com/office/powerpoint/2010/main" val="1978245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71650" y="6305550"/>
            <a:ext cx="9144000" cy="1655762"/>
          </a:xfrm>
        </p:spPr>
        <p:txBody>
          <a:bodyPr/>
          <a:lstStyle/>
          <a:p>
            <a:r>
              <a:rPr lang="en-IN" dirty="0"/>
              <a:t>Kevin</a:t>
            </a:r>
          </a:p>
        </p:txBody>
      </p:sp>
      <p:pic>
        <p:nvPicPr>
          <p:cNvPr id="5" name="Picture 4">
            <a:extLst>
              <a:ext uri="{FF2B5EF4-FFF2-40B4-BE49-F238E27FC236}">
                <a16:creationId xmlns:a16="http://schemas.microsoft.com/office/drawing/2014/main" id="{612B2156-FFF5-B541-8E57-5A4571A5C7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71650" y="115094"/>
            <a:ext cx="8648700" cy="2527300"/>
          </a:xfrm>
          <a:prstGeom prst="rect">
            <a:avLst/>
          </a:prstGeom>
        </p:spPr>
      </p:pic>
      <p:pic>
        <p:nvPicPr>
          <p:cNvPr id="6" name="Picture 5">
            <a:extLst>
              <a:ext uri="{FF2B5EF4-FFF2-40B4-BE49-F238E27FC236}">
                <a16:creationId xmlns:a16="http://schemas.microsoft.com/office/drawing/2014/main" id="{D1B5C07C-087A-5E44-A191-EE417AC5768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24300" y="3440218"/>
            <a:ext cx="4838700" cy="2095500"/>
          </a:xfrm>
          <a:prstGeom prst="rect">
            <a:avLst/>
          </a:prstGeom>
        </p:spPr>
      </p:pic>
    </p:spTree>
    <p:extLst>
      <p:ext uri="{BB962C8B-B14F-4D97-AF65-F5344CB8AC3E}">
        <p14:creationId xmlns:p14="http://schemas.microsoft.com/office/powerpoint/2010/main" val="3288205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Background</a:t>
            </a:r>
          </a:p>
        </p:txBody>
      </p:sp>
      <p:sp>
        <p:nvSpPr>
          <p:cNvPr id="3" name="Content Placeholder 2"/>
          <p:cNvSpPr>
            <a:spLocks noGrp="1"/>
          </p:cNvSpPr>
          <p:nvPr>
            <p:ph idx="1"/>
          </p:nvPr>
        </p:nvSpPr>
        <p:spPr/>
        <p:txBody>
          <a:bodyPr/>
          <a:lstStyle/>
          <a:p>
            <a:r>
              <a:rPr lang="en-IN" dirty="0"/>
              <a:t>A rapid test for testicular torsion in children may obviate delay for testicular ultrasound. </a:t>
            </a:r>
          </a:p>
          <a:p>
            <a:endParaRPr lang="en-IN" dirty="0"/>
          </a:p>
          <a:p>
            <a:endParaRPr lang="en-IN" dirty="0"/>
          </a:p>
          <a:p>
            <a:r>
              <a:rPr lang="en-IN" dirty="0"/>
              <a:t>This study assessed testicular tissue percent saturation of oxygen (%StO2) measured by trans-scrotal near-infrared spectroscopy (NIRS) as a diagnostic test for </a:t>
            </a:r>
            <a:r>
              <a:rPr lang="en-IN" dirty="0" err="1"/>
              <a:t>pediatric</a:t>
            </a:r>
            <a:r>
              <a:rPr lang="en-IN" dirty="0"/>
              <a:t> testicular torsion.</a:t>
            </a:r>
          </a:p>
          <a:p>
            <a:endParaRPr lang="en-IN" dirty="0"/>
          </a:p>
        </p:txBody>
      </p:sp>
    </p:spTree>
    <p:extLst>
      <p:ext uri="{BB962C8B-B14F-4D97-AF65-F5344CB8AC3E}">
        <p14:creationId xmlns:p14="http://schemas.microsoft.com/office/powerpoint/2010/main" val="2223052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Methods</a:t>
            </a:r>
          </a:p>
        </p:txBody>
      </p:sp>
      <p:sp>
        <p:nvSpPr>
          <p:cNvPr id="3" name="Content Placeholder 2"/>
          <p:cNvSpPr>
            <a:spLocks noGrp="1"/>
          </p:cNvSpPr>
          <p:nvPr>
            <p:ph idx="1"/>
          </p:nvPr>
        </p:nvSpPr>
        <p:spPr/>
        <p:txBody>
          <a:bodyPr>
            <a:normAutofit/>
          </a:bodyPr>
          <a:lstStyle/>
          <a:p>
            <a:r>
              <a:rPr lang="en-IN" dirty="0"/>
              <a:t>P: Patients with acute scrotum &gt;1months &lt;18 years</a:t>
            </a:r>
          </a:p>
          <a:p>
            <a:r>
              <a:rPr lang="en-IN" dirty="0"/>
              <a:t>Test: NIRS %St02</a:t>
            </a:r>
          </a:p>
          <a:p>
            <a:r>
              <a:rPr lang="en-IN" dirty="0"/>
              <a:t>Standard: Standard of care (scrotal USG and surgery)</a:t>
            </a:r>
          </a:p>
          <a:p>
            <a:r>
              <a:rPr lang="en-IN" dirty="0" err="1"/>
              <a:t>O:Diagnosis</a:t>
            </a:r>
            <a:r>
              <a:rPr lang="en-IN" dirty="0"/>
              <a:t> of testicular torsion</a:t>
            </a:r>
          </a:p>
          <a:p>
            <a:r>
              <a:rPr lang="en-IN" dirty="0"/>
              <a:t>T: 2013 to 2015, Children’s Medical </a:t>
            </a:r>
            <a:r>
              <a:rPr lang="en-IN" dirty="0" err="1"/>
              <a:t>Center</a:t>
            </a:r>
            <a:r>
              <a:rPr lang="en-IN" dirty="0"/>
              <a:t> ED in Dallas, TX</a:t>
            </a:r>
          </a:p>
          <a:p>
            <a:endParaRPr lang="en-IN" dirty="0"/>
          </a:p>
        </p:txBody>
      </p:sp>
    </p:spTree>
    <p:extLst>
      <p:ext uri="{BB962C8B-B14F-4D97-AF65-F5344CB8AC3E}">
        <p14:creationId xmlns:p14="http://schemas.microsoft.com/office/powerpoint/2010/main" val="368693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a:t>Inclusion criteria:</a:t>
            </a:r>
          </a:p>
          <a:p>
            <a:pPr lvl="1"/>
            <a:r>
              <a:rPr lang="en-IN" dirty="0"/>
              <a:t>Males 1 month of age to 18 years from who presented to Children’s Medical </a:t>
            </a:r>
            <a:r>
              <a:rPr lang="en-IN" dirty="0" err="1"/>
              <a:t>Center</a:t>
            </a:r>
            <a:r>
              <a:rPr lang="en-IN" dirty="0"/>
              <a:t> ED in Dallas, TX with acute scrotum</a:t>
            </a:r>
          </a:p>
          <a:p>
            <a:pPr lvl="1"/>
            <a:r>
              <a:rPr lang="en-IN" dirty="0"/>
              <a:t>Defined as painful scrotum or testis with or without abdominal pain and/or waddling gait from painful scrotum</a:t>
            </a:r>
          </a:p>
          <a:p>
            <a:r>
              <a:rPr lang="en-IN" dirty="0"/>
              <a:t>Exclusion criteria</a:t>
            </a:r>
          </a:p>
          <a:p>
            <a:pPr lvl="1"/>
            <a:r>
              <a:rPr lang="en-IN" dirty="0"/>
              <a:t>bilateral torsion </a:t>
            </a:r>
          </a:p>
          <a:p>
            <a:pPr lvl="1"/>
            <a:r>
              <a:rPr lang="en-IN" dirty="0"/>
              <a:t> previously known testicular or scrotal pathology</a:t>
            </a:r>
          </a:p>
          <a:p>
            <a:pPr lvl="1"/>
            <a:r>
              <a:rPr lang="en-IN" dirty="0"/>
              <a:t>chronic respiratory, </a:t>
            </a:r>
            <a:r>
              <a:rPr lang="en-IN" dirty="0" err="1"/>
              <a:t>hematological</a:t>
            </a:r>
            <a:r>
              <a:rPr lang="en-IN" dirty="0"/>
              <a:t> or vascular problems that could affect total body tissue oxygenation levels </a:t>
            </a:r>
          </a:p>
        </p:txBody>
      </p:sp>
    </p:spTree>
    <p:extLst>
      <p:ext uri="{BB962C8B-B14F-4D97-AF65-F5344CB8AC3E}">
        <p14:creationId xmlns:p14="http://schemas.microsoft.com/office/powerpoint/2010/main" val="4030545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Sample size calculation</a:t>
            </a:r>
          </a:p>
        </p:txBody>
      </p:sp>
      <p:sp>
        <p:nvSpPr>
          <p:cNvPr id="3" name="Content Placeholder 2"/>
          <p:cNvSpPr>
            <a:spLocks noGrp="1"/>
          </p:cNvSpPr>
          <p:nvPr>
            <p:ph idx="1"/>
          </p:nvPr>
        </p:nvSpPr>
        <p:spPr/>
        <p:txBody>
          <a:bodyPr>
            <a:normAutofit/>
          </a:bodyPr>
          <a:lstStyle/>
          <a:p>
            <a:r>
              <a:rPr lang="en-IN" dirty="0"/>
              <a:t>sample size of 150 patients</a:t>
            </a:r>
          </a:p>
          <a:p>
            <a:r>
              <a:rPr lang="en-IN" dirty="0"/>
              <a:t>to show the sensitivity &gt; 0.8 with 80% power and 2-sided type 1 error of 0.05. </a:t>
            </a:r>
          </a:p>
          <a:p>
            <a:r>
              <a:rPr lang="en-IN" dirty="0"/>
              <a:t>ROC curves were used to </a:t>
            </a:r>
            <a:r>
              <a:rPr lang="en-IN" dirty="0" err="1"/>
              <a:t>analyze</a:t>
            </a:r>
            <a:r>
              <a:rPr lang="en-IN" dirty="0"/>
              <a:t> performance of NIRS ∆%</a:t>
            </a:r>
          </a:p>
          <a:p>
            <a:endParaRPr lang="en-IN" dirty="0"/>
          </a:p>
        </p:txBody>
      </p:sp>
    </p:spTree>
    <p:extLst>
      <p:ext uri="{BB962C8B-B14F-4D97-AF65-F5344CB8AC3E}">
        <p14:creationId xmlns:p14="http://schemas.microsoft.com/office/powerpoint/2010/main" val="14826533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EDDFF-8846-C14D-893D-6E39E0479B1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3DB62FE-DCE1-D140-9EDC-70F282A5953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FEA575A6-035C-B547-8474-CAEDF51A44F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21736" y="0"/>
            <a:ext cx="5148528" cy="6858000"/>
          </a:xfrm>
          <a:prstGeom prst="rect">
            <a:avLst/>
          </a:prstGeom>
        </p:spPr>
      </p:pic>
    </p:spTree>
    <p:extLst>
      <p:ext uri="{BB962C8B-B14F-4D97-AF65-F5344CB8AC3E}">
        <p14:creationId xmlns:p14="http://schemas.microsoft.com/office/powerpoint/2010/main" val="742471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IN" dirty="0"/>
              <a:t>Interpretation of the studies was done by staff radiologists and nuclear medicine specialists and was reviewed by the clinicians. </a:t>
            </a:r>
          </a:p>
          <a:p>
            <a:r>
              <a:rPr lang="en-IN" dirty="0"/>
              <a:t>The physicians were not specifically blinded to the results of the other diagnostic studies, but none was aware of the pathologic end point of the presence or absence of osteomyelitis before submitting their reports. </a:t>
            </a:r>
            <a:br>
              <a:rPr lang="en-IN" dirty="0"/>
            </a:br>
            <a:endParaRPr lang="en-IN" dirty="0"/>
          </a:p>
          <a:p>
            <a:endParaRPr lang="en-IN" dirty="0"/>
          </a:p>
        </p:txBody>
      </p:sp>
    </p:spTree>
    <p:extLst>
      <p:ext uri="{BB962C8B-B14F-4D97-AF65-F5344CB8AC3E}">
        <p14:creationId xmlns:p14="http://schemas.microsoft.com/office/powerpoint/2010/main" val="3703565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Are the results valid?</a:t>
            </a:r>
          </a:p>
        </p:txBody>
      </p:sp>
      <p:sp>
        <p:nvSpPr>
          <p:cNvPr id="3" name="Content Placeholder 2"/>
          <p:cNvSpPr>
            <a:spLocks noGrp="1"/>
          </p:cNvSpPr>
          <p:nvPr>
            <p:ph idx="1"/>
          </p:nvPr>
        </p:nvSpPr>
        <p:spPr/>
        <p:txBody>
          <a:bodyPr>
            <a:normAutofit/>
          </a:bodyPr>
          <a:lstStyle/>
          <a:p>
            <a:r>
              <a:rPr lang="en-IN" dirty="0"/>
              <a:t>Did the clinicians face a diagnostic </a:t>
            </a:r>
            <a:r>
              <a:rPr lang="en-IN" dirty="0" err="1"/>
              <a:t>uncertainity</a:t>
            </a:r>
            <a:r>
              <a:rPr lang="en-IN" dirty="0"/>
              <a:t>?</a:t>
            </a:r>
          </a:p>
          <a:p>
            <a:r>
              <a:rPr lang="en-IN" dirty="0"/>
              <a:t>No</a:t>
            </a:r>
          </a:p>
          <a:p>
            <a:endParaRPr lang="en-IN" dirty="0"/>
          </a:p>
          <a:p>
            <a:endParaRPr lang="en-IN" dirty="0"/>
          </a:p>
          <a:p>
            <a:endParaRPr lang="en-IN" dirty="0"/>
          </a:p>
          <a:p>
            <a:r>
              <a:rPr lang="en-IN" dirty="0"/>
              <a:t>Was there a blind comparison with an independent gold standard?</a:t>
            </a:r>
          </a:p>
          <a:p>
            <a:pPr lvl="1"/>
            <a:r>
              <a:rPr lang="en-IN" dirty="0"/>
              <a:t>Not mentioned</a:t>
            </a:r>
          </a:p>
          <a:p>
            <a:endParaRPr lang="en-IN" dirty="0"/>
          </a:p>
          <a:p>
            <a:endParaRPr lang="en-IN" dirty="0"/>
          </a:p>
        </p:txBody>
      </p:sp>
    </p:spTree>
    <p:extLst>
      <p:ext uri="{BB962C8B-B14F-4D97-AF65-F5344CB8AC3E}">
        <p14:creationId xmlns:p14="http://schemas.microsoft.com/office/powerpoint/2010/main" val="1645891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a:t>Did the results of the test being evaluated influence the decision to perform the gold standard?</a:t>
            </a:r>
          </a:p>
          <a:p>
            <a:pPr marL="457200" lvl="1" indent="0">
              <a:buNone/>
            </a:pPr>
            <a:r>
              <a:rPr lang="en-IN" dirty="0"/>
              <a:t>No</a:t>
            </a:r>
          </a:p>
        </p:txBody>
      </p:sp>
    </p:spTree>
    <p:extLst>
      <p:ext uri="{BB962C8B-B14F-4D97-AF65-F5344CB8AC3E}">
        <p14:creationId xmlns:p14="http://schemas.microsoft.com/office/powerpoint/2010/main" val="2218916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What are the results?</a:t>
            </a:r>
            <a:br>
              <a:rPr lang="en-IN" dirty="0"/>
            </a:br>
            <a:endParaRPr lang="en-IN" dirty="0"/>
          </a:p>
        </p:txBody>
      </p:sp>
      <p:graphicFrame>
        <p:nvGraphicFramePr>
          <p:cNvPr id="4" name="Content Placeholder 3">
            <a:extLst>
              <a:ext uri="{FF2B5EF4-FFF2-40B4-BE49-F238E27FC236}">
                <a16:creationId xmlns:a16="http://schemas.microsoft.com/office/drawing/2014/main" id="{E3933466-5FD0-4743-90E0-B807E7DF8B24}"/>
              </a:ext>
            </a:extLst>
          </p:cNvPr>
          <p:cNvGraphicFramePr>
            <a:graphicFrameLocks noGrp="1"/>
          </p:cNvGraphicFramePr>
          <p:nvPr>
            <p:ph idx="1"/>
            <p:extLst>
              <p:ext uri="{D42A27DB-BD31-4B8C-83A1-F6EECF244321}">
                <p14:modId xmlns:p14="http://schemas.microsoft.com/office/powerpoint/2010/main" val="1701203040"/>
              </p:ext>
            </p:extLst>
          </p:nvPr>
        </p:nvGraphicFramePr>
        <p:xfrm>
          <a:off x="838200" y="1825624"/>
          <a:ext cx="10515600" cy="1869297"/>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2601895734"/>
                    </a:ext>
                  </a:extLst>
                </a:gridCol>
                <a:gridCol w="3505200">
                  <a:extLst>
                    <a:ext uri="{9D8B030D-6E8A-4147-A177-3AD203B41FA5}">
                      <a16:colId xmlns:a16="http://schemas.microsoft.com/office/drawing/2014/main" val="1492906239"/>
                    </a:ext>
                  </a:extLst>
                </a:gridCol>
                <a:gridCol w="3505200">
                  <a:extLst>
                    <a:ext uri="{9D8B030D-6E8A-4147-A177-3AD203B41FA5}">
                      <a16:colId xmlns:a16="http://schemas.microsoft.com/office/drawing/2014/main" val="1562267261"/>
                    </a:ext>
                  </a:extLst>
                </a:gridCol>
              </a:tblGrid>
              <a:tr h="623099">
                <a:tc>
                  <a:txBody>
                    <a:bodyPr/>
                    <a:lstStyle/>
                    <a:p>
                      <a:endParaRPr lang="en-US" dirty="0"/>
                    </a:p>
                  </a:txBody>
                  <a:tcPr/>
                </a:tc>
                <a:tc>
                  <a:txBody>
                    <a:bodyPr/>
                    <a:lstStyle/>
                    <a:p>
                      <a:r>
                        <a:rPr lang="en-US" dirty="0"/>
                        <a:t>Torsion +(36)</a:t>
                      </a:r>
                    </a:p>
                  </a:txBody>
                  <a:tcPr/>
                </a:tc>
                <a:tc>
                  <a:txBody>
                    <a:bodyPr/>
                    <a:lstStyle/>
                    <a:p>
                      <a:r>
                        <a:rPr lang="en-US" dirty="0"/>
                        <a:t>Torsion _(85)</a:t>
                      </a:r>
                    </a:p>
                  </a:txBody>
                  <a:tcPr/>
                </a:tc>
                <a:extLst>
                  <a:ext uri="{0D108BD9-81ED-4DB2-BD59-A6C34878D82A}">
                    <a16:rowId xmlns:a16="http://schemas.microsoft.com/office/drawing/2014/main" val="1519933968"/>
                  </a:ext>
                </a:extLst>
              </a:tr>
              <a:tr h="623099">
                <a:tc>
                  <a:txBody>
                    <a:bodyPr/>
                    <a:lstStyle/>
                    <a:p>
                      <a:r>
                        <a:rPr lang="en-US" dirty="0"/>
                        <a:t>NIRS+</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252881385"/>
                  </a:ext>
                </a:extLst>
              </a:tr>
              <a:tr h="623099">
                <a:tc>
                  <a:txBody>
                    <a:bodyPr/>
                    <a:lstStyle/>
                    <a:p>
                      <a:r>
                        <a:rPr lang="en-US" dirty="0"/>
                        <a:t>NIRS-</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877577248"/>
                  </a:ext>
                </a:extLst>
              </a:tr>
            </a:tbl>
          </a:graphicData>
        </a:graphic>
      </p:graphicFrame>
    </p:spTree>
    <p:extLst>
      <p:ext uri="{BB962C8B-B14F-4D97-AF65-F5344CB8AC3E}">
        <p14:creationId xmlns:p14="http://schemas.microsoft.com/office/powerpoint/2010/main" val="342193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4F003-16BB-D946-9CEB-B42C05084D0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1009C9C-0C1D-5246-AD05-5E393CBA5A2A}"/>
              </a:ext>
            </a:extLst>
          </p:cNvPr>
          <p:cNvSpPr>
            <a:spLocks noGrp="1"/>
          </p:cNvSpPr>
          <p:nvPr>
            <p:ph idx="1"/>
          </p:nvPr>
        </p:nvSpPr>
        <p:spPr/>
        <p:txBody>
          <a:bodyPr/>
          <a:lstStyle/>
          <a:p>
            <a:r>
              <a:rPr lang="en-IN" dirty="0"/>
              <a:t>The AUC was 0.66 (95% CI 0.55-0.78). </a:t>
            </a:r>
          </a:p>
          <a:p>
            <a:endParaRPr lang="en-IN" dirty="0"/>
          </a:p>
          <a:p>
            <a:r>
              <a:rPr lang="en-IN" dirty="0"/>
              <a:t>A cut-off value of ∆%StO2 ≥ 20 had a PPV of 100% and sensitivity of 22.2% </a:t>
            </a:r>
          </a:p>
          <a:p>
            <a:endParaRPr lang="en-IN" dirty="0"/>
          </a:p>
          <a:p>
            <a:r>
              <a:rPr lang="en-IN" dirty="0"/>
              <a:t>Specificity - ?100%</a:t>
            </a:r>
          </a:p>
          <a:p>
            <a:endParaRPr lang="en-US" dirty="0"/>
          </a:p>
        </p:txBody>
      </p:sp>
    </p:spTree>
    <p:extLst>
      <p:ext uri="{BB962C8B-B14F-4D97-AF65-F5344CB8AC3E}">
        <p14:creationId xmlns:p14="http://schemas.microsoft.com/office/powerpoint/2010/main" val="988205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03F51-AFFC-3C42-9FCA-DB70F623757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643684AB-A7FE-CC4D-8F36-22A1EB34A14F}"/>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5999" y="781049"/>
            <a:ext cx="5385227" cy="5295899"/>
          </a:xfrm>
          <a:prstGeom prst="rect">
            <a:avLst/>
          </a:prstGeom>
        </p:spPr>
      </p:pic>
      <p:pic>
        <p:nvPicPr>
          <p:cNvPr id="4" name="Picture 3">
            <a:extLst>
              <a:ext uri="{FF2B5EF4-FFF2-40B4-BE49-F238E27FC236}">
                <a16:creationId xmlns:a16="http://schemas.microsoft.com/office/drawing/2014/main" id="{9BC37FDC-E3DD-844E-B3E8-84322B08BF9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81050"/>
            <a:ext cx="5346700" cy="5295900"/>
          </a:xfrm>
          <a:prstGeom prst="rect">
            <a:avLst/>
          </a:prstGeom>
        </p:spPr>
      </p:pic>
    </p:spTree>
    <p:extLst>
      <p:ext uri="{BB962C8B-B14F-4D97-AF65-F5344CB8AC3E}">
        <p14:creationId xmlns:p14="http://schemas.microsoft.com/office/powerpoint/2010/main" val="2059513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A2C23-2592-3446-BF94-75A5CE806CA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5884941-FFF8-F442-BD1F-CD5D3C808B21}"/>
              </a:ext>
            </a:extLst>
          </p:cNvPr>
          <p:cNvSpPr>
            <a:spLocks noGrp="1"/>
          </p:cNvSpPr>
          <p:nvPr>
            <p:ph idx="1"/>
          </p:nvPr>
        </p:nvSpPr>
        <p:spPr/>
        <p:txBody>
          <a:bodyPr/>
          <a:lstStyle/>
          <a:p>
            <a:r>
              <a:rPr lang="en-US" dirty="0"/>
              <a:t>+ LR = 0.22/0.01=22</a:t>
            </a:r>
          </a:p>
          <a:p>
            <a:endParaRPr lang="en-US" dirty="0"/>
          </a:p>
          <a:p>
            <a:endParaRPr lang="en-US" dirty="0"/>
          </a:p>
          <a:p>
            <a:r>
              <a:rPr lang="en-US" dirty="0"/>
              <a:t>-LR=0.88/0.99=0.88</a:t>
            </a:r>
          </a:p>
        </p:txBody>
      </p:sp>
      <p:pic>
        <p:nvPicPr>
          <p:cNvPr id="4" name="Picture 3" descr="https://meds.queensu.ca/central/assets/modules/LR-module/Fagan_Nomograms.jpg">
            <a:extLst>
              <a:ext uri="{FF2B5EF4-FFF2-40B4-BE49-F238E27FC236}">
                <a16:creationId xmlns:a16="http://schemas.microsoft.com/office/drawing/2014/main" id="{E7DA5652-CDEF-D348-8119-74FDA9C2CF30}"/>
              </a:ext>
            </a:extLst>
          </p:cNvPr>
          <p:cNvPicPr>
            <a:picLocks noGrp="1"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203153" y="0"/>
            <a:ext cx="6413678" cy="6492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27125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8D1D78F-0823-C644-9A7D-BB4ABEB8DF1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5913905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a:t>What likelihood ratios were associated with the range of possible test results?</a:t>
            </a:r>
            <a:endParaRPr lang="en-IN" dirty="0"/>
          </a:p>
        </p:txBody>
      </p:sp>
      <p:sp>
        <p:nvSpPr>
          <p:cNvPr id="5" name="Content Placeholder 4">
            <a:extLst>
              <a:ext uri="{FF2B5EF4-FFF2-40B4-BE49-F238E27FC236}">
                <a16:creationId xmlns:a16="http://schemas.microsoft.com/office/drawing/2014/main" id="{D252AC87-320C-C04F-8DA0-19581DFF303C}"/>
              </a:ext>
            </a:extLst>
          </p:cNvPr>
          <p:cNvSpPr>
            <a:spLocks noGrp="1"/>
          </p:cNvSpPr>
          <p:nvPr>
            <p:ph idx="1"/>
          </p:nvPr>
        </p:nvSpPr>
        <p:spPr/>
        <p:txBody>
          <a:bodyPr/>
          <a:lstStyle/>
          <a:p>
            <a:r>
              <a:rPr lang="en-US" dirty="0"/>
              <a:t>Not given</a:t>
            </a:r>
          </a:p>
        </p:txBody>
      </p:sp>
    </p:spTree>
    <p:extLst>
      <p:ext uri="{BB962C8B-B14F-4D97-AF65-F5344CB8AC3E}">
        <p14:creationId xmlns:p14="http://schemas.microsoft.com/office/powerpoint/2010/main" val="1341276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How can I apply the results to patient care?</a:t>
            </a:r>
            <a:br>
              <a:rPr lang="en-IN" dirty="0"/>
            </a:br>
            <a:endParaRPr lang="en-IN" dirty="0"/>
          </a:p>
        </p:txBody>
      </p:sp>
      <p:sp>
        <p:nvSpPr>
          <p:cNvPr id="3" name="Content Placeholder 2"/>
          <p:cNvSpPr>
            <a:spLocks noGrp="1"/>
          </p:cNvSpPr>
          <p:nvPr>
            <p:ph idx="1"/>
          </p:nvPr>
        </p:nvSpPr>
        <p:spPr/>
        <p:txBody>
          <a:bodyPr/>
          <a:lstStyle/>
          <a:p>
            <a:r>
              <a:rPr lang="en-IN" dirty="0"/>
              <a:t>Will the reproducibility of the test results and its interpretation be satisfactory in my clinical setting?</a:t>
            </a:r>
          </a:p>
          <a:p>
            <a:pPr lvl="1"/>
            <a:r>
              <a:rPr lang="en-IN" dirty="0"/>
              <a:t>Not sure</a:t>
            </a:r>
          </a:p>
          <a:p>
            <a:pPr lvl="1"/>
            <a:r>
              <a:rPr lang="en-IN" dirty="0"/>
              <a:t>Effect of skin colour, scrotal </a:t>
            </a:r>
            <a:r>
              <a:rPr lang="en-IN" dirty="0" err="1"/>
              <a:t>odema</a:t>
            </a:r>
            <a:r>
              <a:rPr lang="en-IN" dirty="0"/>
              <a:t>, tanner stage etc need to be clarified</a:t>
            </a:r>
          </a:p>
          <a:p>
            <a:r>
              <a:rPr lang="en-IN" dirty="0"/>
              <a:t>Are the study results applicable to patients in my practice?</a:t>
            </a:r>
          </a:p>
          <a:p>
            <a:pPr lvl="1"/>
            <a:r>
              <a:rPr lang="en-IN" dirty="0"/>
              <a:t>Not conclusively</a:t>
            </a:r>
          </a:p>
        </p:txBody>
      </p:sp>
    </p:spTree>
    <p:extLst>
      <p:ext uri="{BB962C8B-B14F-4D97-AF65-F5344CB8AC3E}">
        <p14:creationId xmlns:p14="http://schemas.microsoft.com/office/powerpoint/2010/main" val="7920175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a:t>Will the test results change my management strategy?</a:t>
            </a:r>
          </a:p>
          <a:p>
            <a:pPr lvl="1"/>
            <a:r>
              <a:rPr lang="en-IN" dirty="0"/>
              <a:t>no</a:t>
            </a:r>
          </a:p>
          <a:p>
            <a:endParaRPr lang="en-IN" dirty="0"/>
          </a:p>
          <a:p>
            <a:r>
              <a:rPr lang="en-IN" dirty="0"/>
              <a:t>Will patients be better off as a results of the test?</a:t>
            </a:r>
          </a:p>
          <a:p>
            <a:pPr lvl="1"/>
            <a:r>
              <a:rPr lang="en-IN" dirty="0"/>
              <a:t>Maybe</a:t>
            </a:r>
          </a:p>
        </p:txBody>
      </p:sp>
    </p:spTree>
    <p:extLst>
      <p:ext uri="{BB962C8B-B14F-4D97-AF65-F5344CB8AC3E}">
        <p14:creationId xmlns:p14="http://schemas.microsoft.com/office/powerpoint/2010/main" val="22849143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497</TotalTime>
  <Words>452</Words>
  <Application>Microsoft Macintosh PowerPoint</Application>
  <PresentationFormat>Widescreen</PresentationFormat>
  <Paragraphs>62</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PowerPoint Presentation</vt:lpstr>
      <vt:lpstr>Background</vt:lpstr>
      <vt:lpstr>Methods</vt:lpstr>
      <vt:lpstr>PowerPoint Presentation</vt:lpstr>
      <vt:lpstr>Sample size calculation</vt:lpstr>
      <vt:lpstr>PowerPoint Presentation</vt:lpstr>
      <vt:lpstr>PowerPoint Presentation</vt:lpstr>
      <vt:lpstr>Are the results valid?</vt:lpstr>
      <vt:lpstr>PowerPoint Presentation</vt:lpstr>
      <vt:lpstr>What are the results? </vt:lpstr>
      <vt:lpstr>PowerPoint Presentation</vt:lpstr>
      <vt:lpstr>PowerPoint Presentation</vt:lpstr>
      <vt:lpstr>PowerPoint Presentation</vt:lpstr>
      <vt:lpstr>PowerPoint Presentation</vt:lpstr>
      <vt:lpstr>What likelihood ratios were associated with the range of possible test results?</vt:lpstr>
      <vt:lpstr>How can I apply the results to patient care?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Philip Newbigging</dc:creator>
  <cp:lastModifiedBy>Josh Mat</cp:lastModifiedBy>
  <cp:revision>31</cp:revision>
  <dcterms:created xsi:type="dcterms:W3CDTF">2018-12-28T03:13:08Z</dcterms:created>
  <dcterms:modified xsi:type="dcterms:W3CDTF">2019-02-12T10:48:28Z</dcterms:modified>
</cp:coreProperties>
</file>