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31"/>
  </p:notesMasterIdLst>
  <p:sldIdLst>
    <p:sldId id="256" r:id="rId2"/>
    <p:sldId id="258" r:id="rId3"/>
    <p:sldId id="297" r:id="rId4"/>
    <p:sldId id="260" r:id="rId5"/>
    <p:sldId id="257" r:id="rId6"/>
    <p:sldId id="262" r:id="rId7"/>
    <p:sldId id="312" r:id="rId8"/>
    <p:sldId id="313" r:id="rId9"/>
    <p:sldId id="268" r:id="rId10"/>
    <p:sldId id="267" r:id="rId11"/>
    <p:sldId id="298" r:id="rId12"/>
    <p:sldId id="299" r:id="rId13"/>
    <p:sldId id="270" r:id="rId14"/>
    <p:sldId id="269" r:id="rId15"/>
    <p:sldId id="301" r:id="rId16"/>
    <p:sldId id="317" r:id="rId17"/>
    <p:sldId id="302" r:id="rId18"/>
    <p:sldId id="271" r:id="rId19"/>
    <p:sldId id="303" r:id="rId20"/>
    <p:sldId id="300" r:id="rId21"/>
    <p:sldId id="275" r:id="rId22"/>
    <p:sldId id="276" r:id="rId23"/>
    <p:sldId id="277" r:id="rId24"/>
    <p:sldId id="304" r:id="rId25"/>
    <p:sldId id="305" r:id="rId26"/>
    <p:sldId id="310" r:id="rId27"/>
    <p:sldId id="311" r:id="rId28"/>
    <p:sldId id="295" r:id="rId29"/>
    <p:sldId id="29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="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83048" autoAdjust="0"/>
  </p:normalViewPr>
  <p:slideViewPr>
    <p:cSldViewPr>
      <p:cViewPr>
        <p:scale>
          <a:sx n="90" d="100"/>
          <a:sy n="90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F17BA-42CA-4244-9C1D-745EAB0DF02C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E2CDE-92D0-418B-9D7A-3BAEE878F0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7740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2CDE-92D0-418B-9D7A-3BAEE878F0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Preventive</a:t>
            </a:r>
            <a:r>
              <a:rPr lang="en-US" baseline="0" dirty="0" smtClean="0"/>
              <a:t> interventions: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2CDE-92D0-418B-9D7A-3BAEE878F0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2CDE-92D0-418B-9D7A-3BAEE878F0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86 </a:t>
            </a:r>
            <a:r>
              <a:rPr lang="en-US" dirty="0" err="1" smtClean="0"/>
              <a:t>RCTs</a:t>
            </a:r>
            <a:r>
              <a:rPr lang="en-US" dirty="0" smtClean="0"/>
              <a:t> and 23 reviews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2CDE-92D0-418B-9D7A-3BAEE878F0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Docosahexanoic</a:t>
            </a:r>
            <a:r>
              <a:rPr lang="en-US" dirty="0" smtClean="0"/>
              <a:t> acid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2CDE-92D0-418B-9D7A-3BAEE878F06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2CDE-92D0-418B-9D7A-3BAEE878F06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C912972-E609-416D-973F-9D14832901B8}" type="datetimeFigureOut">
              <a:rPr lang="en-US" smtClean="0"/>
              <a:pPr/>
              <a:t>2/6/19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4" name="Picture 3" descr="Screen Shot 2019-02-06 at 10.27.36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1187450"/>
            <a:ext cx="5918200" cy="448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Postnatal depression (PND) is a serious public health issue, affecting 7– 13% of women in the year following childbirth. </a:t>
            </a:r>
          </a:p>
          <a:p>
            <a:r>
              <a:rPr lang="en-US" dirty="0" smtClean="0"/>
              <a:t>A range of preventive interventions has been explored to </a:t>
            </a:r>
            <a:r>
              <a:rPr lang="en-US" dirty="0" err="1" smtClean="0"/>
              <a:t>minimise</a:t>
            </a:r>
            <a:r>
              <a:rPr lang="en-US" dirty="0" smtClean="0"/>
              <a:t> development of PND</a:t>
            </a:r>
          </a:p>
          <a:p>
            <a:r>
              <a:rPr lang="en-US" dirty="0" smtClean="0"/>
              <a:t>Previous systematic reviews provided conflicting reports about the effectiveness of PND preventive interventions.</a:t>
            </a:r>
            <a:endParaRPr lang="en-US" b="1" baseline="30000" dirty="0" smtClean="0"/>
          </a:p>
          <a:p>
            <a:pPr>
              <a:buNone/>
            </a:pPr>
            <a:endParaRPr lang="en-US" b="1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</a:p>
          <a:p>
            <a:r>
              <a:rPr lang="en-US" dirty="0" smtClean="0"/>
              <a:t>Preventive approaches relevant to PND are:</a:t>
            </a:r>
          </a:p>
          <a:p>
            <a:pPr lvl="1"/>
            <a:r>
              <a:rPr lang="en-US" dirty="0" smtClean="0"/>
              <a:t> universal preventive interventions targeting a population not at increased risk for PND</a:t>
            </a:r>
          </a:p>
          <a:p>
            <a:pPr lvl="1"/>
            <a:r>
              <a:rPr lang="en-US" dirty="0" smtClean="0"/>
              <a:t>selective preventive interventions for women perceived to be at risk for PND because of social factors</a:t>
            </a:r>
          </a:p>
          <a:p>
            <a:pPr lvl="1"/>
            <a:r>
              <a:rPr lang="en-US" dirty="0" smtClean="0"/>
              <a:t> indicated preventive interventions for women at risk of PND because of history, predisposition or above average scores on psychological measures, but not meeting diagnostic criteria.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Clinical question to be answered :</a:t>
            </a:r>
          </a:p>
          <a:p>
            <a:endParaRPr lang="en-US" dirty="0" smtClean="0"/>
          </a:p>
          <a:p>
            <a:r>
              <a:rPr lang="en-US" i="1" dirty="0" smtClean="0"/>
              <a:t>What is the clinical effectiveness, cost-effectiveness, acceptability and safety of antenatal and postnatal interventions for pregnant and postnatal women to prevent PND?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Did the review explicitly address a sensible clinical question?</a:t>
            </a:r>
          </a:p>
          <a:p>
            <a:endParaRPr lang="en-US" dirty="0" smtClean="0"/>
          </a:p>
          <a:p>
            <a:r>
              <a:rPr lang="en-US" dirty="0" smtClean="0"/>
              <a:t>Clinical question : Not specific . Investigators have looked at all interventions for prevention of PND.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P: Pregnant women and women </a:t>
            </a:r>
            <a:r>
              <a:rPr lang="en-US" dirty="0" err="1" smtClean="0"/>
              <a:t>upto</a:t>
            </a:r>
            <a:r>
              <a:rPr lang="en-US" dirty="0" smtClean="0"/>
              <a:t> 6 weeks postnatal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 :  All interventions suitable for pregnant women and women in the first 6 postnatal weeks were included (psychological, educational, pharmacological, social support, alternative and other)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 :  All usual care and enhanced usual-care control and active comparisons were considered.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 :  Key outcomes were measures of depressive symptoms such as the Edinburgh Postnatal Depression Scale (EPDS), depression diagnostic instruments and infant outcomes. 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9-02-06 at 1.38.0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06176" y="228600"/>
            <a:ext cx="8433024" cy="6019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.39.17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65434"/>
            <a:ext cx="8077200" cy="68218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method :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Eligible studies  (up to  Dec 2013) were </a:t>
            </a:r>
            <a:r>
              <a:rPr lang="en-US" sz="2400" dirty="0" err="1" smtClean="0"/>
              <a:t>identiﬁed</a:t>
            </a:r>
            <a:r>
              <a:rPr lang="en-US" sz="2400" dirty="0" smtClean="0"/>
              <a:t> using Medline, </a:t>
            </a:r>
            <a:r>
              <a:rPr lang="en-US" sz="2400" dirty="0" err="1" smtClean="0"/>
              <a:t>PubMed</a:t>
            </a:r>
            <a:r>
              <a:rPr lang="en-US" sz="2400" dirty="0" smtClean="0"/>
              <a:t>, </a:t>
            </a:r>
            <a:r>
              <a:rPr lang="en-US" sz="2400" dirty="0" err="1" smtClean="0"/>
              <a:t>Embase</a:t>
            </a:r>
            <a:r>
              <a:rPr lang="en-US" sz="2400" dirty="0" smtClean="0"/>
              <a:t>, </a:t>
            </a:r>
            <a:r>
              <a:rPr lang="en-US" sz="2400" dirty="0" err="1" smtClean="0"/>
              <a:t>PsychInfo</a:t>
            </a:r>
            <a:r>
              <a:rPr lang="en-US" sz="2400" dirty="0" smtClean="0"/>
              <a:t>, Science Citation Index and the Cochrane Central Register of Controlled Trials 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Hand-searched </a:t>
            </a:r>
            <a:r>
              <a:rPr lang="en-US" sz="2400" dirty="0"/>
              <a:t>abstracts from conferences of specific scientific societies</a:t>
            </a:r>
            <a:r>
              <a:rPr lang="en-US" sz="24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Searched </a:t>
            </a:r>
            <a:r>
              <a:rPr lang="en-US" sz="2400" dirty="0"/>
              <a:t>bibliographies of previous relevant systematic </a:t>
            </a:r>
            <a:r>
              <a:rPr lang="en-US" sz="2400" dirty="0" smtClean="0"/>
              <a:t>reviews.</a:t>
            </a:r>
            <a:endParaRPr lang="en-US" sz="2400" b="1" baseline="30000" dirty="0" smtClean="0"/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Search restricted to publications in English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00B050"/>
                </a:solidFill>
              </a:rPr>
              <a:t>Non published data was excluded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Was the search for relevant studies exhaustive?</a:t>
            </a:r>
          </a:p>
          <a:p>
            <a:pPr lvl="1"/>
            <a:r>
              <a:rPr lang="en-US" dirty="0" smtClean="0"/>
              <a:t>Unpublished data</a:t>
            </a:r>
          </a:p>
          <a:p>
            <a:pPr lvl="1"/>
            <a:r>
              <a:rPr lang="en-US" dirty="0" smtClean="0"/>
              <a:t>Data published in languages other than English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reen Shot 2019-02-06 at 11.02.47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3175000"/>
            <a:ext cx="8915400" cy="215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5626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86 </a:t>
            </a:r>
            <a:r>
              <a:rPr lang="en-US" dirty="0" err="1" smtClean="0"/>
              <a:t>RCTs</a:t>
            </a:r>
            <a:r>
              <a:rPr lang="en-US" dirty="0" smtClean="0"/>
              <a:t> and 23 reviews included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9-02-06 at 10.57.37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1" y="457199"/>
            <a:ext cx="8104516" cy="5602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0.57.56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34245"/>
            <a:ext cx="7391399" cy="64658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selection and assessment of the studies reproducible?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Teams of </a:t>
            </a:r>
            <a:r>
              <a:rPr lang="en-US" sz="2800" dirty="0">
                <a:solidFill>
                  <a:srgbClr val="00B0F0"/>
                </a:solidFill>
              </a:rPr>
              <a:t>paired </a:t>
            </a:r>
            <a:r>
              <a:rPr lang="en-US" sz="2800" dirty="0" smtClean="0">
                <a:solidFill>
                  <a:srgbClr val="00B0F0"/>
                </a:solidFill>
              </a:rPr>
              <a:t>reviewers </a:t>
            </a:r>
            <a:r>
              <a:rPr lang="en-US" sz="2800" dirty="0"/>
              <a:t>independently performed study eligibility screening, study quality evaluation, and data </a:t>
            </a:r>
            <a:r>
              <a:rPr lang="en-US" sz="2800" dirty="0" smtClean="0"/>
              <a:t>abstraction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/>
              <a:t>Abstracted data were entered on previously pilot-tested forms </a:t>
            </a:r>
            <a:r>
              <a:rPr lang="en-US" sz="2800" dirty="0" smtClean="0"/>
              <a:t>developed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/>
              <a:t>Disagreements were resolved through consensus and, where necessary, involvement of a </a:t>
            </a:r>
            <a:r>
              <a:rPr lang="en-US" sz="2800" dirty="0">
                <a:solidFill>
                  <a:srgbClr val="00B0F0"/>
                </a:solidFill>
              </a:rPr>
              <a:t>third reviewer</a:t>
            </a:r>
            <a:r>
              <a:rPr lang="en-US" dirty="0"/>
              <a:t> 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Were selection and assessment of </a:t>
            </a:r>
            <a:br>
              <a:rPr lang="en-US" dirty="0" smtClean="0"/>
            </a:br>
            <a:r>
              <a:rPr lang="en-US" dirty="0" smtClean="0"/>
              <a:t>studies reproducible?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286000"/>
            <a:ext cx="7772400" cy="457200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Yes </a:t>
            </a:r>
          </a:p>
          <a:p>
            <a:r>
              <a:rPr lang="en-US" dirty="0" smtClean="0"/>
              <a:t>More than one reviewer </a:t>
            </a:r>
          </a:p>
          <a:p>
            <a:r>
              <a:rPr lang="en-US" dirty="0" smtClean="0"/>
              <a:t>Third reviewer in case of dispute </a:t>
            </a:r>
          </a:p>
          <a:p>
            <a:r>
              <a:rPr lang="en-US" dirty="0" smtClean="0"/>
              <a:t>Pre planned formats for data extraction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Did the review address possible explanations of between study differences in results?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2.53.40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4000" y="47625"/>
            <a:ext cx="6553200" cy="7372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Did the review provide a rating for confidence in effect estimates or provide the information I need to evaluate confidence?</a:t>
            </a:r>
          </a:p>
          <a:p>
            <a:endParaRPr lang="en-US" dirty="0" smtClean="0"/>
          </a:p>
          <a:p>
            <a:r>
              <a:rPr lang="en-US" dirty="0" smtClean="0"/>
              <a:t>Not mentioned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ASSESMENT OF RISK OF BIAS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Used </a:t>
            </a:r>
            <a:r>
              <a:rPr lang="en-US" sz="2800" dirty="0"/>
              <a:t>the Cochrane Collaboration Risk of Bias Tool for </a:t>
            </a:r>
            <a:r>
              <a:rPr lang="en-US" sz="2800" dirty="0" err="1" smtClean="0"/>
              <a:t>RCTs</a:t>
            </a:r>
            <a:r>
              <a:rPr lang="en-US" sz="2800" dirty="0" smtClean="0"/>
              <a:t>.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The methodological quality of individual  studies was appraised by two reviewers independently using an abbreviated version of the Critical Appraisal Skills </a:t>
            </a:r>
            <a:r>
              <a:rPr lang="en-US" sz="2800" dirty="0" err="1" smtClean="0"/>
              <a:t>Programme</a:t>
            </a:r>
            <a:r>
              <a:rPr lang="en-US" sz="2800" dirty="0" smtClean="0"/>
              <a:t> (CASP) quality assessment tool for qualitative studies and the </a:t>
            </a:r>
            <a:r>
              <a:rPr lang="en-US" sz="2800" dirty="0" err="1" smtClean="0"/>
              <a:t>CERQual</a:t>
            </a:r>
            <a:r>
              <a:rPr lang="en-US" sz="2800" dirty="0" smtClean="0"/>
              <a:t> (Confidence in the Evidence from Reviews of Qualitative research) approach was used to assess the certainty of the findings.</a:t>
            </a:r>
            <a:endParaRPr lang="en-US" sz="2800" b="1" baseline="30000" dirty="0" smtClean="0"/>
          </a:p>
          <a:p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RCT was assigned an </a:t>
            </a:r>
            <a:r>
              <a:rPr lang="en-US" sz="2800" i="1" dirty="0"/>
              <a:t>overall</a:t>
            </a:r>
            <a:r>
              <a:rPr lang="en-US" sz="2800" dirty="0"/>
              <a:t> rating of low-to-intermediate risk of bias if the trial was not deemed to be at high risk of bias for any assessed domain of study quality.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2.05.14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82710" y="571229"/>
            <a:ext cx="8885090" cy="56771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1.01.24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-41031" y="1066800"/>
            <a:ext cx="9544929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risk of bias across all the </a:t>
            </a:r>
            <a:br>
              <a:rPr lang="en-US" dirty="0" smtClean="0"/>
            </a:br>
            <a:r>
              <a:rPr lang="en-US" dirty="0" smtClean="0"/>
              <a:t>studies?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828800"/>
            <a:ext cx="7772400" cy="4572000"/>
          </a:xfrm>
        </p:spPr>
        <p:txBody>
          <a:bodyPr/>
          <a:lstStyle/>
          <a:p>
            <a:r>
              <a:rPr lang="en-US" dirty="0" smtClean="0"/>
              <a:t>Predominantly low to moderate risk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the systematic review population,  intervention, comparison, and outcomes fit the patient at hand ?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 Trials are categorized into one of three levels of preventive intervention (universal, selective and indicated) relevant for particular populations of women.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What are the overall results of the review?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2.13.55 pm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143000" y="762000"/>
            <a:ext cx="6810952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2.14.17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00" y="-172955"/>
            <a:ext cx="7315200" cy="7076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2.15.48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9200" y="-251137"/>
            <a:ext cx="6324599" cy="70372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6 at 12.16.02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95400" y="211748"/>
            <a:ext cx="6477000" cy="65081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there publication bias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 funnel plot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Screen Shot 2019-02-06 at 2.15.2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0858"/>
            <a:ext cx="9144000" cy="2312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>Did the review present results that are </a:t>
            </a:r>
            <a:br>
              <a:rPr lang="en-US" sz="2700" dirty="0" smtClean="0"/>
            </a:br>
            <a:r>
              <a:rPr lang="en-US" sz="2700" dirty="0" smtClean="0"/>
              <a:t>ready for clinical application? 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447800"/>
            <a:ext cx="4040188" cy="639762"/>
          </a:xfrm>
        </p:spPr>
        <p:txBody>
          <a:bodyPr/>
          <a:lstStyle/>
          <a:p>
            <a:r>
              <a:rPr lang="en-US" dirty="0" smtClean="0"/>
              <a:t>           Strengths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Weakness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Large pooled data</a:t>
            </a:r>
          </a:p>
          <a:p>
            <a:endParaRPr lang="en-US" dirty="0"/>
          </a:p>
          <a:p>
            <a:r>
              <a:rPr lang="en-US" dirty="0" smtClean="0"/>
              <a:t>Predominantly RCT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Studies with significant heterogeneity in results and methodology</a:t>
            </a:r>
          </a:p>
          <a:p>
            <a:r>
              <a:rPr lang="en-US" dirty="0" smtClean="0"/>
              <a:t>Results from the review are inconclusive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733</TotalTime>
  <Words>712</Words>
  <Application>Microsoft Office PowerPoint</Application>
  <PresentationFormat>On-screen Show (4:3)</PresentationFormat>
  <Paragraphs>84</Paragraphs>
  <Slides>29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Equity</vt:lpstr>
      <vt:lpstr>   </vt:lpstr>
      <vt:lpstr>Background</vt:lpstr>
      <vt:lpstr>  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Was selection and assessment of the studies reproducible? </vt:lpstr>
      <vt:lpstr>Were selection and assessment of  studies reproducible?</vt:lpstr>
      <vt:lpstr>Slide 15</vt:lpstr>
      <vt:lpstr>Slide 16</vt:lpstr>
      <vt:lpstr>Slide 17</vt:lpstr>
      <vt:lpstr>ASSESMENT OF RISK OF BIAS </vt:lpstr>
      <vt:lpstr>Slide 19</vt:lpstr>
      <vt:lpstr>Slide 20</vt:lpstr>
      <vt:lpstr>What is the risk of bias across all the  studies?</vt:lpstr>
      <vt:lpstr>Slide 22</vt:lpstr>
      <vt:lpstr>Slide 23</vt:lpstr>
      <vt:lpstr>Slide 24</vt:lpstr>
      <vt:lpstr>Slide 25</vt:lpstr>
      <vt:lpstr>Slide 26</vt:lpstr>
      <vt:lpstr>Slide 27</vt:lpstr>
      <vt:lpstr>Was there publication bias ?</vt:lpstr>
      <vt:lpstr>Did the review present results that are  ready for clinical application?   </vt:lpstr>
    </vt:vector>
  </TitlesOfParts>
  <Company>VELLORE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cmc</dc:creator>
  <cp:lastModifiedBy>Vijay</cp:lastModifiedBy>
  <cp:revision>70</cp:revision>
  <dcterms:created xsi:type="dcterms:W3CDTF">2019-02-06T10:39:35Z</dcterms:created>
  <dcterms:modified xsi:type="dcterms:W3CDTF">2019-02-06T10:40:47Z</dcterms:modified>
</cp:coreProperties>
</file>