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7" r:id="rId3"/>
    <p:sldId id="268" r:id="rId4"/>
    <p:sldId id="269" r:id="rId5"/>
    <p:sldId id="257" r:id="rId6"/>
    <p:sldId id="260" r:id="rId7"/>
    <p:sldId id="261" r:id="rId8"/>
    <p:sldId id="258" r:id="rId9"/>
    <p:sldId id="262" r:id="rId10"/>
    <p:sldId id="259" r:id="rId11"/>
    <p:sldId id="263" r:id="rId12"/>
    <p:sldId id="264" r:id="rId13"/>
    <p:sldId id="265" r:id="rId14"/>
    <p:sldId id="272"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137" autoAdjust="0"/>
  </p:normalViewPr>
  <p:slideViewPr>
    <p:cSldViewPr snapToGrid="0">
      <p:cViewPr>
        <p:scale>
          <a:sx n="50" d="100"/>
          <a:sy n="50" d="100"/>
        </p:scale>
        <p:origin x="15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4T07:20:13.778"/>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3 0,'31'0'407,"0"0"-392,1 0 1,-1 0-16,-31 32 16,32-32-16,-1 0 15,0 31-15,1-31 16,-1 0-16,0 0 15,1 0 1,-1 0 0,0 0-1,1 0-15,30 0 16,-30 0 0,31 0-1,-32 0 1,0 0-16,1 0 15,-1 0 1,0 0 15,1 0 16,-1 0-47,0 0 31,1 0 16,-1 0-31,0 0 0,1 0-1,-1 0 1,1 0 15,-1 0-15,0-31-1,1 31 1,-1 0 0,0 0-1,1 0 16,-1 0-15,0 0 0,1 0 15,-32-32-15,31 32 15,0 0 47,1 0-31</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4T07:20:16.33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66 0,'32'0'281,"-1"0"-281,0 0 16,1 0-16,-1 0 15,1 0-15,-1 0 16,0 0 0,1 0-16,-1 0 46,-31-31 17,31 31-47,1 0 15,-1 0-31,0 0 15,1 0 1,-1 0 0,0 0-16,1 0 15,-1 0 1,1 0 0,-1 0-1,0 0 1,-31-32 15,32 32-15,-1 0-1,0 0 1,1 0 0,-1 0-1,0 0 16,1 0-15,-1 0 15,0 0 16,1 0-31,-1 0-1,1 0 17,-1 0-17,0 0 95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4T07:20:18.04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1066 0 0,'0'32'156,"-31"-32"-140,-1 0-1,1 0 1,0 0 0,-1 0 15,1 0-16,0 0 48,-1 0-47,1 0-1,-1 0 1,1 0-16,0 0 15,-1 0 1,1 0 0,0 0-1,-1 0 1,1 0 15,-32 0-15,32 0 15,0 0-15,-1 0 15,1 0-15,-1 0 327,1 31-327,0 0 0,-1-31-16,1 0 15,0 32 1,-1-32-1,1 0 17,0 0-1,-1 0-15,1 0 140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4T07:20:20.64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1160 0 0,'-31'0'78,"0"0"-31,-1 32-32,1-32-15,0 0 32,-1 0-32,32 31 15,-62-31-15,30 0 16,1 0-16,-1 0 16,1 0-1,0 0 16,-1 0-15,1 0 0,0 0-1,-1 0 1,-30 0 0,30 0-1,-30 0-15,-1 0 16,31 0-1,1 0 1,0 0-16,-1 0 16,1 0-16,0 0 31,-1 0-15,1 0 30,0 0 17,-1 0 312,1 0-328,0 0 47,-1 0 77</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4T07:20:21.94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0 130 0,'32'0'15,"-1"-32"126,0 32-141,1-31 16,30 31-1,1 0 1,-32 0-16,1 0 15,-1 0-15,1 0 16,-1 0 0,0 0 15,1 0-15,-1 0 62,0 0-47,-31-31-15,32 31 15,-1 0-16,-31-32 17,31 32-1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8E7521-B248-4265-AF30-288E5020CE4F}" type="datetimeFigureOut">
              <a:rPr lang="en-US" smtClean="0"/>
              <a:t>24-Jan-19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D22D8-01ED-4C29-BE20-C891C8C1B260}" type="slidenum">
              <a:rPr lang="en-US" smtClean="0"/>
              <a:t>‹#›</a:t>
            </a:fld>
            <a:endParaRPr lang="en-US"/>
          </a:p>
        </p:txBody>
      </p:sp>
    </p:spTree>
    <p:extLst>
      <p:ext uri="{BB962C8B-B14F-4D97-AF65-F5344CB8AC3E}">
        <p14:creationId xmlns:p14="http://schemas.microsoft.com/office/powerpoint/2010/main" val="391814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was conducted in St. Paul’s Hospital Millennium Medical College (SPHMMC), Gastrointestinal Unit, Addis Ababa, Ethiopia, from Dec 30, 2016, to Nov 1, 2017.</a:t>
            </a:r>
          </a:p>
        </p:txBody>
      </p:sp>
      <p:sp>
        <p:nvSpPr>
          <p:cNvPr id="4" name="Slide Number Placeholder 3"/>
          <p:cNvSpPr>
            <a:spLocks noGrp="1"/>
          </p:cNvSpPr>
          <p:nvPr>
            <p:ph type="sldNum" sz="quarter" idx="5"/>
          </p:nvPr>
        </p:nvSpPr>
        <p:spPr/>
        <p:txBody>
          <a:bodyPr/>
          <a:lstStyle/>
          <a:p>
            <a:fld id="{581D22D8-01ED-4C29-BE20-C891C8C1B260}" type="slidenum">
              <a:rPr lang="en-US" smtClean="0"/>
              <a:t>2</a:t>
            </a:fld>
            <a:endParaRPr lang="en-US"/>
          </a:p>
        </p:txBody>
      </p:sp>
    </p:spTree>
    <p:extLst>
      <p:ext uri="{BB962C8B-B14F-4D97-AF65-F5344CB8AC3E}">
        <p14:creationId xmlns:p14="http://schemas.microsoft.com/office/powerpoint/2010/main" val="167160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sample size was determined using the Fleiss 1981 formula with continuity correction and calculated using Epi </a:t>
            </a:r>
            <a:r>
              <a:rPr lang="en-US" dirty="0" err="1"/>
              <a:t>InfoTM</a:t>
            </a:r>
            <a:r>
              <a:rPr lang="en-US" dirty="0"/>
              <a:t> software version 7. The required database including proportions of controls exposed to H. pylori (P0= 10%) and proportions of cases exposed to H. pylori (P1= 45%) was taken from previous study [25]. The final sample size was defined with 95% confidence and 80% power, a 1:1 case to control ratio, and 10 % contingency and was calculated to be 66 (33 cases and 33 controls). </a:t>
            </a:r>
          </a:p>
        </p:txBody>
      </p:sp>
      <p:sp>
        <p:nvSpPr>
          <p:cNvPr id="4" name="Slide Number Placeholder 3"/>
          <p:cNvSpPr>
            <a:spLocks noGrp="1"/>
          </p:cNvSpPr>
          <p:nvPr>
            <p:ph type="sldNum" sz="quarter" idx="5"/>
          </p:nvPr>
        </p:nvSpPr>
        <p:spPr/>
        <p:txBody>
          <a:bodyPr/>
          <a:lstStyle/>
          <a:p>
            <a:fld id="{581D22D8-01ED-4C29-BE20-C891C8C1B260}" type="slidenum">
              <a:rPr lang="en-US" smtClean="0"/>
              <a:t>3</a:t>
            </a:fld>
            <a:endParaRPr lang="en-US"/>
          </a:p>
        </p:txBody>
      </p:sp>
    </p:spTree>
    <p:extLst>
      <p:ext uri="{BB962C8B-B14F-4D97-AF65-F5344CB8AC3E}">
        <p14:creationId xmlns:p14="http://schemas.microsoft.com/office/powerpoint/2010/main" val="629770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Sensitivity, specificity comparable with UBT (94% and 97%, respectively</a:t>
            </a:r>
          </a:p>
        </p:txBody>
      </p:sp>
      <p:sp>
        <p:nvSpPr>
          <p:cNvPr id="4" name="Slide Number Placeholder 3"/>
          <p:cNvSpPr>
            <a:spLocks noGrp="1"/>
          </p:cNvSpPr>
          <p:nvPr>
            <p:ph type="sldNum" sz="quarter" idx="5"/>
          </p:nvPr>
        </p:nvSpPr>
        <p:spPr/>
        <p:txBody>
          <a:bodyPr/>
          <a:lstStyle/>
          <a:p>
            <a:fld id="{581D22D8-01ED-4C29-BE20-C891C8C1B260}" type="slidenum">
              <a:rPr lang="en-US" smtClean="0"/>
              <a:t>4</a:t>
            </a:fld>
            <a:endParaRPr lang="en-US"/>
          </a:p>
        </p:txBody>
      </p:sp>
    </p:spTree>
    <p:extLst>
      <p:ext uri="{BB962C8B-B14F-4D97-AF65-F5344CB8AC3E}">
        <p14:creationId xmlns:p14="http://schemas.microsoft.com/office/powerpoint/2010/main" val="2401278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pathomechanism</a:t>
            </a:r>
            <a:r>
              <a:rPr lang="en-US" dirty="0"/>
              <a:t> underlying the association between DPP-4 inhibitor </a:t>
            </a:r>
            <a:r>
              <a:rPr lang="en-US" dirty="0" err="1"/>
              <a:t>andBPhas</a:t>
            </a:r>
            <a:r>
              <a:rPr lang="en-US" dirty="0"/>
              <a:t> yet </a:t>
            </a:r>
            <a:r>
              <a:rPr lang="en-US" dirty="0" err="1"/>
              <a:t>tobe</a:t>
            </a:r>
            <a:r>
              <a:rPr lang="en-US" dirty="0"/>
              <a:t> </a:t>
            </a:r>
            <a:r>
              <a:rPr lang="en-US" dirty="0" err="1"/>
              <a:t>elucidated.However</a:t>
            </a:r>
            <a:r>
              <a:rPr lang="en-US" dirty="0"/>
              <a:t>, it is known that DPP-4 is a cell-surface plasminogen receptor that activates plasminogen, leading to the formation ofplasmin,28 which is </a:t>
            </a:r>
            <a:r>
              <a:rPr lang="en-US" dirty="0" err="1"/>
              <a:t>amajor</a:t>
            </a:r>
            <a:r>
              <a:rPr lang="en-US" dirty="0"/>
              <a:t> serine protease that cleaves BP-180within the immunodominant NC-16A domain and can be detected in </a:t>
            </a:r>
            <a:r>
              <a:rPr lang="en-US" dirty="0" err="1"/>
              <a:t>lesional</a:t>
            </a:r>
            <a:r>
              <a:rPr lang="en-US" dirty="0"/>
              <a:t> skin </a:t>
            </a:r>
            <a:r>
              <a:rPr lang="en-US" dirty="0" err="1"/>
              <a:t>aswell</a:t>
            </a:r>
            <a:r>
              <a:rPr lang="en-US" dirty="0"/>
              <a:t> as in blister fluid in BP.29 The inhibition of plasminbyDPP-4inhibitormaylead </a:t>
            </a:r>
            <a:r>
              <a:rPr lang="en-US" dirty="0" err="1"/>
              <a:t>toalterations</a:t>
            </a:r>
            <a:r>
              <a:rPr lang="en-US" dirty="0"/>
              <a:t> intheappropriatecleavageofBP-180, </a:t>
            </a:r>
            <a:r>
              <a:rPr lang="en-US" dirty="0" err="1"/>
              <a:t>whichmayaffect</a:t>
            </a:r>
            <a:r>
              <a:rPr lang="en-US" dirty="0"/>
              <a:t> its </a:t>
            </a:r>
            <a:r>
              <a:rPr lang="en-US" dirty="0" err="1"/>
              <a:t>antigenicityand</a:t>
            </a:r>
            <a:r>
              <a:rPr lang="en-US" dirty="0"/>
              <a:t> function.26 It is well established that keratinocytes and other cell types, such as endothelial and T cells, express DPP-4, inhibition of which may increase the activity of </a:t>
            </a:r>
            <a:r>
              <a:rPr lang="en-US" dirty="0" err="1"/>
              <a:t>eotaxin</a:t>
            </a:r>
            <a:r>
              <a:rPr lang="en-US" dirty="0"/>
              <a:t> and </a:t>
            </a:r>
            <a:r>
              <a:rPr lang="en-US" dirty="0" err="1"/>
              <a:t>otherproinflammatorycytokines,leadingtocutaneouseosinophil</a:t>
            </a:r>
            <a:r>
              <a:rPr lang="en-US" dirty="0"/>
              <a:t> activation and blister formation.30</a:t>
            </a:r>
          </a:p>
        </p:txBody>
      </p:sp>
      <p:sp>
        <p:nvSpPr>
          <p:cNvPr id="4" name="Slide Number Placeholder 3"/>
          <p:cNvSpPr>
            <a:spLocks noGrp="1"/>
          </p:cNvSpPr>
          <p:nvPr>
            <p:ph type="sldNum" sz="quarter" idx="10"/>
          </p:nvPr>
        </p:nvSpPr>
        <p:spPr/>
        <p:txBody>
          <a:bodyPr/>
          <a:lstStyle/>
          <a:p>
            <a:fld id="{2001E5BC-4ED4-4373-B64E-427EB7B4337C}" type="slidenum">
              <a:rPr lang="en-US" smtClean="0"/>
              <a:t>14</a:t>
            </a:fld>
            <a:endParaRPr lang="en-US"/>
          </a:p>
        </p:txBody>
      </p:sp>
    </p:spTree>
    <p:extLst>
      <p:ext uri="{BB962C8B-B14F-4D97-AF65-F5344CB8AC3E}">
        <p14:creationId xmlns:p14="http://schemas.microsoft.com/office/powerpoint/2010/main" val="3062346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E653B-3C26-4A2D-9CEA-1943AD3F84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2BF53A-BA33-441A-98BF-20A5B9993A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CBE86D-903C-4D4C-B1DF-C2D8A6C83AB2}"/>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4BBA66AB-EFA6-4C46-952F-2C756066D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E8FACA-C2EF-4877-802C-62D297E66480}"/>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1208168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C3F5D-00F8-4F1E-8724-ED3FCA9CAF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34F723-ED3D-45F7-8520-B8425D0D7F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1CB9F-8B6C-496F-A02D-6CB02E6482C3}"/>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8960A3E9-5F84-4601-847A-DCE79DD24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9C6B1-5326-4F55-9132-56445B78AC17}"/>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88030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D5D86-491C-4EB0-A379-7A18DFD341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5FCED22-0E2F-4096-A5CA-C040DB12D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D0EF75-E3A6-4CA9-8C1D-F371D650C48E}"/>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6F824EB4-AA6F-4199-AFC4-49EAF2316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F7F79-5693-4656-B80A-6DA127A1FD98}"/>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761706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D0CA-AD9B-46AE-B7DD-971E2306A2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FB2608-81B9-429C-A118-657A94D437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B6F6ED-210F-4220-B471-56DA9DDF91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C182DC-F0C2-41B8-89A9-8D4EEC5FA44B}"/>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6" name="Footer Placeholder 5">
            <a:extLst>
              <a:ext uri="{FF2B5EF4-FFF2-40B4-BE49-F238E27FC236}">
                <a16:creationId xmlns:a16="http://schemas.microsoft.com/office/drawing/2014/main" id="{37D20418-A1A8-457E-8886-9D80E9AF5C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A4DB5A-7684-4F99-B95A-CDF833D9A9A7}"/>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2685672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78120-7043-418F-8BFE-53908072E9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893EA4-BE36-49DD-A5A6-453519DC5C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B2F814-933C-4F64-8081-B5D9ED5115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9B8FA7-6AEC-4B10-AEA2-44F2EA6D63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A1F8C6C-E043-4FD3-B9EB-712C71193E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C162CA-7AE0-4066-A39C-5C10F969DD23}"/>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8" name="Footer Placeholder 7">
            <a:extLst>
              <a:ext uri="{FF2B5EF4-FFF2-40B4-BE49-F238E27FC236}">
                <a16:creationId xmlns:a16="http://schemas.microsoft.com/office/drawing/2014/main" id="{D8AA9041-54DA-495D-B1AC-61D5C9123EC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DEAF8C-75EE-416F-9AA2-3518B7059B25}"/>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992433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E489-37BD-4B72-BF50-675C19AE36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CEABB7-35A7-40A0-982A-7C5883C65860}"/>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4" name="Footer Placeholder 3">
            <a:extLst>
              <a:ext uri="{FF2B5EF4-FFF2-40B4-BE49-F238E27FC236}">
                <a16:creationId xmlns:a16="http://schemas.microsoft.com/office/drawing/2014/main" id="{5C035200-CB73-424B-A66B-B014AF4C66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6317F4-13A0-4E82-9543-ED759D35E9EE}"/>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354819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922847-7B42-49A7-866B-FE8F51B1225E}"/>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3" name="Footer Placeholder 2">
            <a:extLst>
              <a:ext uri="{FF2B5EF4-FFF2-40B4-BE49-F238E27FC236}">
                <a16:creationId xmlns:a16="http://schemas.microsoft.com/office/drawing/2014/main" id="{D74E6870-84FD-4821-8DB3-3C0233975E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94214D-E658-47DA-89C2-161A8A3290DA}"/>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71313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C7DE2-47B5-473E-AA73-9FBB6C9278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81F498-18B6-4F84-8F9C-EFC0B7798D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E8AF31-EE9B-415E-9FDA-99B597F4A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AA3C5AC-6B1C-481C-8248-7F491A2E9BC6}"/>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6" name="Footer Placeholder 5">
            <a:extLst>
              <a:ext uri="{FF2B5EF4-FFF2-40B4-BE49-F238E27FC236}">
                <a16:creationId xmlns:a16="http://schemas.microsoft.com/office/drawing/2014/main" id="{B477A06B-C218-469E-8F72-B2256EEFA4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FEB959-599E-45E8-9195-11135B953397}"/>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351580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40AD1-B4B0-44CA-A9DC-DC47D33CE0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6340A1-2D78-433E-B145-76CC3568A9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08C488-99F0-4516-92EC-56A9C5920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B40641-DB03-4E8A-8E2C-3553FA498B77}"/>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6" name="Footer Placeholder 5">
            <a:extLst>
              <a:ext uri="{FF2B5EF4-FFF2-40B4-BE49-F238E27FC236}">
                <a16:creationId xmlns:a16="http://schemas.microsoft.com/office/drawing/2014/main" id="{8F00B9DA-F345-4664-A904-A1038A0A5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DCD1-BFD5-4AD9-A3E8-33EAE73A1B08}"/>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1157728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3C01-8AEB-43C6-B60C-03AAD45716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6CB79C-0AB8-444E-8D18-5D74D603B53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E2EAE-78B9-464F-89DD-97BAE0E4B38C}"/>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65B49E70-9531-446E-96FF-AA35D4A6E1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A798E-0B5A-4A18-B60B-F15A8C7B34E1}"/>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389949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D864A1-804D-4E72-AEFD-CFBEEAAB0B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DA0467-C020-4F0D-A00B-9857D84E22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76095-DFB6-4FE4-A78E-3CCB3F8F13BF}"/>
              </a:ext>
            </a:extLst>
          </p:cNvPr>
          <p:cNvSpPr>
            <a:spLocks noGrp="1"/>
          </p:cNvSpPr>
          <p:nvPr>
            <p:ph type="dt" sz="half" idx="10"/>
          </p:nvPr>
        </p:nvSpPr>
        <p:spPr/>
        <p:txBody>
          <a:body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AF2A1658-614C-4B44-91AF-628ABD4F4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33142-A816-42C8-806B-0E5C302728DB}"/>
              </a:ext>
            </a:extLst>
          </p:cNvPr>
          <p:cNvSpPr>
            <a:spLocks noGrp="1"/>
          </p:cNvSpPr>
          <p:nvPr>
            <p:ph type="sldNum" sz="quarter" idx="12"/>
          </p:nvPr>
        </p:nvSpPr>
        <p:spPr/>
        <p:txBody>
          <a:bodyPr/>
          <a:lstStyle/>
          <a:p>
            <a:fld id="{886810D1-1E39-4382-A105-C669B6319884}" type="slidenum">
              <a:rPr lang="en-US" smtClean="0"/>
              <a:t>‹#›</a:t>
            </a:fld>
            <a:endParaRPr lang="en-US"/>
          </a:p>
        </p:txBody>
      </p:sp>
    </p:spTree>
    <p:extLst>
      <p:ext uri="{BB962C8B-B14F-4D97-AF65-F5344CB8AC3E}">
        <p14:creationId xmlns:p14="http://schemas.microsoft.com/office/powerpoint/2010/main" val="541799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76B7D6-42C9-49AC-9497-B6800E887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0B3FFE-4FD0-4D6F-82CD-2665F83274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B400B-4932-4F1A-B9BD-591C995F43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846DC-9319-42F9-8DB5-4CECB95B94EB}" type="datetimeFigureOut">
              <a:rPr lang="en-US" smtClean="0"/>
              <a:t>24-Jan-19</a:t>
            </a:fld>
            <a:endParaRPr lang="en-US"/>
          </a:p>
        </p:txBody>
      </p:sp>
      <p:sp>
        <p:nvSpPr>
          <p:cNvPr id="5" name="Footer Placeholder 4">
            <a:extLst>
              <a:ext uri="{FF2B5EF4-FFF2-40B4-BE49-F238E27FC236}">
                <a16:creationId xmlns:a16="http://schemas.microsoft.com/office/drawing/2014/main" id="{28D3A4FA-89AC-4770-9236-21ACF3E8CD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CB6D3A-A7ED-4AB4-A31F-41587B107A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6810D1-1E39-4382-A105-C669B6319884}" type="slidenum">
              <a:rPr lang="en-US" smtClean="0"/>
              <a:t>‹#›</a:t>
            </a:fld>
            <a:endParaRPr lang="en-US"/>
          </a:p>
        </p:txBody>
      </p:sp>
    </p:spTree>
    <p:extLst>
      <p:ext uri="{BB962C8B-B14F-4D97-AF65-F5344CB8AC3E}">
        <p14:creationId xmlns:p14="http://schemas.microsoft.com/office/powerpoint/2010/main" val="3712392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customXml" Target="../ink/ink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8971-2504-41F5-93FE-98414661220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3BE8545-5012-4FFF-B246-27081AAE213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0D5D970-310D-4B89-9CC1-F6B6094A4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783" y="1237944"/>
            <a:ext cx="8478433" cy="4382112"/>
          </a:xfrm>
          <a:prstGeom prst="rect">
            <a:avLst/>
          </a:prstGeom>
        </p:spPr>
      </p:pic>
    </p:spTree>
    <p:extLst>
      <p:ext uri="{BB962C8B-B14F-4D97-AF65-F5344CB8AC3E}">
        <p14:creationId xmlns:p14="http://schemas.microsoft.com/office/powerpoint/2010/main" val="3759232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4BA3-7D9D-407B-BF36-E03F06DF2F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B127D6-DD84-4046-A88E-D91EC952E25F}"/>
              </a:ext>
            </a:extLst>
          </p:cNvPr>
          <p:cNvSpPr>
            <a:spLocks noGrp="1"/>
          </p:cNvSpPr>
          <p:nvPr>
            <p:ph idx="1"/>
          </p:nvPr>
        </p:nvSpPr>
        <p:spPr/>
        <p:txBody>
          <a:bodyPr/>
          <a:lstStyle/>
          <a:p>
            <a:r>
              <a:rPr lang="en-US" dirty="0"/>
              <a:t>Cases - Patients with confirmed HCC.</a:t>
            </a:r>
          </a:p>
          <a:p>
            <a:r>
              <a:rPr lang="en-US" dirty="0"/>
              <a:t>Controls- Patients coming to the internal medicine outpatient department with no clinical liver disease.</a:t>
            </a:r>
          </a:p>
          <a:p>
            <a:r>
              <a:rPr lang="en-US" dirty="0"/>
              <a:t>Objective-Possible correlation between H. pylori infection and HCC in one of the major teaching hospitals in Ethiopia.</a:t>
            </a:r>
          </a:p>
          <a:p>
            <a:r>
              <a:rPr lang="en-US" dirty="0"/>
              <a:t>Timeline – Dec 30, 2016- Nov 1 2017.</a:t>
            </a:r>
          </a:p>
        </p:txBody>
      </p:sp>
    </p:spTree>
    <p:extLst>
      <p:ext uri="{BB962C8B-B14F-4D97-AF65-F5344CB8AC3E}">
        <p14:creationId xmlns:p14="http://schemas.microsoft.com/office/powerpoint/2010/main" val="2588406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FF1B-09BF-4815-A236-97CF86F586CB}"/>
              </a:ext>
            </a:extLst>
          </p:cNvPr>
          <p:cNvSpPr>
            <a:spLocks noGrp="1"/>
          </p:cNvSpPr>
          <p:nvPr>
            <p:ph type="title"/>
          </p:nvPr>
        </p:nvSpPr>
        <p:spPr/>
        <p:txBody>
          <a:bodyPr/>
          <a:lstStyle/>
          <a:p>
            <a:r>
              <a:rPr lang="en-US" dirty="0"/>
              <a:t>Sample size.</a:t>
            </a:r>
          </a:p>
        </p:txBody>
      </p:sp>
      <p:sp>
        <p:nvSpPr>
          <p:cNvPr id="3" name="Content Placeholder 2">
            <a:extLst>
              <a:ext uri="{FF2B5EF4-FFF2-40B4-BE49-F238E27FC236}">
                <a16:creationId xmlns:a16="http://schemas.microsoft.com/office/drawing/2014/main" id="{CC69488A-8B30-4B5D-87B2-3233514A4727}"/>
              </a:ext>
            </a:extLst>
          </p:cNvPr>
          <p:cNvSpPr>
            <a:spLocks noGrp="1"/>
          </p:cNvSpPr>
          <p:nvPr>
            <p:ph idx="1"/>
          </p:nvPr>
        </p:nvSpPr>
        <p:spPr>
          <a:xfrm>
            <a:off x="838200" y="1825624"/>
            <a:ext cx="10515600" cy="4803775"/>
          </a:xfrm>
        </p:spPr>
        <p:txBody>
          <a:bodyPr/>
          <a:lstStyle/>
          <a:p>
            <a:r>
              <a:rPr lang="en-US" dirty="0"/>
              <a:t>Proportions of controls exposed to H. pylori (P0= 10%) and Proportions of cases exposed to H. pylori (P1= 45%) was taken from previous study </a:t>
            </a:r>
          </a:p>
          <a:p>
            <a:endParaRPr lang="en-US" dirty="0"/>
          </a:p>
          <a:p>
            <a:r>
              <a:rPr lang="en-US" dirty="0"/>
              <a:t>The final sample size was defined with 95% confidence and 80% power, a 1:1 case to control ratio, and 10 % contingency and was calculated to be 66 (33 cases and 33 controls).</a:t>
            </a:r>
          </a:p>
          <a:p>
            <a:endParaRPr lang="en-US" dirty="0"/>
          </a:p>
          <a:p>
            <a:r>
              <a:rPr lang="en-US" dirty="0"/>
              <a:t>The final sample size considered for this study was 120, there were 5 variables considered for the regression analysis.</a:t>
            </a:r>
          </a:p>
        </p:txBody>
      </p:sp>
    </p:spTree>
    <p:extLst>
      <p:ext uri="{BB962C8B-B14F-4D97-AF65-F5344CB8AC3E}">
        <p14:creationId xmlns:p14="http://schemas.microsoft.com/office/powerpoint/2010/main" val="3953686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9F90-ADD2-4CA7-B724-832F084D2A8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2DC7AD9-57BA-4FB3-9EDE-30844D594852}"/>
              </a:ext>
            </a:extLst>
          </p:cNvPr>
          <p:cNvSpPr>
            <a:spLocks noGrp="1"/>
          </p:cNvSpPr>
          <p:nvPr>
            <p:ph idx="1"/>
          </p:nvPr>
        </p:nvSpPr>
        <p:spPr/>
        <p:txBody>
          <a:bodyPr/>
          <a:lstStyle/>
          <a:p>
            <a:r>
              <a:rPr lang="en-US" dirty="0"/>
              <a:t>All patients were evaluated by clinical examination and laboratory tests for the presence of liver disease including viral markers and liver function tests and risk factor assessment (predesigned questionnaire) and samples were additionally tested for H. pylori infection. </a:t>
            </a:r>
          </a:p>
          <a:p>
            <a:r>
              <a:rPr lang="en-US" dirty="0"/>
              <a:t>alpha-fetoprotein (</a:t>
            </a:r>
            <a:r>
              <a:rPr lang="en-US" dirty="0" err="1"/>
              <a:t>Cobas</a:t>
            </a:r>
            <a:r>
              <a:rPr lang="en-US" dirty="0"/>
              <a:t> e411), </a:t>
            </a:r>
          </a:p>
          <a:p>
            <a:r>
              <a:rPr lang="en-US" dirty="0"/>
              <a:t>H. pylori stool antigen (</a:t>
            </a:r>
            <a:r>
              <a:rPr lang="en-US" dirty="0" err="1"/>
              <a:t>Novatest</a:t>
            </a:r>
            <a:r>
              <a:rPr lang="en-US" dirty="0"/>
              <a:t> (Cassette)), </a:t>
            </a:r>
          </a:p>
          <a:p>
            <a:r>
              <a:rPr lang="en-US" dirty="0"/>
              <a:t>HBsAg (Determine), and </a:t>
            </a:r>
          </a:p>
          <a:p>
            <a:r>
              <a:rPr lang="en-US" dirty="0"/>
              <a:t>HCV-Ab (</a:t>
            </a:r>
            <a:r>
              <a:rPr lang="en-US" dirty="0" err="1"/>
              <a:t>Healegen</a:t>
            </a:r>
            <a:r>
              <a:rPr lang="en-US" dirty="0"/>
              <a:t>) were determined.</a:t>
            </a:r>
          </a:p>
        </p:txBody>
      </p:sp>
    </p:spTree>
    <p:extLst>
      <p:ext uri="{BB962C8B-B14F-4D97-AF65-F5344CB8AC3E}">
        <p14:creationId xmlns:p14="http://schemas.microsoft.com/office/powerpoint/2010/main" val="6118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7486-502A-41F5-8C8A-4BE1BC1ABE6F}"/>
              </a:ext>
            </a:extLst>
          </p:cNvPr>
          <p:cNvSpPr>
            <a:spLocks noGrp="1"/>
          </p:cNvSpPr>
          <p:nvPr>
            <p:ph type="title"/>
          </p:nvPr>
        </p:nvSpPr>
        <p:spPr>
          <a:xfrm>
            <a:off x="838200" y="365125"/>
            <a:ext cx="4429539" cy="1325563"/>
          </a:xfrm>
        </p:spPr>
        <p:txBody>
          <a:bodyPr/>
          <a:lstStyle/>
          <a:p>
            <a:r>
              <a:rPr lang="en-US" dirty="0"/>
              <a:t>Are the Results Valid?</a:t>
            </a:r>
          </a:p>
        </p:txBody>
      </p:sp>
      <p:sp>
        <p:nvSpPr>
          <p:cNvPr id="3" name="Content Placeholder 2">
            <a:extLst>
              <a:ext uri="{FF2B5EF4-FFF2-40B4-BE49-F238E27FC236}">
                <a16:creationId xmlns:a16="http://schemas.microsoft.com/office/drawing/2014/main" id="{48D009C9-29F0-460F-8D17-7B30421EF211}"/>
              </a:ext>
            </a:extLst>
          </p:cNvPr>
          <p:cNvSpPr>
            <a:spLocks noGrp="1"/>
          </p:cNvSpPr>
          <p:nvPr>
            <p:ph idx="1"/>
          </p:nvPr>
        </p:nvSpPr>
        <p:spPr>
          <a:xfrm>
            <a:off x="619539" y="2506662"/>
            <a:ext cx="3654287" cy="4351338"/>
          </a:xfrm>
        </p:spPr>
        <p:txBody>
          <a:bodyPr>
            <a:normAutofit/>
          </a:bodyPr>
          <a:lstStyle/>
          <a:p>
            <a:r>
              <a:rPr lang="en-US" dirty="0"/>
              <a:t>Did the cases and control group have the same risk (chance) for being exposed in the past?</a:t>
            </a:r>
          </a:p>
          <a:p>
            <a:endParaRPr lang="en-US" dirty="0"/>
          </a:p>
          <a:p>
            <a:r>
              <a:rPr lang="en-US" dirty="0"/>
              <a:t>No</a:t>
            </a:r>
          </a:p>
          <a:p>
            <a:r>
              <a:rPr lang="en-US" dirty="0"/>
              <a:t>Presence of Viral Hepatitis infection</a:t>
            </a:r>
          </a:p>
          <a:p>
            <a:endParaRPr lang="en-US" dirty="0"/>
          </a:p>
        </p:txBody>
      </p:sp>
      <p:pic>
        <p:nvPicPr>
          <p:cNvPr id="5" name="Picture 4">
            <a:extLst>
              <a:ext uri="{FF2B5EF4-FFF2-40B4-BE49-F238E27FC236}">
                <a16:creationId xmlns:a16="http://schemas.microsoft.com/office/drawing/2014/main" id="{BDEC65B7-B611-4C29-B6B5-763AAC238A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6765" y="0"/>
            <a:ext cx="6765235" cy="6776510"/>
          </a:xfrm>
          <a:prstGeom prst="rect">
            <a:avLst/>
          </a:prstGeom>
        </p:spPr>
      </p:pic>
    </p:spTree>
    <p:extLst>
      <p:ext uri="{BB962C8B-B14F-4D97-AF65-F5344CB8AC3E}">
        <p14:creationId xmlns:p14="http://schemas.microsoft.com/office/powerpoint/2010/main" val="1075856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56AE5-B38C-4969-9FA6-E098A1EADB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2720AC-0A8D-48EA-AC18-09BCD237A876}"/>
              </a:ext>
            </a:extLst>
          </p:cNvPr>
          <p:cNvSpPr>
            <a:spLocks noGrp="1"/>
          </p:cNvSpPr>
          <p:nvPr>
            <p:ph idx="1"/>
          </p:nvPr>
        </p:nvSpPr>
        <p:spPr>
          <a:xfrm>
            <a:off x="838200" y="1825625"/>
            <a:ext cx="4151489" cy="4351338"/>
          </a:xfrm>
        </p:spPr>
        <p:txBody>
          <a:bodyPr>
            <a:normAutofit lnSpcReduction="10000"/>
          </a:bodyPr>
          <a:lstStyle/>
          <a:p>
            <a:r>
              <a:rPr lang="en-US" dirty="0"/>
              <a:t>Were cases and controls similar with respect to the indication or circumstances that would lead to exposure?</a:t>
            </a:r>
          </a:p>
          <a:p>
            <a:endParaRPr lang="en-US" dirty="0"/>
          </a:p>
          <a:p>
            <a:r>
              <a:rPr lang="en-US" dirty="0"/>
              <a:t>No</a:t>
            </a:r>
          </a:p>
          <a:p>
            <a:r>
              <a:rPr lang="en-US" dirty="0"/>
              <a:t>Young people are more in the control and more alcohol consumption in cases.</a:t>
            </a:r>
          </a:p>
          <a:p>
            <a:endParaRPr lang="en-US" dirty="0"/>
          </a:p>
        </p:txBody>
      </p:sp>
      <p:pic>
        <p:nvPicPr>
          <p:cNvPr id="4" name="Picture 3">
            <a:extLst>
              <a:ext uri="{FF2B5EF4-FFF2-40B4-BE49-F238E27FC236}">
                <a16:creationId xmlns:a16="http://schemas.microsoft.com/office/drawing/2014/main" id="{E4854FBA-CDC6-4CF0-B83E-C22B89F1F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6765" y="0"/>
            <a:ext cx="6765235" cy="6776510"/>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719FB1B6-D45A-49B6-8214-53B58CB3E8B8}"/>
                  </a:ext>
                </a:extLst>
              </p14:cNvPr>
              <p14:cNvContentPartPr/>
              <p14:nvPr/>
            </p14:nvContentPartPr>
            <p14:xfrm>
              <a:off x="8828013" y="1217947"/>
              <a:ext cx="508320" cy="36720"/>
            </p14:xfrm>
          </p:contentPart>
        </mc:Choice>
        <mc:Fallback>
          <p:pic>
            <p:nvPicPr>
              <p:cNvPr id="5" name="Ink 4">
                <a:extLst>
                  <a:ext uri="{FF2B5EF4-FFF2-40B4-BE49-F238E27FC236}">
                    <a16:creationId xmlns:a16="http://schemas.microsoft.com/office/drawing/2014/main" id="{719FB1B6-D45A-49B6-8214-53B58CB3E8B8}"/>
                  </a:ext>
                </a:extLst>
              </p:cNvPr>
              <p:cNvPicPr/>
              <p:nvPr/>
            </p:nvPicPr>
            <p:blipFill>
              <a:blip r:embed="rId4"/>
              <a:stretch>
                <a:fillRect/>
              </a:stretch>
            </p:blipFill>
            <p:spPr>
              <a:xfrm>
                <a:off x="8792013" y="1145947"/>
                <a:ext cx="5799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FA97D0FB-8E57-47DA-B653-F6B219E48C5A}"/>
                  </a:ext>
                </a:extLst>
              </p14:cNvPr>
              <p14:cNvContentPartPr/>
              <p14:nvPr/>
            </p14:nvContentPartPr>
            <p14:xfrm>
              <a:off x="11559693" y="1217947"/>
              <a:ext cx="406800" cy="24120"/>
            </p14:xfrm>
          </p:contentPart>
        </mc:Choice>
        <mc:Fallback>
          <p:pic>
            <p:nvPicPr>
              <p:cNvPr id="6" name="Ink 5">
                <a:extLst>
                  <a:ext uri="{FF2B5EF4-FFF2-40B4-BE49-F238E27FC236}">
                    <a16:creationId xmlns:a16="http://schemas.microsoft.com/office/drawing/2014/main" id="{FA97D0FB-8E57-47DA-B653-F6B219E48C5A}"/>
                  </a:ext>
                </a:extLst>
              </p:cNvPr>
              <p:cNvPicPr/>
              <p:nvPr/>
            </p:nvPicPr>
            <p:blipFill>
              <a:blip r:embed="rId6"/>
              <a:stretch>
                <a:fillRect/>
              </a:stretch>
            </p:blipFill>
            <p:spPr>
              <a:xfrm>
                <a:off x="11523693" y="1145947"/>
                <a:ext cx="4784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Ink 6">
                <a:extLst>
                  <a:ext uri="{FF2B5EF4-FFF2-40B4-BE49-F238E27FC236}">
                    <a16:creationId xmlns:a16="http://schemas.microsoft.com/office/drawing/2014/main" id="{D65C9D4F-A0C4-4D2F-8275-EDAF5EF76721}"/>
                  </a:ext>
                </a:extLst>
              </p14:cNvPr>
              <p14:cNvContentPartPr/>
              <p14:nvPr/>
            </p14:nvContentPartPr>
            <p14:xfrm>
              <a:off x="11638893" y="1241707"/>
              <a:ext cx="384120" cy="46440"/>
            </p14:xfrm>
          </p:contentPart>
        </mc:Choice>
        <mc:Fallback>
          <p:pic>
            <p:nvPicPr>
              <p:cNvPr id="7" name="Ink 6">
                <a:extLst>
                  <a:ext uri="{FF2B5EF4-FFF2-40B4-BE49-F238E27FC236}">
                    <a16:creationId xmlns:a16="http://schemas.microsoft.com/office/drawing/2014/main" id="{D65C9D4F-A0C4-4D2F-8275-EDAF5EF76721}"/>
                  </a:ext>
                </a:extLst>
              </p:cNvPr>
              <p:cNvPicPr/>
              <p:nvPr/>
            </p:nvPicPr>
            <p:blipFill>
              <a:blip r:embed="rId8"/>
              <a:stretch>
                <a:fillRect/>
              </a:stretch>
            </p:blipFill>
            <p:spPr>
              <a:xfrm>
                <a:off x="11602893" y="1169707"/>
                <a:ext cx="45576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Ink 7">
                <a:extLst>
                  <a:ext uri="{FF2B5EF4-FFF2-40B4-BE49-F238E27FC236}">
                    <a16:creationId xmlns:a16="http://schemas.microsoft.com/office/drawing/2014/main" id="{46B161E8-8052-4CB5-9553-FC965108D6D2}"/>
                  </a:ext>
                </a:extLst>
              </p14:cNvPr>
              <p14:cNvContentPartPr/>
              <p14:nvPr/>
            </p14:nvContentPartPr>
            <p14:xfrm>
              <a:off x="8873013" y="1241707"/>
              <a:ext cx="417960" cy="23400"/>
            </p14:xfrm>
          </p:contentPart>
        </mc:Choice>
        <mc:Fallback>
          <p:pic>
            <p:nvPicPr>
              <p:cNvPr id="8" name="Ink 7">
                <a:extLst>
                  <a:ext uri="{FF2B5EF4-FFF2-40B4-BE49-F238E27FC236}">
                    <a16:creationId xmlns:a16="http://schemas.microsoft.com/office/drawing/2014/main" id="{46B161E8-8052-4CB5-9553-FC965108D6D2}"/>
                  </a:ext>
                </a:extLst>
              </p:cNvPr>
              <p:cNvPicPr/>
              <p:nvPr/>
            </p:nvPicPr>
            <p:blipFill>
              <a:blip r:embed="rId10"/>
              <a:stretch>
                <a:fillRect/>
              </a:stretch>
            </p:blipFill>
            <p:spPr>
              <a:xfrm>
                <a:off x="8837013" y="1169707"/>
                <a:ext cx="48960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Ink 8">
                <a:extLst>
                  <a:ext uri="{FF2B5EF4-FFF2-40B4-BE49-F238E27FC236}">
                    <a16:creationId xmlns:a16="http://schemas.microsoft.com/office/drawing/2014/main" id="{627B950B-F8C4-4607-A912-84A28D8F64D9}"/>
                  </a:ext>
                </a:extLst>
              </p14:cNvPr>
              <p14:cNvContentPartPr/>
              <p14:nvPr/>
            </p14:nvContentPartPr>
            <p14:xfrm>
              <a:off x="8906853" y="1183747"/>
              <a:ext cx="226080" cy="47160"/>
            </p14:xfrm>
          </p:contentPart>
        </mc:Choice>
        <mc:Fallback>
          <p:pic>
            <p:nvPicPr>
              <p:cNvPr id="9" name="Ink 8">
                <a:extLst>
                  <a:ext uri="{FF2B5EF4-FFF2-40B4-BE49-F238E27FC236}">
                    <a16:creationId xmlns:a16="http://schemas.microsoft.com/office/drawing/2014/main" id="{627B950B-F8C4-4607-A912-84A28D8F64D9}"/>
                  </a:ext>
                </a:extLst>
              </p:cNvPr>
              <p:cNvPicPr/>
              <p:nvPr/>
            </p:nvPicPr>
            <p:blipFill>
              <a:blip r:embed="rId12"/>
              <a:stretch>
                <a:fillRect/>
              </a:stretch>
            </p:blipFill>
            <p:spPr>
              <a:xfrm>
                <a:off x="8870853" y="1111747"/>
                <a:ext cx="297720" cy="190800"/>
              </a:xfrm>
              <a:prstGeom prst="rect">
                <a:avLst/>
              </a:prstGeom>
            </p:spPr>
          </p:pic>
        </mc:Fallback>
      </mc:AlternateContent>
    </p:spTree>
    <p:extLst>
      <p:ext uri="{BB962C8B-B14F-4D97-AF65-F5344CB8AC3E}">
        <p14:creationId xmlns:p14="http://schemas.microsoft.com/office/powerpoint/2010/main" val="3200351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8C3E-AB2C-4AFC-9550-743AD9CB77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29E7BDE-5705-4974-8D04-F6122E952190}"/>
              </a:ext>
            </a:extLst>
          </p:cNvPr>
          <p:cNvSpPr>
            <a:spLocks noGrp="1"/>
          </p:cNvSpPr>
          <p:nvPr>
            <p:ph idx="1"/>
          </p:nvPr>
        </p:nvSpPr>
        <p:spPr>
          <a:xfrm>
            <a:off x="838200" y="1825625"/>
            <a:ext cx="8384822" cy="4351338"/>
          </a:xfrm>
        </p:spPr>
        <p:txBody>
          <a:bodyPr/>
          <a:lstStyle/>
          <a:p>
            <a:r>
              <a:rPr lang="en-US" dirty="0"/>
              <a:t>Were the circumstances and methods for determining exposure similar for cases and controls?</a:t>
            </a:r>
          </a:p>
          <a:p>
            <a:endParaRPr lang="en-US" dirty="0"/>
          </a:p>
          <a:p>
            <a:r>
              <a:rPr lang="en-US" dirty="0"/>
              <a:t>Yes</a:t>
            </a:r>
          </a:p>
        </p:txBody>
      </p:sp>
    </p:spTree>
    <p:extLst>
      <p:ext uri="{BB962C8B-B14F-4D97-AF65-F5344CB8AC3E}">
        <p14:creationId xmlns:p14="http://schemas.microsoft.com/office/powerpoint/2010/main" val="2217122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6701-1488-4239-8BD7-A7556E5AC24E}"/>
              </a:ext>
            </a:extLst>
          </p:cNvPr>
          <p:cNvSpPr>
            <a:spLocks noGrp="1"/>
          </p:cNvSpPr>
          <p:nvPr>
            <p:ph type="title"/>
          </p:nvPr>
        </p:nvSpPr>
        <p:spPr/>
        <p:txBody>
          <a:bodyPr/>
          <a:lstStyle/>
          <a:p>
            <a:r>
              <a:rPr lang="en-US" dirty="0"/>
              <a:t>What are the Results?</a:t>
            </a:r>
          </a:p>
        </p:txBody>
      </p:sp>
      <p:sp>
        <p:nvSpPr>
          <p:cNvPr id="3" name="Content Placeholder 2">
            <a:extLst>
              <a:ext uri="{FF2B5EF4-FFF2-40B4-BE49-F238E27FC236}">
                <a16:creationId xmlns:a16="http://schemas.microsoft.com/office/drawing/2014/main" id="{F6FC89EE-D150-422C-A039-50670195CE3D}"/>
              </a:ext>
            </a:extLst>
          </p:cNvPr>
          <p:cNvSpPr>
            <a:spLocks noGrp="1"/>
          </p:cNvSpPr>
          <p:nvPr>
            <p:ph idx="1"/>
          </p:nvPr>
        </p:nvSpPr>
        <p:spPr/>
        <p:txBody>
          <a:bodyPr>
            <a:normAutofit/>
          </a:bodyPr>
          <a:lstStyle/>
          <a:p>
            <a:r>
              <a:rPr lang="en-US" dirty="0"/>
              <a:t>How strong is the association between exposure and outcome?</a:t>
            </a:r>
          </a:p>
          <a:p>
            <a:endParaRPr lang="en-US" dirty="0"/>
          </a:p>
        </p:txBody>
      </p:sp>
      <p:pic>
        <p:nvPicPr>
          <p:cNvPr id="6" name="Picture 5">
            <a:extLst>
              <a:ext uri="{FF2B5EF4-FFF2-40B4-BE49-F238E27FC236}">
                <a16:creationId xmlns:a16="http://schemas.microsoft.com/office/drawing/2014/main" id="{305F3663-684C-4C99-8B2F-FB1867BD5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0" y="2805989"/>
            <a:ext cx="11679280" cy="2600688"/>
          </a:xfrm>
          <a:prstGeom prst="rect">
            <a:avLst/>
          </a:prstGeom>
        </p:spPr>
      </p:pic>
    </p:spTree>
    <p:extLst>
      <p:ext uri="{BB962C8B-B14F-4D97-AF65-F5344CB8AC3E}">
        <p14:creationId xmlns:p14="http://schemas.microsoft.com/office/powerpoint/2010/main" val="1294579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F1EBC-1FBA-4AA1-BFC9-F0C3D7635A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E03FC0-097A-43B2-A609-293C4D8BB32D}"/>
              </a:ext>
            </a:extLst>
          </p:cNvPr>
          <p:cNvSpPr>
            <a:spLocks noGrp="1"/>
          </p:cNvSpPr>
          <p:nvPr>
            <p:ph idx="1"/>
          </p:nvPr>
        </p:nvSpPr>
        <p:spPr/>
        <p:txBody>
          <a:bodyPr/>
          <a:lstStyle/>
          <a:p>
            <a:r>
              <a:rPr lang="en-US" dirty="0"/>
              <a:t>How precise is the estimate of risk?</a:t>
            </a:r>
          </a:p>
          <a:p>
            <a:endParaRPr lang="en-US" dirty="0"/>
          </a:p>
        </p:txBody>
      </p:sp>
      <p:pic>
        <p:nvPicPr>
          <p:cNvPr id="5" name="Picture 4">
            <a:extLst>
              <a:ext uri="{FF2B5EF4-FFF2-40B4-BE49-F238E27FC236}">
                <a16:creationId xmlns:a16="http://schemas.microsoft.com/office/drawing/2014/main" id="{1CA418C0-632E-42B7-9545-DE8CEB9CA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0" y="2805989"/>
            <a:ext cx="11679280" cy="2600688"/>
          </a:xfrm>
          <a:prstGeom prst="rect">
            <a:avLst/>
          </a:prstGeom>
        </p:spPr>
      </p:pic>
    </p:spTree>
    <p:extLst>
      <p:ext uri="{BB962C8B-B14F-4D97-AF65-F5344CB8AC3E}">
        <p14:creationId xmlns:p14="http://schemas.microsoft.com/office/powerpoint/2010/main" val="411893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243F5-9EB4-4921-8B35-96980E37E95B}"/>
              </a:ext>
            </a:extLst>
          </p:cNvPr>
          <p:cNvSpPr>
            <a:spLocks noGrp="1"/>
          </p:cNvSpPr>
          <p:nvPr>
            <p:ph type="title"/>
          </p:nvPr>
        </p:nvSpPr>
        <p:spPr/>
        <p:txBody>
          <a:bodyPr>
            <a:normAutofit/>
          </a:bodyPr>
          <a:lstStyle/>
          <a:p>
            <a:r>
              <a:rPr lang="en-US" dirty="0"/>
              <a:t>How can I apply the results to my patient care?</a:t>
            </a:r>
          </a:p>
        </p:txBody>
      </p:sp>
      <p:sp>
        <p:nvSpPr>
          <p:cNvPr id="3" name="Content Placeholder 2">
            <a:extLst>
              <a:ext uri="{FF2B5EF4-FFF2-40B4-BE49-F238E27FC236}">
                <a16:creationId xmlns:a16="http://schemas.microsoft.com/office/drawing/2014/main" id="{B922378F-6A84-48C3-A243-D050DC1FB669}"/>
              </a:ext>
            </a:extLst>
          </p:cNvPr>
          <p:cNvSpPr>
            <a:spLocks noGrp="1"/>
          </p:cNvSpPr>
          <p:nvPr>
            <p:ph idx="1"/>
          </p:nvPr>
        </p:nvSpPr>
        <p:spPr/>
        <p:txBody>
          <a:bodyPr/>
          <a:lstStyle/>
          <a:p>
            <a:r>
              <a:rPr lang="en-US" dirty="0"/>
              <a:t>Were the study patients similar to patients in my practice?</a:t>
            </a:r>
          </a:p>
          <a:p>
            <a:r>
              <a:rPr lang="en-US" dirty="0"/>
              <a:t>Yes</a:t>
            </a:r>
          </a:p>
          <a:p>
            <a:endParaRPr lang="en-US" dirty="0"/>
          </a:p>
        </p:txBody>
      </p:sp>
    </p:spTree>
    <p:extLst>
      <p:ext uri="{BB962C8B-B14F-4D97-AF65-F5344CB8AC3E}">
        <p14:creationId xmlns:p14="http://schemas.microsoft.com/office/powerpoint/2010/main" val="2321819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09FC9-2554-4F81-A58E-6748B7F925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44DD33-B95C-4CC9-9F27-2583C305974C}"/>
              </a:ext>
            </a:extLst>
          </p:cNvPr>
          <p:cNvSpPr>
            <a:spLocks noGrp="1"/>
          </p:cNvSpPr>
          <p:nvPr>
            <p:ph idx="1"/>
          </p:nvPr>
        </p:nvSpPr>
        <p:spPr/>
        <p:txBody>
          <a:bodyPr/>
          <a:lstStyle/>
          <a:p>
            <a:r>
              <a:rPr lang="en-US" dirty="0"/>
              <a:t>Was the duration of follow-up adequate?</a:t>
            </a:r>
          </a:p>
          <a:p>
            <a:endParaRPr lang="en-US" dirty="0"/>
          </a:p>
          <a:p>
            <a:r>
              <a:rPr lang="en-US" dirty="0"/>
              <a:t>No</a:t>
            </a:r>
          </a:p>
          <a:p>
            <a:endParaRPr lang="en-US" dirty="0"/>
          </a:p>
        </p:txBody>
      </p:sp>
    </p:spTree>
    <p:extLst>
      <p:ext uri="{BB962C8B-B14F-4D97-AF65-F5344CB8AC3E}">
        <p14:creationId xmlns:p14="http://schemas.microsoft.com/office/powerpoint/2010/main" val="331247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82036-4A09-4AF0-93F7-0D5B538EC9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D8CEFB-D4E2-469B-B321-8563BBAAF4E4}"/>
              </a:ext>
            </a:extLst>
          </p:cNvPr>
          <p:cNvSpPr>
            <a:spLocks noGrp="1"/>
          </p:cNvSpPr>
          <p:nvPr>
            <p:ph idx="1"/>
          </p:nvPr>
        </p:nvSpPr>
        <p:spPr/>
        <p:txBody>
          <a:bodyPr/>
          <a:lstStyle/>
          <a:p>
            <a:r>
              <a:rPr lang="en-US" dirty="0"/>
              <a:t>Is the exposure similar to what might occur in my patient?</a:t>
            </a:r>
          </a:p>
          <a:p>
            <a:endParaRPr lang="en-US" dirty="0"/>
          </a:p>
          <a:p>
            <a:r>
              <a:rPr lang="en-US" dirty="0"/>
              <a:t>Probably</a:t>
            </a:r>
          </a:p>
          <a:p>
            <a:endParaRPr lang="en-US" dirty="0"/>
          </a:p>
        </p:txBody>
      </p:sp>
    </p:spTree>
    <p:extLst>
      <p:ext uri="{BB962C8B-B14F-4D97-AF65-F5344CB8AC3E}">
        <p14:creationId xmlns:p14="http://schemas.microsoft.com/office/powerpoint/2010/main" val="1720779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2C83-9025-4891-BB13-304293B232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3C4E9D-735A-4751-A2CF-58DF0EC3F32D}"/>
              </a:ext>
            </a:extLst>
          </p:cNvPr>
          <p:cNvSpPr>
            <a:spLocks noGrp="1"/>
          </p:cNvSpPr>
          <p:nvPr>
            <p:ph idx="1"/>
          </p:nvPr>
        </p:nvSpPr>
        <p:spPr/>
        <p:txBody>
          <a:bodyPr/>
          <a:lstStyle/>
          <a:p>
            <a:r>
              <a:rPr lang="en-US" dirty="0"/>
              <a:t>What is the magnitude of the risk?</a:t>
            </a:r>
          </a:p>
          <a:p>
            <a:endParaRPr lang="en-US" dirty="0"/>
          </a:p>
          <a:p>
            <a:r>
              <a:rPr lang="en-US" dirty="0"/>
              <a:t>Odds 5.22</a:t>
            </a:r>
          </a:p>
          <a:p>
            <a:endParaRPr lang="en-US" dirty="0"/>
          </a:p>
          <a:p>
            <a:endParaRPr lang="en-US" dirty="0"/>
          </a:p>
          <a:p>
            <a:endParaRPr lang="en-US" dirty="0"/>
          </a:p>
        </p:txBody>
      </p:sp>
    </p:spTree>
    <p:extLst>
      <p:ext uri="{BB962C8B-B14F-4D97-AF65-F5344CB8AC3E}">
        <p14:creationId xmlns:p14="http://schemas.microsoft.com/office/powerpoint/2010/main" val="3988756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A84F-86A7-4B43-BADE-CA94EA82B453}"/>
              </a:ext>
            </a:extLst>
          </p:cNvPr>
          <p:cNvSpPr>
            <a:spLocks noGrp="1"/>
          </p:cNvSpPr>
          <p:nvPr>
            <p:ph type="title"/>
          </p:nvPr>
        </p:nvSpPr>
        <p:spPr/>
        <p:txBody>
          <a:bodyPr/>
          <a:lstStyle/>
          <a:p>
            <a:r>
              <a:rPr lang="en-US" dirty="0"/>
              <a:t>Brad Hill causality</a:t>
            </a:r>
          </a:p>
        </p:txBody>
      </p:sp>
      <p:sp>
        <p:nvSpPr>
          <p:cNvPr id="3" name="Content Placeholder 2">
            <a:extLst>
              <a:ext uri="{FF2B5EF4-FFF2-40B4-BE49-F238E27FC236}">
                <a16:creationId xmlns:a16="http://schemas.microsoft.com/office/drawing/2014/main" id="{3E7AE193-CA83-4DE0-B99C-FD568AAAADC8}"/>
              </a:ext>
            </a:extLst>
          </p:cNvPr>
          <p:cNvSpPr>
            <a:spLocks noGrp="1"/>
          </p:cNvSpPr>
          <p:nvPr>
            <p:ph idx="1"/>
          </p:nvPr>
        </p:nvSpPr>
        <p:spPr/>
        <p:txBody>
          <a:bodyPr/>
          <a:lstStyle/>
          <a:p>
            <a:r>
              <a:rPr lang="en-US" dirty="0"/>
              <a:t>Strength of association- OR over all 5.2 </a:t>
            </a:r>
          </a:p>
          <a:p>
            <a:endParaRPr lang="en-US" dirty="0"/>
          </a:p>
          <a:p>
            <a:r>
              <a:rPr lang="en-US" dirty="0"/>
              <a:t>Temporality- </a:t>
            </a:r>
          </a:p>
          <a:p>
            <a:endParaRPr lang="en-US" dirty="0"/>
          </a:p>
          <a:p>
            <a:r>
              <a:rPr lang="en-US" dirty="0" err="1"/>
              <a:t>Consistancy</a:t>
            </a:r>
            <a:r>
              <a:rPr lang="en-US" dirty="0"/>
              <a:t>- Previous studies has shown similar findings</a:t>
            </a:r>
          </a:p>
          <a:p>
            <a:endParaRPr lang="en-US" dirty="0"/>
          </a:p>
          <a:p>
            <a:r>
              <a:rPr lang="en-US" dirty="0"/>
              <a:t>Biological plausibility- Not very clear however, H. pylori has been isolated from HCC biopsy.</a:t>
            </a:r>
          </a:p>
        </p:txBody>
      </p:sp>
    </p:spTree>
    <p:extLst>
      <p:ext uri="{BB962C8B-B14F-4D97-AF65-F5344CB8AC3E}">
        <p14:creationId xmlns:p14="http://schemas.microsoft.com/office/powerpoint/2010/main" val="1870384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07A9-D585-4664-83E4-4CDE52C90D6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C4FE9B0-0D50-420B-A004-C4D76370C29F}"/>
              </a:ext>
            </a:extLst>
          </p:cNvPr>
          <p:cNvSpPr>
            <a:spLocks noGrp="1"/>
          </p:cNvSpPr>
          <p:nvPr>
            <p:ph idx="1"/>
          </p:nvPr>
        </p:nvSpPr>
        <p:spPr/>
        <p:txBody>
          <a:bodyPr/>
          <a:lstStyle/>
          <a:p>
            <a:pPr marL="0" indent="0">
              <a:buNone/>
            </a:pPr>
            <a:endParaRPr lang="en-US" dirty="0"/>
          </a:p>
          <a:p>
            <a:r>
              <a:rPr lang="en-US" dirty="0"/>
              <a:t>Dose response relationship-</a:t>
            </a:r>
          </a:p>
          <a:p>
            <a:endParaRPr lang="en-US" dirty="0"/>
          </a:p>
          <a:p>
            <a:r>
              <a:rPr lang="en-US" dirty="0"/>
              <a:t>Experimental evidence</a:t>
            </a:r>
          </a:p>
          <a:p>
            <a:endParaRPr lang="en-US" dirty="0"/>
          </a:p>
          <a:p>
            <a:r>
              <a:rPr lang="en-US" dirty="0"/>
              <a:t>Specificity</a:t>
            </a:r>
          </a:p>
        </p:txBody>
      </p:sp>
    </p:spTree>
    <p:extLst>
      <p:ext uri="{BB962C8B-B14F-4D97-AF65-F5344CB8AC3E}">
        <p14:creationId xmlns:p14="http://schemas.microsoft.com/office/powerpoint/2010/main" val="2471375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681</Words>
  <Application>Microsoft Office PowerPoint</Application>
  <PresentationFormat>Widescreen</PresentationFormat>
  <Paragraphs>65</Paragraphs>
  <Slides>15</Slides>
  <Notes>4</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Sample size.</vt:lpstr>
      <vt:lpstr>PowerPoint Presentation</vt:lpstr>
      <vt:lpstr>Are the Results Valid?</vt:lpstr>
      <vt:lpstr>PowerPoint Presentation</vt:lpstr>
      <vt:lpstr>PowerPoint Presentation</vt:lpstr>
      <vt:lpstr>What are the Results?</vt:lpstr>
      <vt:lpstr>PowerPoint Presentation</vt:lpstr>
      <vt:lpstr>How can I apply the results to my patient care?</vt:lpstr>
      <vt:lpstr>PowerPoint Presentation</vt:lpstr>
      <vt:lpstr>PowerPoint Presentation</vt:lpstr>
      <vt:lpstr>PowerPoint Presentation</vt:lpstr>
      <vt:lpstr>Brad Hill causality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8</cp:revision>
  <dcterms:created xsi:type="dcterms:W3CDTF">2019-01-24T06:03:45Z</dcterms:created>
  <dcterms:modified xsi:type="dcterms:W3CDTF">2019-01-24T08:19:24Z</dcterms:modified>
</cp:coreProperties>
</file>