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13" r:id="rId1"/>
  </p:sldMasterIdLst>
  <p:notesMasterIdLst>
    <p:notesMasterId r:id="rId33"/>
  </p:notesMasterIdLst>
  <p:sldIdLst>
    <p:sldId id="256" r:id="rId2"/>
    <p:sldId id="290" r:id="rId3"/>
    <p:sldId id="257" r:id="rId4"/>
    <p:sldId id="258" r:id="rId5"/>
    <p:sldId id="259" r:id="rId6"/>
    <p:sldId id="260" r:id="rId7"/>
    <p:sldId id="286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87" r:id="rId17"/>
    <p:sldId id="288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9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3707" autoAdjust="0"/>
  </p:normalViewPr>
  <p:slideViewPr>
    <p:cSldViewPr snapToGrid="0">
      <p:cViewPr>
        <p:scale>
          <a:sx n="66" d="100"/>
          <a:sy n="66" d="100"/>
        </p:scale>
        <p:origin x="90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3EC7B-6C72-4FBB-87DF-2BD2CB7DC1E6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2A795-6F94-4A96-B820-B9038480D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49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your classroom colors different than what you see in this template? That’s OK! Click on Design -&gt; Variants (the down arrow) -&gt; Pick the color scheme that works for you!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Feel free to change any “You will…” and “I will…” statements to ensure they align with your classroom procedures and rules!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546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identification of the types of facilitators and barriers that were considered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methods by which information regarding the facilitators and barriers to implementing recommendations were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sought (e.g., feedback from key stakeholders, pilot testing of guidelines before widespread implementation)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information/description of the types of facilitators and barriers that emerged from the inquiry (e.g.,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practitioners have the skills to deliver the recommended care, sufficient equipment is not available to ensure all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eligible members of the population receive mammography)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description of how the information influenced the guideline development process and/or formation of the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recommendations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33BC-419E-49C5-BDF3-F9F864839A64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4726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identification of the types of cost information that were considered (e.g., economic evaluations, drug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acquisition costs)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methods by which the cost information was sought (e.g., a health economist was part of the guideline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development panel, use of health technology assessments for specific drugs, etc.)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information/description of the cost information that emerged from the inquiry (e.g., specific drug acquisition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costs per treatment course)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description of how the information gathered was used to inform the guideline development process and/or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formation of the recommendation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33BC-419E-49C5-BDF3-F9F864839A64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7848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dentification</a:t>
            </a: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criteria to assess guideline implementation or adherence to recommendations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criteria for assessing impact of implementing the recommendations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advice on the frequency and interval of measurement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descriptions or operational definitions of how the criteria should be measured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33BC-419E-49C5-BDF3-F9F864839A64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9224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132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48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899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566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60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504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829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369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665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75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490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340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7162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55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384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005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72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81F489-B701-4C74-9747-27C8656A89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Rockwell" panose="02060603020205020403" pitchFamily="18" charset="0"/>
              </a:rPr>
              <a:t>Critical Appraisal of Guidelines</a:t>
            </a:r>
            <a:endParaRPr lang="en-US" dirty="0">
              <a:latin typeface="Rockwell" panose="020606030202050204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699F35-1401-4ECD-9F96-7017DB9FA1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Jasper 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Rathinam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906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24" y="1306285"/>
            <a:ext cx="11849176" cy="392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34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AGREE II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Domain 1. Scope and Purpose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2. Stakeholder Involvement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3. Rigour of Development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4. Clarity of Presentation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5. Applicability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6. Editorial </a:t>
            </a:r>
            <a:r>
              <a:rPr lang="en-IN" dirty="0" smtClean="0"/>
              <a:t>Independence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2771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1. Scope and Purpose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473" y="2114451"/>
            <a:ext cx="11349938" cy="4521127"/>
          </a:xfrm>
        </p:spPr>
        <p:txBody>
          <a:bodyPr>
            <a:normAutofit/>
          </a:bodyPr>
          <a:lstStyle/>
          <a:p>
            <a:r>
              <a:rPr lang="en-IN" dirty="0" smtClean="0">
                <a:effectLst/>
              </a:rPr>
              <a:t>Are the </a:t>
            </a:r>
            <a:r>
              <a:rPr lang="en-IN" dirty="0">
                <a:effectLst/>
              </a:rPr>
              <a:t>overall </a:t>
            </a:r>
            <a:r>
              <a:rPr lang="en-IN" dirty="0" smtClean="0">
                <a:effectLst/>
              </a:rPr>
              <a:t>objectives </a:t>
            </a:r>
            <a:r>
              <a:rPr lang="en-IN" dirty="0">
                <a:effectLst/>
              </a:rPr>
              <a:t>of the guideline </a:t>
            </a:r>
            <a:r>
              <a:rPr lang="en-IN" dirty="0" smtClean="0">
                <a:effectLst/>
              </a:rPr>
              <a:t>are specifically described?</a:t>
            </a:r>
          </a:p>
          <a:p>
            <a:pPr lvl="1"/>
            <a:r>
              <a:rPr lang="en-IN" dirty="0" smtClean="0">
                <a:effectLst/>
              </a:rPr>
              <a:t>Purpose of this guideline was to present </a:t>
            </a:r>
            <a:r>
              <a:rPr lang="en-IN" dirty="0"/>
              <a:t>evidence-based recommendations regarding physical activity </a:t>
            </a:r>
            <a:r>
              <a:rPr lang="en-IN" dirty="0" smtClean="0"/>
              <a:t>throughout pregnancy </a:t>
            </a:r>
            <a:r>
              <a:rPr lang="en-IN" dirty="0"/>
              <a:t>in the promotion of maternal, </a:t>
            </a:r>
            <a:r>
              <a:rPr lang="en-IN" dirty="0" err="1"/>
              <a:t>fetal</a:t>
            </a:r>
            <a:r>
              <a:rPr lang="en-IN" dirty="0"/>
              <a:t> </a:t>
            </a:r>
            <a:r>
              <a:rPr lang="en-IN" dirty="0" smtClean="0"/>
              <a:t>and neonatal </a:t>
            </a:r>
            <a:r>
              <a:rPr lang="en-IN" dirty="0"/>
              <a:t>health</a:t>
            </a:r>
            <a:r>
              <a:rPr lang="en-IN" dirty="0"/>
              <a:t> </a:t>
            </a:r>
            <a:br>
              <a:rPr lang="en-IN" dirty="0"/>
            </a:b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Health </a:t>
            </a:r>
            <a:r>
              <a:rPr lang="en-IN" dirty="0" smtClean="0">
                <a:effectLst/>
              </a:rPr>
              <a:t>intent- </a:t>
            </a:r>
            <a:r>
              <a:rPr lang="en-IN" dirty="0" smtClean="0">
                <a:effectLst/>
              </a:rPr>
              <a:t>Promotion of good physical activity 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Expected benefit- </a:t>
            </a:r>
            <a:r>
              <a:rPr lang="en-IN" dirty="0" smtClean="0">
                <a:effectLst/>
              </a:rPr>
              <a:t> Better Outcomes in Pregnancy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Targets</a:t>
            </a:r>
          </a:p>
          <a:p>
            <a:pPr lvl="1"/>
            <a:r>
              <a:rPr lang="en-IN" dirty="0" smtClean="0">
                <a:effectLst/>
              </a:rPr>
              <a:t>Audience- Pregnant patients and the obstetricians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Population- Pregnant women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6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96917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1157452" cy="4138068"/>
          </a:xfrm>
        </p:spPr>
        <p:txBody>
          <a:bodyPr>
            <a:normAutofit/>
          </a:bodyPr>
          <a:lstStyle/>
          <a:p>
            <a:r>
              <a:rPr lang="en-IN" dirty="0">
                <a:effectLst/>
              </a:rPr>
              <a:t>Are the health </a:t>
            </a:r>
            <a:r>
              <a:rPr lang="en-IN" dirty="0" smtClean="0">
                <a:effectLst/>
              </a:rPr>
              <a:t>questions </a:t>
            </a:r>
            <a:r>
              <a:rPr lang="en-IN" dirty="0">
                <a:effectLst/>
              </a:rPr>
              <a:t>covered by the guideline </a:t>
            </a:r>
            <a:r>
              <a:rPr lang="en-IN" dirty="0" smtClean="0">
                <a:effectLst/>
              </a:rPr>
              <a:t>specifically </a:t>
            </a:r>
            <a:r>
              <a:rPr lang="en-IN" dirty="0">
                <a:effectLst/>
              </a:rPr>
              <a:t>described</a:t>
            </a:r>
            <a:r>
              <a:rPr lang="en-IN" dirty="0" smtClean="0">
                <a:effectLst/>
              </a:rPr>
              <a:t>?</a:t>
            </a: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lvl="1"/>
            <a:endParaRPr lang="en-IN" dirty="0" smtClean="0">
              <a:effectLst/>
            </a:endParaRPr>
          </a:p>
          <a:p>
            <a:r>
              <a:rPr lang="en-IN" dirty="0">
                <a:effectLst/>
              </a:rPr>
              <a:t>T</a:t>
            </a:r>
            <a:r>
              <a:rPr lang="en-IN" dirty="0" smtClean="0">
                <a:effectLst/>
              </a:rPr>
              <a:t>arget population- </a:t>
            </a:r>
            <a:r>
              <a:rPr lang="en-IN" dirty="0" smtClean="0">
                <a:effectLst/>
              </a:rPr>
              <a:t>mentioned – Pregnant women, Details of contraindications also mentioned</a:t>
            </a: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Intervention- </a:t>
            </a:r>
            <a:r>
              <a:rPr lang="en-IN" dirty="0" smtClean="0"/>
              <a:t>Details of physical activity mentioned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Health </a:t>
            </a:r>
            <a:r>
              <a:rPr lang="en-IN" dirty="0">
                <a:effectLst/>
              </a:rPr>
              <a:t>care setting or </a:t>
            </a:r>
            <a:r>
              <a:rPr lang="en-IN" dirty="0" smtClean="0">
                <a:effectLst/>
              </a:rPr>
              <a:t>context- mentioned</a:t>
            </a: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/>
              <a:t>6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>
              <a:effectLst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03364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86377"/>
            <a:ext cx="11026575" cy="4771623"/>
          </a:xfrm>
        </p:spPr>
        <p:txBody>
          <a:bodyPr>
            <a:normAutofit/>
          </a:bodyPr>
          <a:lstStyle/>
          <a:p>
            <a:r>
              <a:rPr lang="en-IN" dirty="0">
                <a:effectLst/>
              </a:rPr>
              <a:t>Are the population (patients, public, etc.) to whom the guideline is meant to apply </a:t>
            </a:r>
            <a:r>
              <a:rPr lang="en-IN" dirty="0" smtClean="0">
                <a:effectLst/>
              </a:rPr>
              <a:t>specifically </a:t>
            </a:r>
            <a:r>
              <a:rPr lang="en-IN" dirty="0">
                <a:effectLst/>
              </a:rPr>
              <a:t>described</a:t>
            </a:r>
            <a:r>
              <a:rPr lang="en-IN" dirty="0" smtClean="0">
                <a:effectLst/>
              </a:rPr>
              <a:t>?</a:t>
            </a: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Target population- Mentioned</a:t>
            </a:r>
          </a:p>
          <a:p>
            <a:r>
              <a:rPr lang="en-IN" dirty="0">
                <a:effectLst/>
              </a:rPr>
              <a:t>G</a:t>
            </a:r>
            <a:r>
              <a:rPr lang="en-IN" dirty="0" smtClean="0">
                <a:effectLst/>
              </a:rPr>
              <a:t>ender </a:t>
            </a:r>
            <a:r>
              <a:rPr lang="en-IN" dirty="0">
                <a:effectLst/>
              </a:rPr>
              <a:t>and </a:t>
            </a:r>
            <a:r>
              <a:rPr lang="en-IN" dirty="0" smtClean="0">
                <a:effectLst/>
              </a:rPr>
              <a:t>age- Mentioned</a:t>
            </a:r>
          </a:p>
          <a:p>
            <a:r>
              <a:rPr lang="en-IN" dirty="0" smtClean="0">
                <a:effectLst/>
              </a:rPr>
              <a:t>Clinical condition- mentioned</a:t>
            </a:r>
            <a:endParaRPr lang="en-IN" dirty="0">
              <a:effectLst/>
            </a:endParaRPr>
          </a:p>
          <a:p>
            <a:r>
              <a:rPr lang="en-IN" dirty="0">
                <a:effectLst/>
              </a:rPr>
              <a:t>S</a:t>
            </a:r>
            <a:r>
              <a:rPr lang="en-IN" dirty="0" smtClean="0">
                <a:effectLst/>
              </a:rPr>
              <a:t>everity/stage </a:t>
            </a:r>
            <a:r>
              <a:rPr lang="en-IN" dirty="0">
                <a:effectLst/>
              </a:rPr>
              <a:t>of </a:t>
            </a:r>
            <a:r>
              <a:rPr lang="en-IN" dirty="0" smtClean="0">
                <a:effectLst/>
              </a:rPr>
              <a:t>disease- </a:t>
            </a:r>
            <a:r>
              <a:rPr lang="en-IN" dirty="0" smtClean="0"/>
              <a:t>Not applicable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Excluded </a:t>
            </a:r>
            <a:r>
              <a:rPr lang="en-IN" dirty="0" smtClean="0">
                <a:effectLst/>
              </a:rPr>
              <a:t>population- Absolute and relative contraindications mentioned</a:t>
            </a: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/>
              <a:t>7</a:t>
            </a:r>
            <a:endParaRPr lang="en-IN" dirty="0">
              <a:effectLst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9700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31" y="2133600"/>
            <a:ext cx="5630622" cy="32788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9853" y="2324659"/>
            <a:ext cx="6001912" cy="289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05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2. Stakeholder Involvement 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401" y="1712890"/>
            <a:ext cx="11065211" cy="4610637"/>
          </a:xfrm>
        </p:spPr>
        <p:txBody>
          <a:bodyPr>
            <a:normAutofit fontScale="55000" lnSpcReduction="20000"/>
          </a:bodyPr>
          <a:lstStyle/>
          <a:p>
            <a:r>
              <a:rPr lang="en-IN" sz="3200" dirty="0" smtClean="0">
                <a:effectLst/>
              </a:rPr>
              <a:t>Does the </a:t>
            </a:r>
            <a:r>
              <a:rPr lang="en-IN" sz="3200" dirty="0">
                <a:effectLst/>
              </a:rPr>
              <a:t>guideline development group </a:t>
            </a:r>
            <a:r>
              <a:rPr lang="en-IN" sz="3200" dirty="0" smtClean="0">
                <a:effectLst/>
              </a:rPr>
              <a:t>include </a:t>
            </a:r>
            <a:r>
              <a:rPr lang="en-IN" sz="3200" dirty="0">
                <a:effectLst/>
              </a:rPr>
              <a:t>individuals from </a:t>
            </a:r>
            <a:r>
              <a:rPr lang="en-IN" sz="3200" dirty="0" smtClean="0">
                <a:effectLst/>
              </a:rPr>
              <a:t>all relevant </a:t>
            </a:r>
            <a:r>
              <a:rPr lang="en-IN" sz="3200" dirty="0">
                <a:effectLst/>
              </a:rPr>
              <a:t>professional </a:t>
            </a:r>
            <a:r>
              <a:rPr lang="en-IN" sz="3200" dirty="0" smtClean="0">
                <a:effectLst/>
              </a:rPr>
              <a:t>groups?</a:t>
            </a:r>
          </a:p>
          <a:p>
            <a:endParaRPr lang="en-IN" sz="3200" dirty="0">
              <a:effectLst/>
            </a:endParaRPr>
          </a:p>
          <a:p>
            <a:endParaRPr lang="en-IN" sz="3200" dirty="0" smtClean="0">
              <a:effectLst/>
            </a:endParaRPr>
          </a:p>
          <a:p>
            <a:pPr lvl="1"/>
            <a:endParaRPr lang="en-IN" sz="2900" dirty="0" smtClean="0">
              <a:effectLst/>
            </a:endParaRPr>
          </a:p>
          <a:p>
            <a:r>
              <a:rPr lang="en-IN" sz="3200" dirty="0" smtClean="0">
                <a:effectLst/>
              </a:rPr>
              <a:t>Name- mentioned</a:t>
            </a:r>
          </a:p>
          <a:p>
            <a:r>
              <a:rPr lang="en-IN" sz="3300" dirty="0">
                <a:effectLst/>
              </a:rPr>
              <a:t>D</a:t>
            </a:r>
            <a:r>
              <a:rPr lang="en-IN" sz="3300" dirty="0" smtClean="0">
                <a:effectLst/>
              </a:rPr>
              <a:t>iscipline/content expertise- </a:t>
            </a:r>
            <a:r>
              <a:rPr lang="en-IN" sz="3300" dirty="0"/>
              <a:t>researchers in the field </a:t>
            </a:r>
            <a:r>
              <a:rPr lang="en-IN" sz="3300" dirty="0" smtClean="0"/>
              <a:t>of prenatal </a:t>
            </a:r>
            <a:r>
              <a:rPr lang="en-IN" sz="3300" dirty="0"/>
              <a:t>exercise; methodological experts (AGREE II </a:t>
            </a:r>
            <a:r>
              <a:rPr lang="en-IN" sz="3300" dirty="0" smtClean="0"/>
              <a:t>and GRADE</a:t>
            </a:r>
            <a:r>
              <a:rPr lang="en-IN" sz="3300" dirty="0"/>
              <a:t>; statistician and librarian); exercise </a:t>
            </a:r>
            <a:r>
              <a:rPr lang="en-IN" sz="3300" dirty="0" smtClean="0"/>
              <a:t>professionals plus </a:t>
            </a:r>
            <a:r>
              <a:rPr lang="en-IN" sz="3300" dirty="0" err="1" smtClean="0"/>
              <a:t>Obs</a:t>
            </a:r>
            <a:r>
              <a:rPr lang="en-IN" sz="3300" dirty="0" smtClean="0"/>
              <a:t> and Sports Medicine</a:t>
            </a:r>
            <a:endParaRPr lang="en-IN" sz="3300" dirty="0">
              <a:effectLst/>
            </a:endParaRPr>
          </a:p>
          <a:p>
            <a:r>
              <a:rPr lang="en-IN" sz="3200" dirty="0" smtClean="0">
                <a:effectLst/>
              </a:rPr>
              <a:t>Institution- </a:t>
            </a:r>
            <a:r>
              <a:rPr lang="en-IN" sz="3200" dirty="0" smtClean="0">
                <a:effectLst/>
              </a:rPr>
              <a:t>mentioned</a:t>
            </a:r>
            <a:endParaRPr lang="en-IN" sz="3200" dirty="0">
              <a:effectLst/>
            </a:endParaRPr>
          </a:p>
          <a:p>
            <a:r>
              <a:rPr lang="en-IN" sz="3200" dirty="0">
                <a:effectLst/>
              </a:rPr>
              <a:t>G</a:t>
            </a:r>
            <a:r>
              <a:rPr lang="en-IN" sz="3200" dirty="0" smtClean="0">
                <a:effectLst/>
              </a:rPr>
              <a:t>eographical location- </a:t>
            </a:r>
            <a:r>
              <a:rPr lang="en-IN" sz="3200" dirty="0" smtClean="0">
                <a:effectLst/>
              </a:rPr>
              <a:t> </a:t>
            </a:r>
            <a:r>
              <a:rPr lang="en-IN" sz="3200" dirty="0" smtClean="0">
                <a:effectLst/>
              </a:rPr>
              <a:t>mentioned</a:t>
            </a:r>
          </a:p>
          <a:p>
            <a:r>
              <a:rPr lang="en-IN" sz="3200" dirty="0" smtClean="0">
                <a:effectLst/>
              </a:rPr>
              <a:t>Description </a:t>
            </a:r>
            <a:r>
              <a:rPr lang="en-IN" sz="3200" dirty="0">
                <a:effectLst/>
              </a:rPr>
              <a:t>of the member’s role in the guideline development </a:t>
            </a:r>
            <a:r>
              <a:rPr lang="en-IN" sz="3200" dirty="0" smtClean="0">
                <a:effectLst/>
              </a:rPr>
              <a:t>group- not mentioned</a:t>
            </a:r>
          </a:p>
          <a:p>
            <a:endParaRPr lang="en-IN" sz="3200" dirty="0">
              <a:effectLst/>
            </a:endParaRPr>
          </a:p>
          <a:p>
            <a:r>
              <a:rPr lang="en-IN" sz="3200" dirty="0" smtClean="0">
                <a:effectLst/>
              </a:rPr>
              <a:t>Score-6</a:t>
            </a:r>
            <a:r>
              <a:rPr lang="en-IN" sz="2900" dirty="0">
                <a:effectLst/>
              </a:rPr>
              <a:t/>
            </a:r>
            <a:br>
              <a:rPr lang="en-IN" sz="2900" dirty="0">
                <a:effectLst/>
              </a:rPr>
            </a:b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655" y="2160801"/>
            <a:ext cx="6543809" cy="11144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776" y="5364153"/>
            <a:ext cx="7521144" cy="154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07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1058598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Have the </a:t>
            </a:r>
            <a:r>
              <a:rPr lang="en-IN" dirty="0">
                <a:effectLst/>
              </a:rPr>
              <a:t>views and preferences of the target population (patients, public, etc.) </a:t>
            </a:r>
            <a:r>
              <a:rPr lang="en-IN" dirty="0" smtClean="0">
                <a:effectLst/>
              </a:rPr>
              <a:t>been sought?</a:t>
            </a:r>
            <a:endParaRPr lang="en-IN" dirty="0"/>
          </a:p>
          <a:p>
            <a:pPr lvl="1"/>
            <a:r>
              <a:rPr lang="en-IN" dirty="0" smtClean="0"/>
              <a:t>Yes</a:t>
            </a:r>
            <a:endParaRPr lang="en-IN" dirty="0" smtClean="0">
              <a:effectLst/>
            </a:endParaRPr>
          </a:p>
          <a:p>
            <a:pPr lvl="1"/>
            <a:r>
              <a:rPr lang="en-IN" dirty="0"/>
              <a:t>feedback from end users (obstetric </a:t>
            </a:r>
            <a:r>
              <a:rPr lang="en-IN" dirty="0" smtClean="0"/>
              <a:t>care providers</a:t>
            </a:r>
            <a:r>
              <a:rPr lang="en-IN" dirty="0"/>
              <a:t>, exercise professionals, researchers, policy</a:t>
            </a:r>
            <a:br>
              <a:rPr lang="en-IN" dirty="0"/>
            </a:br>
            <a:r>
              <a:rPr lang="en-IN" dirty="0"/>
              <a:t>organisations, and pregnant and postpartum women)</a:t>
            </a:r>
            <a:r>
              <a:rPr lang="en-IN" dirty="0"/>
              <a:t> </a:t>
            </a:r>
            <a:br>
              <a:rPr lang="en-IN" dirty="0"/>
            </a:br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pPr lvl="1"/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5</a:t>
            </a:r>
            <a:endParaRPr lang="en-IN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43456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341906" cy="4212208"/>
          </a:xfrm>
        </p:spPr>
        <p:txBody>
          <a:bodyPr>
            <a:normAutofit/>
          </a:bodyPr>
          <a:lstStyle/>
          <a:p>
            <a:r>
              <a:rPr lang="en-IN" dirty="0" smtClean="0">
                <a:effectLst/>
              </a:rPr>
              <a:t>Are the </a:t>
            </a:r>
            <a:r>
              <a:rPr lang="en-IN" dirty="0">
                <a:effectLst/>
              </a:rPr>
              <a:t>target users of the guideline </a:t>
            </a:r>
            <a:r>
              <a:rPr lang="en-IN" dirty="0" smtClean="0">
                <a:effectLst/>
              </a:rPr>
              <a:t>clearly defined?</a:t>
            </a: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lvl="1"/>
            <a:r>
              <a:rPr lang="en-IN" dirty="0" smtClean="0"/>
              <a:t>Obstetric </a:t>
            </a:r>
            <a:r>
              <a:rPr lang="en-IN" dirty="0"/>
              <a:t>care providers, </a:t>
            </a:r>
            <a:r>
              <a:rPr lang="en-IN" dirty="0" smtClean="0"/>
              <a:t>Exercise professionals</a:t>
            </a:r>
            <a:r>
              <a:rPr lang="en-IN" dirty="0"/>
              <a:t>.</a:t>
            </a:r>
            <a:endParaRPr lang="en-IN" dirty="0" smtClean="0"/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>
                <a:effectLst/>
              </a:rPr>
              <a:t>C</a:t>
            </a:r>
            <a:r>
              <a:rPr lang="en-IN" dirty="0" smtClean="0">
                <a:effectLst/>
              </a:rPr>
              <a:t>lear </a:t>
            </a:r>
            <a:r>
              <a:rPr lang="en-IN" dirty="0">
                <a:effectLst/>
              </a:rPr>
              <a:t>description of intended guideline </a:t>
            </a:r>
            <a:r>
              <a:rPr lang="en-IN" dirty="0" smtClean="0">
                <a:effectLst/>
              </a:rPr>
              <a:t>audience- Yes</a:t>
            </a:r>
          </a:p>
          <a:p>
            <a:r>
              <a:rPr lang="en-IN" dirty="0">
                <a:effectLst/>
              </a:rPr>
              <a:t>D</a:t>
            </a:r>
            <a:r>
              <a:rPr lang="en-IN" dirty="0" smtClean="0">
                <a:effectLst/>
              </a:rPr>
              <a:t>escription </a:t>
            </a:r>
            <a:r>
              <a:rPr lang="en-IN" dirty="0">
                <a:effectLst/>
              </a:rPr>
              <a:t>of how the guideline may be used by its target </a:t>
            </a:r>
            <a:r>
              <a:rPr lang="en-IN" dirty="0" smtClean="0">
                <a:effectLst/>
              </a:rPr>
              <a:t>audience- </a:t>
            </a:r>
            <a:r>
              <a:rPr lang="en-IN" dirty="0" smtClean="0"/>
              <a:t>Not clear</a:t>
            </a:r>
            <a:endParaRPr lang="en-IN" dirty="0" smtClean="0">
              <a:effectLst/>
            </a:endParaRP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6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 smtClean="0">
              <a:effectLst/>
            </a:endParaRP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39485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3. Rigour of Development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47742"/>
            <a:ext cx="11108025" cy="4810258"/>
          </a:xfrm>
        </p:spPr>
        <p:txBody>
          <a:bodyPr>
            <a:normAutofit lnSpcReduction="10000"/>
          </a:bodyPr>
          <a:lstStyle/>
          <a:p>
            <a:r>
              <a:rPr lang="en-IN" dirty="0" smtClean="0">
                <a:effectLst/>
              </a:rPr>
              <a:t>Were systematic </a:t>
            </a:r>
            <a:r>
              <a:rPr lang="en-IN" dirty="0">
                <a:effectLst/>
              </a:rPr>
              <a:t>methods </a:t>
            </a:r>
            <a:r>
              <a:rPr lang="en-IN" dirty="0" smtClean="0">
                <a:effectLst/>
              </a:rPr>
              <a:t>used </a:t>
            </a:r>
            <a:r>
              <a:rPr lang="en-IN" dirty="0">
                <a:effectLst/>
              </a:rPr>
              <a:t>to search for </a:t>
            </a:r>
            <a:r>
              <a:rPr lang="en-IN" dirty="0" smtClean="0">
                <a:effectLst/>
              </a:rPr>
              <a:t>evidence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r>
              <a:rPr lang="en-IN" dirty="0"/>
              <a:t>by a research </a:t>
            </a:r>
            <a:r>
              <a:rPr lang="en-IN" dirty="0" smtClean="0"/>
              <a:t>librarian on </a:t>
            </a:r>
            <a:r>
              <a:rPr lang="en-IN" dirty="0"/>
              <a:t>MEDLINE, EMBASE, </a:t>
            </a:r>
            <a:r>
              <a:rPr lang="en-IN" dirty="0" err="1"/>
              <a:t>PsycINFO</a:t>
            </a:r>
            <a:r>
              <a:rPr lang="en-IN" dirty="0"/>
              <a:t>, Cochrane Database </a:t>
            </a:r>
            <a:r>
              <a:rPr lang="en-IN" dirty="0" smtClean="0"/>
              <a:t>of Systematic </a:t>
            </a:r>
            <a:r>
              <a:rPr lang="en-IN" dirty="0"/>
              <a:t>Reviews, Cochrane Central Register of </a:t>
            </a:r>
            <a:r>
              <a:rPr lang="en-IN" dirty="0" smtClean="0"/>
              <a:t>Controlled Trials</a:t>
            </a:r>
            <a:r>
              <a:rPr lang="en-IN" dirty="0"/>
              <a:t>, Scopus and Web of Science Core Collection, CINAHL</a:t>
            </a:r>
            <a:br>
              <a:rPr lang="en-IN" dirty="0"/>
            </a:br>
            <a:r>
              <a:rPr lang="en-IN" dirty="0"/>
              <a:t>Plus with Full Text, Child Development &amp; Adolescent </a:t>
            </a:r>
            <a:r>
              <a:rPr lang="en-IN" dirty="0" smtClean="0"/>
              <a:t>Studies, Education </a:t>
            </a:r>
            <a:r>
              <a:rPr lang="en-IN" dirty="0"/>
              <a:t>Resources Information </a:t>
            </a:r>
            <a:r>
              <a:rPr lang="en-IN" dirty="0" err="1"/>
              <a:t>Center</a:t>
            </a:r>
            <a:r>
              <a:rPr lang="en-IN" dirty="0"/>
              <a:t>, </a:t>
            </a:r>
            <a:r>
              <a:rPr lang="en-IN" dirty="0" err="1"/>
              <a:t>SPORTDiscus</a:t>
            </a:r>
            <a:r>
              <a:rPr lang="en-IN" dirty="0"/>
              <a:t>, ClinicalTrials.gov</a:t>
            </a:r>
            <a:r>
              <a:rPr lang="en-IN" dirty="0"/>
              <a:t> </a:t>
            </a:r>
            <a:br>
              <a:rPr lang="en-IN" dirty="0"/>
            </a:br>
            <a:endParaRPr lang="en-IN" dirty="0" smtClean="0"/>
          </a:p>
          <a:p>
            <a:r>
              <a:rPr lang="en-IN" dirty="0" smtClean="0">
                <a:effectLst/>
              </a:rPr>
              <a:t>Not </a:t>
            </a:r>
            <a:r>
              <a:rPr lang="en-IN" dirty="0" smtClean="0">
                <a:effectLst/>
              </a:rPr>
              <a:t>reviewed conference proceedings</a:t>
            </a:r>
          </a:p>
          <a:p>
            <a:r>
              <a:rPr lang="en-IN" dirty="0" smtClean="0">
                <a:effectLst/>
              </a:rPr>
              <a:t>Time period searched- </a:t>
            </a:r>
            <a:r>
              <a:rPr lang="en-IN" dirty="0" smtClean="0"/>
              <a:t>till date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Search terms- specified.</a:t>
            </a:r>
          </a:p>
          <a:p>
            <a:r>
              <a:rPr lang="en-IN" dirty="0" smtClean="0">
                <a:effectLst/>
              </a:rPr>
              <a:t>Full search strategy- not </a:t>
            </a:r>
            <a:r>
              <a:rPr lang="en-IN" dirty="0" smtClean="0">
                <a:effectLst/>
              </a:rPr>
              <a:t>mentioned</a:t>
            </a: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6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8883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94755" cy="4192716"/>
          </a:xfrm>
        </p:spPr>
        <p:txBody>
          <a:bodyPr>
            <a:normAutofit/>
          </a:bodyPr>
          <a:lstStyle/>
          <a:p>
            <a:r>
              <a:rPr lang="en-IN" dirty="0" smtClean="0">
                <a:effectLst/>
              </a:rPr>
              <a:t>Were the </a:t>
            </a:r>
            <a:r>
              <a:rPr lang="en-IN" dirty="0">
                <a:effectLst/>
              </a:rPr>
              <a:t>criteria for selecting the </a:t>
            </a:r>
            <a:r>
              <a:rPr lang="en-IN" dirty="0" smtClean="0">
                <a:effectLst/>
              </a:rPr>
              <a:t>evidence </a:t>
            </a:r>
            <a:r>
              <a:rPr lang="en-IN" dirty="0">
                <a:effectLst/>
              </a:rPr>
              <a:t>clearly </a:t>
            </a:r>
            <a:r>
              <a:rPr lang="en-IN" dirty="0" smtClean="0">
                <a:effectLst/>
              </a:rPr>
              <a:t>described </a:t>
            </a:r>
            <a:r>
              <a:rPr lang="en-IN" dirty="0" smtClean="0">
                <a:effectLst/>
              </a:rPr>
              <a:t>?</a:t>
            </a:r>
          </a:p>
          <a:p>
            <a:pPr lvl="1"/>
            <a:r>
              <a:rPr lang="en-IN" dirty="0" smtClean="0"/>
              <a:t>Yes</a:t>
            </a:r>
          </a:p>
          <a:p>
            <a:pPr lvl="1"/>
            <a:r>
              <a:rPr lang="en-IN" dirty="0" smtClean="0"/>
              <a:t>Exercise-only </a:t>
            </a:r>
            <a:r>
              <a:rPr lang="en-IN" dirty="0"/>
              <a:t>randomised controlled </a:t>
            </a:r>
            <a:r>
              <a:rPr lang="en-IN" dirty="0" smtClean="0"/>
              <a:t>trials (RCT</a:t>
            </a:r>
            <a:r>
              <a:rPr lang="en-IN" dirty="0"/>
              <a:t>; n=104) and cohort studies (n=4).</a:t>
            </a:r>
            <a:r>
              <a:rPr lang="en-IN" dirty="0"/>
              <a:t> </a:t>
            </a:r>
            <a:br>
              <a:rPr lang="en-IN" dirty="0"/>
            </a:b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The relevant population, management </a:t>
            </a:r>
            <a:r>
              <a:rPr lang="en-IN" dirty="0" err="1" smtClean="0">
                <a:effectLst/>
              </a:rPr>
              <a:t>startegies</a:t>
            </a:r>
            <a:r>
              <a:rPr lang="en-IN" dirty="0" smtClean="0">
                <a:effectLst/>
              </a:rPr>
              <a:t> were </a:t>
            </a:r>
            <a:r>
              <a:rPr lang="en-IN" dirty="0" smtClean="0">
                <a:effectLst/>
              </a:rPr>
              <a:t>described</a:t>
            </a:r>
            <a:endParaRPr lang="en-IN" dirty="0" smtClean="0">
              <a:effectLst/>
            </a:endParaRP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/>
              <a:t>7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31743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1284152" cy="4286349"/>
          </a:xfrm>
        </p:spPr>
        <p:txBody>
          <a:bodyPr>
            <a:normAutofit lnSpcReduction="10000"/>
          </a:bodyPr>
          <a:lstStyle/>
          <a:p>
            <a:r>
              <a:rPr lang="en-IN" dirty="0" smtClean="0">
                <a:effectLst/>
              </a:rPr>
              <a:t>Were the </a:t>
            </a:r>
            <a:r>
              <a:rPr lang="en-IN" dirty="0">
                <a:effectLst/>
              </a:rPr>
              <a:t>strengths and limitations of the body of </a:t>
            </a:r>
            <a:r>
              <a:rPr lang="en-IN" dirty="0" smtClean="0">
                <a:effectLst/>
              </a:rPr>
              <a:t>evidence clearly described ?</a:t>
            </a:r>
          </a:p>
          <a:p>
            <a:pPr lvl="1"/>
            <a:r>
              <a:rPr lang="en-IN" dirty="0" smtClean="0">
                <a:effectLst/>
              </a:rPr>
              <a:t>No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Study design- </a:t>
            </a:r>
            <a:r>
              <a:rPr lang="en-IN" dirty="0" smtClean="0">
                <a:effectLst/>
              </a:rPr>
              <a:t>RCTs and Cohorts</a:t>
            </a:r>
            <a:endParaRPr lang="en-IN" dirty="0" smtClean="0">
              <a:effectLst/>
            </a:endParaRPr>
          </a:p>
          <a:p>
            <a:r>
              <a:rPr lang="en-IN" dirty="0">
                <a:effectLst/>
              </a:rPr>
              <a:t>S</a:t>
            </a:r>
            <a:r>
              <a:rPr lang="en-IN" dirty="0" smtClean="0">
                <a:effectLst/>
              </a:rPr>
              <a:t>tudy </a:t>
            </a:r>
            <a:r>
              <a:rPr lang="en-IN" dirty="0">
                <a:effectLst/>
              </a:rPr>
              <a:t>methodology limitations (sampling, blinding, allocation concealment, analytical methods</a:t>
            </a:r>
            <a:r>
              <a:rPr lang="en-IN" dirty="0" smtClean="0">
                <a:effectLst/>
              </a:rPr>
              <a:t>)- </a:t>
            </a:r>
            <a:r>
              <a:rPr lang="en-IN" dirty="0" smtClean="0"/>
              <a:t>GRADE system used to assess quality of evidence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Consistency </a:t>
            </a:r>
            <a:r>
              <a:rPr lang="en-IN" dirty="0">
                <a:effectLst/>
              </a:rPr>
              <a:t>of results across </a:t>
            </a:r>
            <a:r>
              <a:rPr lang="en-IN" dirty="0" smtClean="0">
                <a:effectLst/>
              </a:rPr>
              <a:t>studies- Not mentioned</a:t>
            </a: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Direction </a:t>
            </a:r>
            <a:r>
              <a:rPr lang="en-IN" dirty="0">
                <a:effectLst/>
              </a:rPr>
              <a:t>of results across </a:t>
            </a:r>
            <a:r>
              <a:rPr lang="en-IN" dirty="0" smtClean="0">
                <a:effectLst/>
              </a:rPr>
              <a:t>studies- Not mentioned</a:t>
            </a:r>
            <a:endParaRPr lang="en-IN" dirty="0">
              <a:effectLst/>
            </a:endParaRPr>
          </a:p>
          <a:p>
            <a:r>
              <a:rPr lang="en-IN" dirty="0">
                <a:effectLst/>
              </a:rPr>
              <a:t>M</a:t>
            </a:r>
            <a:r>
              <a:rPr lang="en-IN" dirty="0" smtClean="0">
                <a:effectLst/>
              </a:rPr>
              <a:t>agnitude </a:t>
            </a:r>
            <a:r>
              <a:rPr lang="en-IN" dirty="0">
                <a:effectLst/>
              </a:rPr>
              <a:t>of benefit versus magnitude of </a:t>
            </a:r>
            <a:r>
              <a:rPr lang="en-IN" dirty="0" smtClean="0">
                <a:effectLst/>
              </a:rPr>
              <a:t>harm- Not mentioned</a:t>
            </a:r>
            <a:endParaRPr lang="en-IN" dirty="0">
              <a:effectLst/>
            </a:endParaRPr>
          </a:p>
          <a:p>
            <a:pPr marL="0" indent="0">
              <a:buNone/>
            </a:pPr>
            <a:endParaRPr lang="en-IN" dirty="0">
              <a:effectLst/>
            </a:endParaRPr>
          </a:p>
          <a:p>
            <a:pPr marL="0" indent="0">
              <a:buNone/>
            </a:pPr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5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4698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1387183" cy="4205595"/>
          </a:xfrm>
        </p:spPr>
        <p:txBody>
          <a:bodyPr>
            <a:normAutofit/>
          </a:bodyPr>
          <a:lstStyle/>
          <a:p>
            <a:r>
              <a:rPr lang="en-IN" dirty="0" smtClean="0">
                <a:effectLst/>
              </a:rPr>
              <a:t>Were the </a:t>
            </a:r>
            <a:r>
              <a:rPr lang="en-IN" dirty="0">
                <a:effectLst/>
              </a:rPr>
              <a:t>methods for formulating the </a:t>
            </a:r>
            <a:r>
              <a:rPr lang="en-IN" dirty="0" smtClean="0">
                <a:effectLst/>
              </a:rPr>
              <a:t>recommendations </a:t>
            </a:r>
            <a:r>
              <a:rPr lang="en-IN" dirty="0">
                <a:effectLst/>
              </a:rPr>
              <a:t>clearly</a:t>
            </a:r>
            <a:br>
              <a:rPr lang="en-IN" dirty="0">
                <a:effectLst/>
              </a:rPr>
            </a:br>
            <a:r>
              <a:rPr lang="en-IN" dirty="0" smtClean="0">
                <a:effectLst/>
              </a:rPr>
              <a:t>described?</a:t>
            </a:r>
            <a:endParaRPr lang="en-IN" dirty="0">
              <a:effectLst/>
            </a:endParaRPr>
          </a:p>
          <a:p>
            <a:pPr lvl="1"/>
            <a:r>
              <a:rPr lang="en-IN" dirty="0" smtClean="0">
                <a:effectLst/>
              </a:rPr>
              <a:t>No</a:t>
            </a:r>
          </a:p>
          <a:p>
            <a:pPr lvl="1"/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Quality of evidence for each have been mentioned.</a:t>
            </a:r>
          </a:p>
          <a:p>
            <a:r>
              <a:rPr lang="en-IN" dirty="0" smtClean="0">
                <a:effectLst/>
              </a:rPr>
              <a:t>Details </a:t>
            </a:r>
            <a:r>
              <a:rPr lang="en-IN" dirty="0" smtClean="0">
                <a:effectLst/>
              </a:rPr>
              <a:t>of how the panellist reached the recommendations are </a:t>
            </a:r>
            <a:r>
              <a:rPr lang="en-IN" dirty="0" smtClean="0"/>
              <a:t>clear</a:t>
            </a:r>
            <a:endParaRPr lang="en-IN" dirty="0" smtClean="0">
              <a:effectLst/>
            </a:endParaRP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/>
              <a:t>6</a:t>
            </a:r>
            <a:endParaRPr lang="en-IN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1437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949302" cy="3599316"/>
          </a:xfrm>
        </p:spPr>
        <p:txBody>
          <a:bodyPr>
            <a:normAutofit lnSpcReduction="10000"/>
          </a:bodyPr>
          <a:lstStyle/>
          <a:p>
            <a:r>
              <a:rPr lang="en-IN" dirty="0" smtClean="0">
                <a:effectLst/>
              </a:rPr>
              <a:t>Have the </a:t>
            </a:r>
            <a:r>
              <a:rPr lang="en-IN" dirty="0">
                <a:effectLst/>
              </a:rPr>
              <a:t>health benefits, side effects, and risks </a:t>
            </a:r>
            <a:r>
              <a:rPr lang="en-IN" dirty="0" smtClean="0">
                <a:effectLst/>
              </a:rPr>
              <a:t>been </a:t>
            </a:r>
            <a:r>
              <a:rPr lang="en-IN" dirty="0">
                <a:effectLst/>
              </a:rPr>
              <a:t>considered </a:t>
            </a:r>
            <a:r>
              <a:rPr lang="en-IN" dirty="0" smtClean="0">
                <a:effectLst/>
              </a:rPr>
              <a:t>in formulating </a:t>
            </a:r>
            <a:r>
              <a:rPr lang="en-IN" dirty="0">
                <a:effectLst/>
              </a:rPr>
              <a:t>the </a:t>
            </a:r>
            <a:r>
              <a:rPr lang="en-IN" dirty="0" smtClean="0">
                <a:effectLst/>
              </a:rPr>
              <a:t>recommendations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/>
              <a:t>Yes</a:t>
            </a:r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Absence of adverse effects of exercise mentioned</a:t>
            </a:r>
          </a:p>
          <a:p>
            <a:r>
              <a:rPr lang="en-IN" dirty="0" smtClean="0"/>
              <a:t>The high risk group was excluded </a:t>
            </a:r>
            <a:endParaRPr lang="en-IN" dirty="0" smtClean="0">
              <a:effectLst/>
            </a:endParaRPr>
          </a:p>
          <a:p>
            <a:endParaRPr lang="en-IN" dirty="0"/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/>
              <a:t>6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1612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01" y="1905000"/>
            <a:ext cx="6466523" cy="43129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575" y="1905000"/>
            <a:ext cx="5686425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009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517" y="1671100"/>
            <a:ext cx="8325803" cy="424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19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910665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Is there </a:t>
            </a:r>
            <a:r>
              <a:rPr lang="en-IN" dirty="0">
                <a:effectLst/>
              </a:rPr>
              <a:t>an explicit link between the recommendations and the</a:t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>supporting </a:t>
            </a:r>
            <a:r>
              <a:rPr lang="en-IN" dirty="0" smtClean="0">
                <a:effectLst/>
              </a:rPr>
              <a:t>evidence?</a:t>
            </a:r>
            <a:endParaRPr lang="en-IN" dirty="0">
              <a:effectLst/>
            </a:endParaRPr>
          </a:p>
          <a:p>
            <a:pPr lvl="1"/>
            <a:r>
              <a:rPr lang="en-IN" dirty="0" smtClean="0">
                <a:effectLst/>
              </a:rPr>
              <a:t>References for supporting evidence for each recommendation are mentioned and easily identifiable for the user.</a:t>
            </a:r>
          </a:p>
          <a:p>
            <a:pPr marL="457200" lvl="1" indent="0">
              <a:buNone/>
            </a:pP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8316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Has the guideline </a:t>
            </a:r>
            <a:r>
              <a:rPr lang="en-IN" dirty="0">
                <a:effectLst/>
              </a:rPr>
              <a:t>been externally reviewed by experts prior to its</a:t>
            </a:r>
            <a:br>
              <a:rPr lang="en-IN" dirty="0">
                <a:effectLst/>
              </a:rPr>
            </a:br>
            <a:r>
              <a:rPr lang="en-IN" dirty="0" smtClean="0">
                <a:effectLst/>
              </a:rPr>
              <a:t>publication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/>
              <a:t>Yes</a:t>
            </a:r>
          </a:p>
          <a:p>
            <a:pPr lvl="1"/>
            <a:r>
              <a:rPr lang="en-IN" dirty="0"/>
              <a:t>reviewed by the Society of Obstetricians and Gynaecologists of Canada’s (SOGC) Maternal </a:t>
            </a:r>
            <a:r>
              <a:rPr lang="en-IN" dirty="0" err="1"/>
              <a:t>Fetal</a:t>
            </a:r>
            <a:r>
              <a:rPr lang="en-IN" dirty="0"/>
              <a:t> </a:t>
            </a:r>
            <a:r>
              <a:rPr lang="en-IN" dirty="0" smtClean="0"/>
              <a:t>Medicine and </a:t>
            </a:r>
            <a:r>
              <a:rPr lang="en-IN" dirty="0"/>
              <a:t>Guideline Management and Oversight Committees, and approved by the Board of the SOGC and </a:t>
            </a:r>
            <a:r>
              <a:rPr lang="en-IN" dirty="0" smtClean="0"/>
              <a:t>the Board </a:t>
            </a:r>
            <a:r>
              <a:rPr lang="en-IN" dirty="0"/>
              <a:t>of Directors of the Canadian Society for Exercise Physiology (CSEP)</a:t>
            </a:r>
            <a:r>
              <a:rPr lang="en-IN" dirty="0"/>
              <a:t> </a:t>
            </a:r>
            <a:br>
              <a:rPr lang="en-IN" dirty="0"/>
            </a:b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 smtClean="0"/>
          </a:p>
          <a:p>
            <a:r>
              <a:rPr lang="en-IN" dirty="0" smtClean="0">
                <a:effectLst/>
              </a:rPr>
              <a:t>Score- 7</a:t>
            </a:r>
            <a:endParaRPr lang="en-IN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30402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Is there a provision for </a:t>
            </a:r>
            <a:r>
              <a:rPr lang="en-IN" dirty="0">
                <a:effectLst/>
              </a:rPr>
              <a:t>updating the </a:t>
            </a:r>
            <a:r>
              <a:rPr lang="en-IN" dirty="0" smtClean="0">
                <a:effectLst/>
              </a:rPr>
              <a:t>guideline?</a:t>
            </a:r>
          </a:p>
          <a:p>
            <a:pPr lvl="1"/>
            <a:r>
              <a:rPr lang="en-IN" dirty="0" smtClean="0"/>
              <a:t>Planned for update every 10 years or if any significant data arises</a:t>
            </a: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5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9731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4. Clarity of Presentation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Are the </a:t>
            </a:r>
            <a:r>
              <a:rPr lang="en-IN" dirty="0">
                <a:effectLst/>
              </a:rPr>
              <a:t>recommendations </a:t>
            </a:r>
            <a:r>
              <a:rPr lang="en-IN" dirty="0" smtClean="0">
                <a:effectLst/>
              </a:rPr>
              <a:t>specific </a:t>
            </a:r>
            <a:r>
              <a:rPr lang="en-IN" dirty="0">
                <a:effectLst/>
              </a:rPr>
              <a:t>and </a:t>
            </a:r>
            <a:r>
              <a:rPr lang="en-IN" dirty="0" smtClean="0">
                <a:effectLst/>
              </a:rPr>
              <a:t>unambiguous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marL="457200" lvl="1" indent="0">
              <a:buNone/>
            </a:pPr>
            <a:r>
              <a:rPr lang="en-IN" dirty="0" smtClean="0">
                <a:effectLst/>
              </a:rPr>
              <a:t>Yes , its clear</a:t>
            </a:r>
          </a:p>
          <a:p>
            <a:pPr marL="457200" lvl="1" indent="0">
              <a:buNone/>
            </a:pPr>
            <a:r>
              <a:rPr lang="en-IN" dirty="0" smtClean="0"/>
              <a:t>Large Exclusion Criteria – would have liked guidelines for some sub groups</a:t>
            </a:r>
          </a:p>
          <a:p>
            <a:pPr marL="457200" lvl="1" indent="0">
              <a:buNone/>
            </a:pPr>
            <a:r>
              <a:rPr lang="en-IN" dirty="0" smtClean="0">
                <a:effectLst/>
              </a:rPr>
              <a:t>Mentioned to be decided by the local obstetrician</a:t>
            </a: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/>
              <a:t>5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8923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Are the </a:t>
            </a:r>
            <a:r>
              <a:rPr lang="en-IN" dirty="0">
                <a:effectLst/>
              </a:rPr>
              <a:t>different options for management of the condition or health </a:t>
            </a:r>
            <a:r>
              <a:rPr lang="en-IN" dirty="0" smtClean="0">
                <a:effectLst/>
              </a:rPr>
              <a:t>issue clearly presented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lvl="1"/>
            <a:r>
              <a:rPr lang="en-IN" dirty="0" err="1" smtClean="0"/>
              <a:t>Descibes</a:t>
            </a:r>
            <a:r>
              <a:rPr lang="en-IN" dirty="0" smtClean="0"/>
              <a:t> the types of exercise and also based on baseline physical activity</a:t>
            </a:r>
            <a:endParaRPr lang="en-IN" dirty="0" smtClean="0">
              <a:effectLst/>
            </a:endParaRPr>
          </a:p>
          <a:p>
            <a:pPr marL="0" indent="0">
              <a:buNone/>
            </a:pP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6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5274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Were the key </a:t>
            </a:r>
            <a:r>
              <a:rPr lang="en-IN" dirty="0">
                <a:effectLst/>
              </a:rPr>
              <a:t>recommendations </a:t>
            </a:r>
            <a:r>
              <a:rPr lang="en-IN" dirty="0" smtClean="0">
                <a:effectLst/>
              </a:rPr>
              <a:t>easily identifiable?</a:t>
            </a: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lvl="1"/>
            <a:r>
              <a:rPr lang="en-IN" dirty="0" smtClean="0">
                <a:effectLst/>
              </a:rPr>
              <a:t>Summary given</a:t>
            </a:r>
            <a:r>
              <a:rPr lang="en-IN" dirty="0" smtClean="0">
                <a:effectLst/>
              </a:rPr>
              <a:t>.</a:t>
            </a:r>
          </a:p>
          <a:p>
            <a:pPr lvl="1"/>
            <a:r>
              <a:rPr lang="en-IN" dirty="0" smtClean="0"/>
              <a:t>Key message is the shifting of </a:t>
            </a:r>
            <a:r>
              <a:rPr lang="en-IN" dirty="0"/>
              <a:t>view of </a:t>
            </a:r>
            <a:r>
              <a:rPr lang="en-IN" dirty="0" smtClean="0"/>
              <a:t>prenatal physical </a:t>
            </a:r>
            <a:r>
              <a:rPr lang="en-IN" dirty="0"/>
              <a:t>activity from a recommended behaviour to </a:t>
            </a:r>
            <a:r>
              <a:rPr lang="en-IN" dirty="0" smtClean="0"/>
              <a:t>improve quality </a:t>
            </a:r>
            <a:r>
              <a:rPr lang="en-IN" dirty="0"/>
              <a:t>of life, to a specific prescription for physical activity </a:t>
            </a:r>
            <a:r>
              <a:rPr lang="en-IN" dirty="0" smtClean="0"/>
              <a:t>to reduce </a:t>
            </a:r>
            <a:r>
              <a:rPr lang="en-IN" dirty="0"/>
              <a:t>pregnancy complications and optimise health across </a:t>
            </a:r>
            <a:r>
              <a:rPr lang="en-IN" dirty="0" smtClean="0"/>
              <a:t>the lifespan </a:t>
            </a:r>
            <a:r>
              <a:rPr lang="en-IN" dirty="0"/>
              <a:t>of two generations</a:t>
            </a:r>
            <a:r>
              <a:rPr lang="en-IN" dirty="0"/>
              <a:t> </a:t>
            </a:r>
            <a:br>
              <a:rPr lang="en-IN" dirty="0"/>
            </a:br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Score- 7</a:t>
            </a:r>
          </a:p>
        </p:txBody>
      </p:sp>
    </p:spTree>
    <p:extLst>
      <p:ext uri="{BB962C8B-B14F-4D97-AF65-F5344CB8AC3E}">
        <p14:creationId xmlns:p14="http://schemas.microsoft.com/office/powerpoint/2010/main" val="961978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5. Applicability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897786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Does the </a:t>
            </a:r>
            <a:r>
              <a:rPr lang="en-IN" dirty="0">
                <a:effectLst/>
              </a:rPr>
              <a:t>guideline describes facilitators and barriers to its </a:t>
            </a:r>
            <a:r>
              <a:rPr lang="en-IN" dirty="0" smtClean="0">
                <a:effectLst/>
              </a:rPr>
              <a:t>application ?</a:t>
            </a:r>
          </a:p>
          <a:p>
            <a:pPr lvl="1"/>
            <a:r>
              <a:rPr lang="en-IN" dirty="0" smtClean="0">
                <a:effectLst/>
              </a:rPr>
              <a:t>Not </a:t>
            </a:r>
            <a:r>
              <a:rPr lang="en-IN" dirty="0" smtClean="0">
                <a:effectLst/>
              </a:rPr>
              <a:t>mentioned</a:t>
            </a:r>
          </a:p>
          <a:p>
            <a:pPr lvl="1"/>
            <a:r>
              <a:rPr lang="en-IN" dirty="0" smtClean="0"/>
              <a:t>Implementation strategies not mentioned</a:t>
            </a: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Score-3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723414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27330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Does the </a:t>
            </a:r>
            <a:r>
              <a:rPr lang="en-IN" dirty="0">
                <a:effectLst/>
              </a:rPr>
              <a:t>guideline </a:t>
            </a:r>
            <a:r>
              <a:rPr lang="en-IN" dirty="0" smtClean="0">
                <a:effectLst/>
              </a:rPr>
              <a:t>provide </a:t>
            </a:r>
            <a:r>
              <a:rPr lang="en-IN" dirty="0">
                <a:effectLst/>
              </a:rPr>
              <a:t>advice and/or tools on how </a:t>
            </a:r>
            <a:r>
              <a:rPr lang="en-IN" dirty="0" smtClean="0">
                <a:effectLst/>
              </a:rPr>
              <a:t>the recommendations </a:t>
            </a:r>
            <a:r>
              <a:rPr lang="en-IN" dirty="0">
                <a:effectLst/>
              </a:rPr>
              <a:t>can be put into </a:t>
            </a:r>
            <a:r>
              <a:rPr lang="en-IN" dirty="0" smtClean="0">
                <a:effectLst/>
              </a:rPr>
              <a:t>practice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Guidelines summary mentioned.</a:t>
            </a:r>
          </a:p>
          <a:p>
            <a:pPr lvl="1"/>
            <a:r>
              <a:rPr lang="en-IN" dirty="0" smtClean="0">
                <a:effectLst/>
              </a:rPr>
              <a:t>No Flow diagram.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No manuals on techniques of exercise</a:t>
            </a:r>
          </a:p>
          <a:p>
            <a:pPr lvl="1"/>
            <a:r>
              <a:rPr lang="en-IN" dirty="0" smtClean="0">
                <a:effectLst/>
              </a:rPr>
              <a:t>No pilot test done</a:t>
            </a:r>
            <a:r>
              <a:rPr lang="en-IN" dirty="0" smtClean="0">
                <a:effectLst/>
              </a:rPr>
              <a:t>.</a:t>
            </a:r>
          </a:p>
          <a:p>
            <a:pPr lvl="1"/>
            <a:r>
              <a:rPr lang="en-IN" dirty="0" smtClean="0"/>
              <a:t>Simple guidelines that can be followed </a:t>
            </a: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Score- 5.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68651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1231593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Have the </a:t>
            </a:r>
            <a:r>
              <a:rPr lang="en-IN" dirty="0">
                <a:effectLst/>
              </a:rPr>
              <a:t>potential resource implications of applying </a:t>
            </a:r>
            <a:r>
              <a:rPr lang="en-IN" dirty="0" smtClean="0">
                <a:effectLst/>
              </a:rPr>
              <a:t>the recommendations have </a:t>
            </a:r>
            <a:r>
              <a:rPr lang="en-IN" dirty="0">
                <a:effectLst/>
              </a:rPr>
              <a:t>been </a:t>
            </a:r>
            <a:r>
              <a:rPr lang="en-IN" dirty="0" smtClean="0">
                <a:effectLst/>
              </a:rPr>
              <a:t>considered? </a:t>
            </a:r>
          </a:p>
          <a:p>
            <a:pPr lvl="1"/>
            <a:r>
              <a:rPr lang="en-IN" dirty="0" smtClean="0">
                <a:effectLst/>
              </a:rPr>
              <a:t>No Costs for implementing the intervention</a:t>
            </a:r>
          </a:p>
          <a:p>
            <a:pPr lvl="1"/>
            <a:r>
              <a:rPr lang="en-IN" dirty="0" smtClean="0"/>
              <a:t>Costs of implementation – not mentioned</a:t>
            </a:r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3</a:t>
            </a:r>
            <a:endParaRPr lang="en-I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309113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Does the </a:t>
            </a:r>
            <a:r>
              <a:rPr lang="en-IN" dirty="0">
                <a:effectLst/>
              </a:rPr>
              <a:t>guideline </a:t>
            </a:r>
            <a:r>
              <a:rPr lang="en-IN" dirty="0" smtClean="0">
                <a:effectLst/>
              </a:rPr>
              <a:t>present </a:t>
            </a:r>
            <a:r>
              <a:rPr lang="en-IN" dirty="0">
                <a:effectLst/>
              </a:rPr>
              <a:t>monitoring and/or auditing </a:t>
            </a:r>
            <a:r>
              <a:rPr lang="en-IN" dirty="0" smtClean="0">
                <a:effectLst/>
              </a:rPr>
              <a:t>criteria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Not mentioned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/>
              <a:t>2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21965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6. Editorial Independence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144198" cy="4261635"/>
          </a:xfrm>
        </p:spPr>
        <p:txBody>
          <a:bodyPr>
            <a:normAutofit/>
          </a:bodyPr>
          <a:lstStyle/>
          <a:p>
            <a:r>
              <a:rPr lang="en-IN" dirty="0" smtClean="0">
                <a:effectLst/>
              </a:rPr>
              <a:t>Has the </a:t>
            </a:r>
            <a:r>
              <a:rPr lang="en-IN" dirty="0">
                <a:effectLst/>
              </a:rPr>
              <a:t>views of the funding </a:t>
            </a:r>
            <a:r>
              <a:rPr lang="en-IN" dirty="0" smtClean="0">
                <a:effectLst/>
              </a:rPr>
              <a:t>body </a:t>
            </a:r>
            <a:r>
              <a:rPr lang="en-IN" dirty="0">
                <a:effectLst/>
              </a:rPr>
              <a:t>influenced the content of </a:t>
            </a:r>
            <a:r>
              <a:rPr lang="en-IN" dirty="0" smtClean="0">
                <a:effectLst/>
              </a:rPr>
              <a:t>the guideline?</a:t>
            </a:r>
          </a:p>
          <a:p>
            <a:pPr lvl="1"/>
            <a:r>
              <a:rPr lang="en-IN" b="1" dirty="0" smtClean="0"/>
              <a:t>Funding : </a:t>
            </a:r>
            <a:r>
              <a:rPr lang="en-IN" dirty="0" smtClean="0"/>
              <a:t>Knowledge </a:t>
            </a:r>
            <a:r>
              <a:rPr lang="en-IN" dirty="0"/>
              <a:t>Synthesis Grant from the Canadian Institutes of Health</a:t>
            </a:r>
            <a:br>
              <a:rPr lang="en-IN" dirty="0"/>
            </a:br>
            <a:r>
              <a:rPr lang="en-IN" dirty="0"/>
              <a:t>Research. </a:t>
            </a:r>
            <a:endParaRPr lang="en-IN" dirty="0" smtClean="0"/>
          </a:p>
          <a:p>
            <a:pPr lvl="1"/>
            <a:r>
              <a:rPr lang="en-IN" dirty="0" smtClean="0"/>
              <a:t>MHD ( First Author) </a:t>
            </a:r>
            <a:r>
              <a:rPr lang="en-IN" dirty="0"/>
              <a:t>is funded by an Advancing Women’s Heart Health Initiative</a:t>
            </a:r>
            <a:r>
              <a:rPr lang="en-IN" dirty="0"/>
              <a:t> </a:t>
            </a:r>
            <a:endParaRPr lang="en-IN" dirty="0" smtClean="0"/>
          </a:p>
          <a:p>
            <a:pPr marL="457200" lvl="1" indent="0">
              <a:buNone/>
            </a:pPr>
            <a:r>
              <a:rPr lang="en-IN" dirty="0"/>
              <a:t/>
            </a:r>
            <a:br>
              <a:rPr lang="en-IN" dirty="0"/>
            </a:br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7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0963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Has competing </a:t>
            </a:r>
            <a:r>
              <a:rPr lang="en-IN" dirty="0">
                <a:effectLst/>
              </a:rPr>
              <a:t>interests of guideline development group </a:t>
            </a:r>
            <a:r>
              <a:rPr lang="en-IN" dirty="0" smtClean="0">
                <a:effectLst/>
              </a:rPr>
              <a:t>members been </a:t>
            </a:r>
            <a:r>
              <a:rPr lang="en-IN" dirty="0">
                <a:effectLst/>
              </a:rPr>
              <a:t>recorded and </a:t>
            </a:r>
            <a:r>
              <a:rPr lang="en-IN" dirty="0" smtClean="0">
                <a:effectLst/>
              </a:rPr>
              <a:t>addressed?</a:t>
            </a:r>
          </a:p>
          <a:p>
            <a:pPr lvl="1"/>
            <a:r>
              <a:rPr lang="en-IN" b="1" dirty="0"/>
              <a:t>Competing </a:t>
            </a:r>
            <a:r>
              <a:rPr lang="en-IN" b="1" dirty="0" smtClean="0"/>
              <a:t>interests : </a:t>
            </a:r>
            <a:r>
              <a:rPr lang="en-IN" dirty="0"/>
              <a:t>None declared</a:t>
            </a:r>
            <a:r>
              <a:rPr lang="en-IN" dirty="0"/>
              <a:t> </a:t>
            </a:r>
            <a:br>
              <a:rPr lang="en-IN" dirty="0"/>
            </a:br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7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41168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RATE THE OVERALL QUALITY OF THE GUIDELINE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I would recommend the guidelines with modifications</a:t>
            </a:r>
            <a:r>
              <a:rPr lang="en-IN" dirty="0" smtClean="0"/>
              <a:t>.</a:t>
            </a:r>
          </a:p>
          <a:p>
            <a:r>
              <a:rPr lang="en-IN" dirty="0" smtClean="0"/>
              <a:t>Include some recommendations for </a:t>
            </a:r>
            <a:r>
              <a:rPr lang="en-IN" dirty="0" err="1" smtClean="0"/>
              <a:t>atleast</a:t>
            </a:r>
            <a:r>
              <a:rPr lang="en-IN" dirty="0" smtClean="0"/>
              <a:t> some common relative </a:t>
            </a:r>
            <a:r>
              <a:rPr lang="en-IN" dirty="0" err="1" smtClean="0"/>
              <a:t>contraindicatios</a:t>
            </a:r>
            <a:r>
              <a:rPr lang="en-IN" dirty="0" smtClean="0"/>
              <a:t>( As subgroups)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18506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662742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947</Words>
  <Application>Microsoft Office PowerPoint</Application>
  <PresentationFormat>Widescreen</PresentationFormat>
  <Paragraphs>187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Century Gothic</vt:lpstr>
      <vt:lpstr>Rockwell</vt:lpstr>
      <vt:lpstr>Tahoma</vt:lpstr>
      <vt:lpstr>Wingdings 3</vt:lpstr>
      <vt:lpstr>Wisp</vt:lpstr>
      <vt:lpstr>Critical Appraisal of Guidelines</vt:lpstr>
      <vt:lpstr>PowerPoint Presentation</vt:lpstr>
      <vt:lpstr>AGREE II</vt:lpstr>
      <vt:lpstr>Domain 1. Scope and Purpose  </vt:lpstr>
      <vt:lpstr>PowerPoint Presentation</vt:lpstr>
      <vt:lpstr>PowerPoint Presentation</vt:lpstr>
      <vt:lpstr>PowerPoint Presentation</vt:lpstr>
      <vt:lpstr>Domain 2. Stakeholder Involvement  </vt:lpstr>
      <vt:lpstr>PowerPoint Presentation</vt:lpstr>
      <vt:lpstr>PowerPoint Presentation</vt:lpstr>
      <vt:lpstr>Domain 3. Rigour of Development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Domain 4. Clarity of Presentation </vt:lpstr>
      <vt:lpstr>PowerPoint Presentation</vt:lpstr>
      <vt:lpstr>PowerPoint Presentation</vt:lpstr>
      <vt:lpstr>Domain 5. Applicability </vt:lpstr>
      <vt:lpstr>PowerPoint Presentation</vt:lpstr>
      <vt:lpstr>PowerPoint Presentation</vt:lpstr>
      <vt:lpstr>PowerPoint Presentation</vt:lpstr>
      <vt:lpstr>Domain 6. Editorial Independence </vt:lpstr>
      <vt:lpstr>PowerPoint Presentation</vt:lpstr>
      <vt:lpstr>RATE THE OVERALL QUALITY OF THE GUIDELINE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2019-01-30T10:23:56Z</dcterms:created>
  <dcterms:modified xsi:type="dcterms:W3CDTF">2019-01-31T10:34:10Z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v-abdarl@microsoft.com</vt:lpwstr>
  </property>
  <property fmtid="{D5CDD505-2E9C-101B-9397-08002B2CF9AE}" pid="5" name="MSIP_Label_f42aa342-8706-4288-bd11-ebb85995028c_SetDate">
    <vt:lpwstr>2018-08-20T20:03:10.9182338Z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