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72" r:id="rId10"/>
    <p:sldId id="263" r:id="rId11"/>
    <p:sldId id="264" r:id="rId12"/>
    <p:sldId id="268" r:id="rId13"/>
    <p:sldId id="270" r:id="rId14"/>
    <p:sldId id="265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10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C359-6639-6341-A1C8-774214A912C8}" type="datetimeFigureOut">
              <a:rPr lang="en-US" smtClean="0"/>
              <a:t>29/01/19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DCF-73F2-724D-956B-5B479DAD1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31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C359-6639-6341-A1C8-774214A912C8}" type="datetimeFigureOut">
              <a:rPr lang="en-US" smtClean="0"/>
              <a:t>29/01/19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DCF-73F2-724D-956B-5B479DAD1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936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C359-6639-6341-A1C8-774214A912C8}" type="datetimeFigureOut">
              <a:rPr lang="en-US" smtClean="0"/>
              <a:t>29/01/19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DCF-73F2-724D-956B-5B479DAD1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222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C359-6639-6341-A1C8-774214A912C8}" type="datetimeFigureOut">
              <a:rPr lang="en-US" smtClean="0"/>
              <a:t>29/01/19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DCF-73F2-724D-956B-5B479DAD1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8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C359-6639-6341-A1C8-774214A912C8}" type="datetimeFigureOut">
              <a:rPr lang="en-US" smtClean="0"/>
              <a:t>29/01/19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DCF-73F2-724D-956B-5B479DAD1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863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C359-6639-6341-A1C8-774214A912C8}" type="datetimeFigureOut">
              <a:rPr lang="en-US" smtClean="0"/>
              <a:t>29/01/19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DCF-73F2-724D-956B-5B479DAD1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80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C359-6639-6341-A1C8-774214A912C8}" type="datetimeFigureOut">
              <a:rPr lang="en-US" smtClean="0"/>
              <a:t>29/01/19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DCF-73F2-724D-956B-5B479DAD1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581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C359-6639-6341-A1C8-774214A912C8}" type="datetimeFigureOut">
              <a:rPr lang="en-US" smtClean="0"/>
              <a:t>29/01/19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DCF-73F2-724D-956B-5B479DAD1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399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C359-6639-6341-A1C8-774214A912C8}" type="datetimeFigureOut">
              <a:rPr lang="en-US" smtClean="0"/>
              <a:t>29/01/19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DCF-73F2-724D-956B-5B479DAD1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429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C359-6639-6341-A1C8-774214A912C8}" type="datetimeFigureOut">
              <a:rPr lang="en-US" smtClean="0"/>
              <a:t>29/01/19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DCF-73F2-724D-956B-5B479DAD1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007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C359-6639-6341-A1C8-774214A912C8}" type="datetimeFigureOut">
              <a:rPr lang="en-US" smtClean="0"/>
              <a:t>29/01/19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DCF-73F2-724D-956B-5B479DAD1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48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DC359-6639-6341-A1C8-774214A912C8}" type="datetimeFigureOut">
              <a:rPr lang="en-US" smtClean="0"/>
              <a:t>29/01/19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36DCF-73F2-724D-956B-5B479DAD1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41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Appraisal of a Qualitative Study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Anil Mathew Philip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5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9 at 10.07.26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" b="-188"/>
          <a:stretch/>
        </p:blipFill>
        <p:spPr>
          <a:xfrm>
            <a:off x="122989" y="949148"/>
            <a:ext cx="8954486" cy="2807369"/>
          </a:xfrm>
        </p:spPr>
      </p:pic>
    </p:spTree>
    <p:extLst>
      <p:ext uri="{BB962C8B-B14F-4D97-AF65-F5344CB8AC3E}">
        <p14:creationId xmlns:p14="http://schemas.microsoft.com/office/powerpoint/2010/main" val="2463293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2800" dirty="0" smtClean="0"/>
              <a:t>Dengue is </a:t>
            </a:r>
            <a:r>
              <a:rPr lang="en-US" sz="2800" dirty="0"/>
              <a:t>estimated to pose a risk to half of </a:t>
            </a:r>
            <a:r>
              <a:rPr lang="en-US" sz="2800" dirty="0" smtClean="0"/>
              <a:t>the world’s population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Approximately </a:t>
            </a:r>
            <a:r>
              <a:rPr lang="en-US" sz="2800" dirty="0"/>
              <a:t>390 </a:t>
            </a:r>
            <a:r>
              <a:rPr lang="en-US" sz="2800" dirty="0" smtClean="0"/>
              <a:t>million infections </a:t>
            </a:r>
            <a:r>
              <a:rPr lang="en-US" sz="2800" dirty="0"/>
              <a:t>per year </a:t>
            </a:r>
            <a:r>
              <a:rPr lang="en-US" sz="2800" dirty="0" smtClean="0"/>
              <a:t>globally, incidence and severity rising sharply over the last 50 years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Key to improving </a:t>
            </a:r>
            <a:r>
              <a:rPr lang="en-US" sz="2800" dirty="0" smtClean="0"/>
              <a:t>dengue management </a:t>
            </a:r>
            <a:r>
              <a:rPr lang="en-US" sz="2800" dirty="0"/>
              <a:t>is the better </a:t>
            </a:r>
            <a:r>
              <a:rPr lang="en-US" sz="2800" dirty="0" err="1"/>
              <a:t>utilisation</a:t>
            </a:r>
            <a:r>
              <a:rPr lang="en-US" sz="2800" dirty="0"/>
              <a:t> of evidence-</a:t>
            </a:r>
            <a:r>
              <a:rPr lang="en-US" sz="2800" dirty="0" smtClean="0"/>
              <a:t>based Clinical </a:t>
            </a:r>
            <a:r>
              <a:rPr lang="en-US" sz="2800" dirty="0"/>
              <a:t>Practice Guidelines (CPGs)</a:t>
            </a:r>
            <a:r>
              <a:rPr lang="en-US" sz="2800" dirty="0" smtClean="0"/>
              <a:t>. Developed by </a:t>
            </a:r>
            <a:r>
              <a:rPr lang="en-US" sz="2800" dirty="0"/>
              <a:t>the World Health Organization (WHO)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66268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o assess </a:t>
            </a:r>
            <a:r>
              <a:rPr lang="en-US" dirty="0"/>
              <a:t>what happens in practice </a:t>
            </a:r>
            <a:r>
              <a:rPr lang="en-US" dirty="0" smtClean="0"/>
              <a:t>and if there is knowledge and adherence </a:t>
            </a:r>
            <a:r>
              <a:rPr lang="en-US" smtClean="0"/>
              <a:t>to CPG’s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056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Population: </a:t>
            </a:r>
            <a:r>
              <a:rPr lang="en-US" dirty="0" smtClean="0"/>
              <a:t>Medical officers with </a:t>
            </a:r>
            <a:r>
              <a:rPr lang="en-US" dirty="0" err="1" smtClean="0"/>
              <a:t>atleast</a:t>
            </a:r>
            <a:r>
              <a:rPr lang="en-US" dirty="0" smtClean="0"/>
              <a:t> 2 years of experience in a tertiary care hospital in Malaysia </a:t>
            </a:r>
            <a:r>
              <a:rPr lang="mr-IN" dirty="0" smtClean="0"/>
              <a:t>–</a:t>
            </a:r>
            <a:r>
              <a:rPr lang="en-US" dirty="0" smtClean="0"/>
              <a:t> stratified by year if post- graduate training</a:t>
            </a:r>
          </a:p>
          <a:p>
            <a:endParaRPr lang="en-US" b="1" dirty="0"/>
          </a:p>
          <a:p>
            <a:r>
              <a:rPr lang="en-US" b="1" dirty="0" smtClean="0"/>
              <a:t>Outcome: </a:t>
            </a:r>
            <a:r>
              <a:rPr lang="en-US" dirty="0" smtClean="0"/>
              <a:t>To identify the barriers in preventing use of CPG’s in the management of Dengue case management</a:t>
            </a:r>
          </a:p>
          <a:p>
            <a:endParaRPr lang="en-US" b="1" dirty="0"/>
          </a:p>
          <a:p>
            <a:r>
              <a:rPr lang="en-US" b="1" dirty="0" smtClean="0"/>
              <a:t>Design: </a:t>
            </a:r>
            <a:r>
              <a:rPr lang="en-US" dirty="0" smtClean="0"/>
              <a:t>Qualitative study with semi structures interviews and focus group discussions</a:t>
            </a:r>
            <a:endParaRPr lang="en-US" b="1" dirty="0"/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496994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Validity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smtClean="0"/>
              <a:t>Was </a:t>
            </a:r>
            <a:r>
              <a:rPr lang="en-US" b="1" dirty="0"/>
              <a:t>the choice of participants explicit and comprehensive? 	</a:t>
            </a:r>
            <a:endParaRPr lang="en-US" b="1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Yes, </a:t>
            </a:r>
            <a:r>
              <a:rPr lang="en-US" dirty="0"/>
              <a:t>Medical Officers were </a:t>
            </a:r>
            <a:r>
              <a:rPr lang="en-US" dirty="0" smtClean="0"/>
              <a:t>purposively sampled </a:t>
            </a:r>
            <a:r>
              <a:rPr lang="en-US" dirty="0"/>
              <a:t>across the Emergency, Primary Care Clinic </a:t>
            </a:r>
            <a:r>
              <a:rPr lang="en-US" dirty="0" smtClean="0"/>
              <a:t>and Medical </a:t>
            </a:r>
            <a:r>
              <a:rPr lang="en-US" dirty="0"/>
              <a:t>departments and stratified by their year of </a:t>
            </a:r>
            <a:r>
              <a:rPr lang="en-US" dirty="0" smtClean="0"/>
              <a:t>the post</a:t>
            </a:r>
            <a:r>
              <a:rPr lang="en-US" dirty="0"/>
              <a:t>-graduate </a:t>
            </a:r>
            <a:r>
              <a:rPr lang="en-US" dirty="0" smtClean="0"/>
              <a:t>program(</a:t>
            </a:r>
            <a:r>
              <a:rPr lang="en-US" dirty="0"/>
              <a:t>1, 2, 3 or 4</a:t>
            </a:r>
            <a:r>
              <a:rPr lang="en-US" dirty="0" smtClean="0"/>
              <a:t>)</a:t>
            </a:r>
          </a:p>
          <a:p>
            <a:r>
              <a:rPr lang="en-US" dirty="0"/>
              <a:t>T</a:t>
            </a:r>
            <a:r>
              <a:rPr lang="en-US" dirty="0" smtClean="0"/>
              <a:t>his was the population of doctors treating Dengue patients in this hospital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810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Was </a:t>
            </a:r>
            <a:r>
              <a:rPr lang="en-US" b="1" dirty="0"/>
              <a:t>data collection sufficiently comprehensive and detailed? 	</a:t>
            </a: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 smtClean="0"/>
              <a:t>FGD was done in stratified groups according to maintain homogeneity.</a:t>
            </a:r>
          </a:p>
          <a:p>
            <a:pPr marL="0" indent="0">
              <a:buNone/>
            </a:pPr>
            <a:r>
              <a:rPr lang="en-US" dirty="0" smtClean="0"/>
              <a:t>Additional 14 medical officers were interviewed individually with a semi-structured interview.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686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 descr="Screenshot 2019-01-29 at 2.36.28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" r="18558"/>
          <a:stretch/>
        </p:blipFill>
        <p:spPr>
          <a:xfrm>
            <a:off x="1222375" y="0"/>
            <a:ext cx="5969000" cy="6595977"/>
          </a:xfrm>
        </p:spPr>
      </p:pic>
    </p:spTree>
    <p:extLst>
      <p:ext uri="{BB962C8B-B14F-4D97-AF65-F5344CB8AC3E}">
        <p14:creationId xmlns:p14="http://schemas.microsoft.com/office/powerpoint/2010/main" val="2882137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9 at 2.36.39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" r="2955"/>
          <a:stretch/>
        </p:blipFill>
        <p:spPr>
          <a:xfrm>
            <a:off x="1238251" y="1"/>
            <a:ext cx="6110397" cy="4238624"/>
          </a:xfrm>
        </p:spPr>
      </p:pic>
      <p:pic>
        <p:nvPicPr>
          <p:cNvPr id="5" name="Picture 4" descr="Screenshot 2019-01-29 at 2.36.4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0" y="4006850"/>
            <a:ext cx="6308725" cy="279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012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Were </a:t>
            </a:r>
            <a:r>
              <a:rPr lang="en-US" b="1" dirty="0"/>
              <a:t>the data analyzed appropriately and the findings corroborated adequately? 	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dirty="0" smtClean="0"/>
              <a:t>Data was </a:t>
            </a:r>
            <a:r>
              <a:rPr lang="en-US" dirty="0" err="1" smtClean="0"/>
              <a:t>analysed</a:t>
            </a:r>
            <a:r>
              <a:rPr lang="en-US" dirty="0" smtClean="0"/>
              <a:t> using modified thematic content analysis using deductive analysis and inductive analysis.</a:t>
            </a:r>
          </a:p>
          <a:p>
            <a:pPr>
              <a:lnSpc>
                <a:spcPct val="130000"/>
              </a:lnSpc>
            </a:pPr>
            <a:r>
              <a:rPr lang="en-US" sz="2600" dirty="0" smtClean="0"/>
              <a:t>Deductive analysis- </a:t>
            </a:r>
            <a:r>
              <a:rPr lang="en-US" sz="2600" dirty="0"/>
              <a:t>initial coding </a:t>
            </a:r>
            <a:r>
              <a:rPr lang="en-US" sz="2600" dirty="0" smtClean="0"/>
              <a:t>frame based </a:t>
            </a:r>
            <a:r>
              <a:rPr lang="en-US" sz="2600" dirty="0"/>
              <a:t>on the topic </a:t>
            </a:r>
            <a:r>
              <a:rPr lang="en-US" sz="2600" dirty="0" smtClean="0"/>
              <a:t>guide</a:t>
            </a:r>
          </a:p>
          <a:p>
            <a:pPr>
              <a:lnSpc>
                <a:spcPct val="130000"/>
              </a:lnSpc>
            </a:pPr>
            <a:r>
              <a:rPr lang="en-US" sz="2600" dirty="0" smtClean="0"/>
              <a:t>Inductive analysis- line by line interrogation</a:t>
            </a:r>
            <a:r>
              <a:rPr lang="en-US" sz="2600" dirty="0"/>
              <a:t>/open coding using techniques from </a:t>
            </a:r>
            <a:r>
              <a:rPr lang="en-US" sz="2600" dirty="0" smtClean="0"/>
              <a:t>constant comparative </a:t>
            </a:r>
            <a:r>
              <a:rPr lang="en-US" sz="2600" dirty="0"/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2773658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en-US" b="1" dirty="0"/>
              <a:t>Study Results 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What </a:t>
            </a:r>
            <a:r>
              <a:rPr lang="en-US" b="1" dirty="0"/>
              <a:t>are the results of the study? 	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600" u="sng" dirty="0" smtClean="0"/>
              <a:t>Knowledge of Dengue Presentation and diagnosis: </a:t>
            </a:r>
            <a:r>
              <a:rPr lang="en-US" sz="2600" dirty="0" smtClean="0"/>
              <a:t> As the experience of the MO increased they became more confident with relevant history and of the different presentations of the disease.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600" dirty="0" smtClean="0"/>
              <a:t>Across the years experience with complications and death was present but more senior MO were more competent in addressing complications with standard protocols.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157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u="sng" dirty="0" smtClean="0"/>
              <a:t>Familiarity with guidelines: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Two CPG were commonly used, the WHO and MOH guidelines.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Year 1 and 2 MO expressed more familiarity with WHO guidelines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Year 3 and 4 MO reported using both guidelines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Year 4 MO had a more patient to patient approach using guidelines as a basis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There was also reports of local fixed regimens for fluids in local </a:t>
            </a:r>
            <a:r>
              <a:rPr lang="en-US" sz="2800" dirty="0" err="1" smtClean="0"/>
              <a:t>centres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7739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Barriers to effective management: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Lack of public understanding 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Poor diagnosis and management at a Primary care level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Poor referral and communication pathways within the hospital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48444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en-US" b="1" dirty="0"/>
              <a:t>Applicability to Patient Care 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Does </a:t>
            </a:r>
            <a:r>
              <a:rPr lang="en-US" b="1" dirty="0"/>
              <a:t>the study offer helpful theoretical conclusions? 	</a:t>
            </a:r>
            <a:endParaRPr lang="en-US" b="1" dirty="0" smtClean="0"/>
          </a:p>
          <a:p>
            <a:pPr marL="0" indent="0">
              <a:lnSpc>
                <a:spcPct val="12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Yes, the use of WHO and MOH guidelines can improve dengue case management which is hampered by the use of local fixed regimens for fluid management.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Training programs should advocate </a:t>
            </a:r>
            <a:r>
              <a:rPr lang="en-US" sz="2800" dirty="0" err="1" smtClean="0"/>
              <a:t>atleast</a:t>
            </a:r>
            <a:r>
              <a:rPr lang="en-US" sz="2800" dirty="0" smtClean="0"/>
              <a:t> the less experienced MO’s to follow the CPG.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067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Does </a:t>
            </a:r>
            <a:r>
              <a:rPr lang="en-US" b="1" dirty="0"/>
              <a:t>the study help me understand the context of my practice? 	</a:t>
            </a:r>
            <a:endParaRPr lang="en-US" b="1" dirty="0" smtClean="0"/>
          </a:p>
          <a:p>
            <a:pPr marL="0" indent="0">
              <a:lnSpc>
                <a:spcPct val="12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Yes, especially with less experienced MO’s, the use of CPG’s will improve detection rate and initial fluid management of these patients.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With experience using the CPG you can be more flexible with guidelines on a patient to patient basis</a:t>
            </a:r>
            <a:endParaRPr lang="en-US" sz="2800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047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292</Words>
  <Application>Microsoft Macintosh PowerPoint</Application>
  <PresentationFormat>On-screen Show (4:3)</PresentationFormat>
  <Paragraphs>51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Critical Appraisal of a Qualitative Study</vt:lpstr>
      <vt:lpstr>PowerPoint Presentation</vt:lpstr>
      <vt:lpstr>Background</vt:lpstr>
      <vt:lpstr>Aim</vt:lpstr>
      <vt:lpstr>Study Design</vt:lpstr>
      <vt:lpstr>Validity Criteria</vt:lpstr>
      <vt:lpstr>PowerPoint Presentation</vt:lpstr>
      <vt:lpstr>PowerPoint Presentation</vt:lpstr>
      <vt:lpstr>PowerPoint Presentation</vt:lpstr>
      <vt:lpstr>PowerPoint Presentation</vt:lpstr>
      <vt:lpstr>  Study Results  </vt:lpstr>
      <vt:lpstr>PowerPoint Presentation</vt:lpstr>
      <vt:lpstr>PowerPoint Presentation</vt:lpstr>
      <vt:lpstr>  Applicability to Patient Care  </vt:lpstr>
      <vt:lpstr>PowerPoint Presentation</vt:lpstr>
    </vt:vector>
  </TitlesOfParts>
  <Company>Valuthundil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a Qualitative Study</dc:title>
  <dc:creator>Anil Mathew  Philip</dc:creator>
  <cp:lastModifiedBy>Anil Mathew  Philip</cp:lastModifiedBy>
  <cp:revision>19</cp:revision>
  <dcterms:created xsi:type="dcterms:W3CDTF">2019-01-29T04:36:46Z</dcterms:created>
  <dcterms:modified xsi:type="dcterms:W3CDTF">2019-01-29T10:06:08Z</dcterms:modified>
</cp:coreProperties>
</file>