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73" r:id="rId8"/>
    <p:sldId id="274" r:id="rId9"/>
    <p:sldId id="261" r:id="rId10"/>
    <p:sldId id="272" r:id="rId11"/>
    <p:sldId id="262" r:id="rId12"/>
    <p:sldId id="263" r:id="rId13"/>
    <p:sldId id="265" r:id="rId14"/>
    <p:sldId id="271" r:id="rId15"/>
    <p:sldId id="275" r:id="rId16"/>
    <p:sldId id="276" r:id="rId17"/>
    <p:sldId id="285" r:id="rId18"/>
    <p:sldId id="281" r:id="rId19"/>
    <p:sldId id="286" r:id="rId20"/>
    <p:sldId id="287" r:id="rId21"/>
    <p:sldId id="277" r:id="rId22"/>
    <p:sldId id="278" r:id="rId23"/>
    <p:sldId id="267" r:id="rId24"/>
    <p:sldId id="269" r:id="rId25"/>
    <p:sldId id="270" r:id="rId26"/>
    <p:sldId id="282" r:id="rId27"/>
    <p:sldId id="283" r:id="rId28"/>
    <p:sldId id="284" r:id="rId29"/>
    <p:sldId id="28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6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624" y="3780805"/>
            <a:ext cx="8915399" cy="2262781"/>
          </a:xfrm>
        </p:spPr>
        <p:txBody>
          <a:bodyPr/>
          <a:lstStyle/>
          <a:p>
            <a:r>
              <a:rPr lang="en-IN" dirty="0" smtClean="0"/>
              <a:t>Critical Appraisal of Economic Study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625" y="6043586"/>
            <a:ext cx="8915399" cy="1126283"/>
          </a:xfrm>
        </p:spPr>
        <p:txBody>
          <a:bodyPr/>
          <a:lstStyle/>
          <a:p>
            <a:r>
              <a:rPr lang="en-IN" dirty="0" smtClean="0"/>
              <a:t>Jasper </a:t>
            </a:r>
            <a:r>
              <a:rPr lang="en-IN" dirty="0" err="1" smtClean="0"/>
              <a:t>Rathinam</a:t>
            </a:r>
            <a:r>
              <a:rPr lang="en-IN" dirty="0" smtClean="0"/>
              <a:t>  J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043" y="515354"/>
            <a:ext cx="9276567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4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Pancreatic cancer is one of the major causes of cancer death.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5-year survival rate for all patients with pancreatic cancer persists at 7%.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5-year survival rate is 10–15% following surgical resection and increases to </a:t>
            </a:r>
            <a:r>
              <a:rPr lang="en-IN" dirty="0" smtClean="0"/>
              <a:t>20–30%with </a:t>
            </a:r>
            <a:r>
              <a:rPr lang="en-IN" dirty="0"/>
              <a:t>adjuvant chemotherapy. </a:t>
            </a:r>
            <a:endParaRPr lang="en-IN" dirty="0" smtClean="0"/>
          </a:p>
          <a:p>
            <a:r>
              <a:rPr lang="en-IN" dirty="0" smtClean="0"/>
              <a:t>Standard Diagnostic Methods - </a:t>
            </a:r>
            <a:r>
              <a:rPr lang="en-IN" dirty="0" err="1" smtClean="0"/>
              <a:t>Multidetector</a:t>
            </a:r>
            <a:r>
              <a:rPr lang="en-IN" dirty="0" smtClean="0"/>
              <a:t> </a:t>
            </a:r>
            <a:r>
              <a:rPr lang="en-IN" dirty="0"/>
              <a:t>computed tomography (MDCT), </a:t>
            </a:r>
            <a:r>
              <a:rPr lang="en-IN" dirty="0" err="1"/>
              <a:t>endoluminal</a:t>
            </a:r>
            <a:r>
              <a:rPr lang="en-IN" dirty="0"/>
              <a:t> ultrasound (EUS) and magnetic </a:t>
            </a:r>
            <a:r>
              <a:rPr lang="en-IN" dirty="0" smtClean="0"/>
              <a:t>resonance imaging </a:t>
            </a:r>
            <a:r>
              <a:rPr lang="en-IN" dirty="0"/>
              <a:t>(MRI) for equivocal liver lesions. </a:t>
            </a:r>
            <a:endParaRPr lang="en-IN" dirty="0" smtClean="0"/>
          </a:p>
          <a:p>
            <a:r>
              <a:rPr lang="en-IN" dirty="0" smtClean="0"/>
              <a:t>There </a:t>
            </a:r>
            <a:r>
              <a:rPr lang="en-IN" dirty="0"/>
              <a:t>are up to 10–20% of patients in whom an </a:t>
            </a:r>
            <a:r>
              <a:rPr lang="en-IN" dirty="0" smtClean="0"/>
              <a:t>accurate diagnosis </a:t>
            </a:r>
            <a:r>
              <a:rPr lang="en-IN" dirty="0"/>
              <a:t>is difficult.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use of PET/CT may add further value to </a:t>
            </a:r>
            <a:r>
              <a:rPr lang="en-IN" dirty="0" smtClean="0"/>
              <a:t>the diagnosis </a:t>
            </a:r>
            <a:r>
              <a:rPr lang="en-IN" dirty="0"/>
              <a:t>and staging of pancreatic cancer.</a:t>
            </a:r>
          </a:p>
        </p:txBody>
      </p:sp>
    </p:spTree>
    <p:extLst>
      <p:ext uri="{BB962C8B-B14F-4D97-AF65-F5344CB8AC3E}">
        <p14:creationId xmlns:p14="http://schemas.microsoft.com/office/powerpoint/2010/main" val="136979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Patients : With  suspected pancreatic malignancy</a:t>
            </a:r>
          </a:p>
          <a:p>
            <a:r>
              <a:rPr lang="en-IN" dirty="0" smtClean="0"/>
              <a:t>I : Addition of PET CT to Diagnostic and staging</a:t>
            </a:r>
          </a:p>
          <a:p>
            <a:r>
              <a:rPr lang="en-IN" dirty="0" smtClean="0"/>
              <a:t>C : Data excluding PET CT</a:t>
            </a:r>
          </a:p>
          <a:p>
            <a:r>
              <a:rPr lang="en-IN" dirty="0" smtClean="0"/>
              <a:t>Outcome : </a:t>
            </a:r>
            <a:r>
              <a:rPr lang="en-IN" dirty="0" err="1" smtClean="0"/>
              <a:t>Impprovement</a:t>
            </a:r>
            <a:r>
              <a:rPr lang="en-IN" dirty="0" smtClean="0"/>
              <a:t> of </a:t>
            </a:r>
            <a:r>
              <a:rPr lang="en-IN" dirty="0" err="1" smtClean="0"/>
              <a:t>disgnostic</a:t>
            </a:r>
            <a:r>
              <a:rPr lang="en-IN" dirty="0" smtClean="0"/>
              <a:t> Efficacy – Primary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Secondary : Cost </a:t>
            </a:r>
            <a:r>
              <a:rPr lang="en-IN" dirty="0" err="1" smtClean="0"/>
              <a:t>effectivity</a:t>
            </a:r>
            <a:r>
              <a:rPr lang="en-IN" dirty="0" smtClean="0"/>
              <a:t> of intervention</a:t>
            </a:r>
          </a:p>
          <a:p>
            <a:r>
              <a:rPr lang="en-IN" dirty="0" smtClean="0"/>
              <a:t>Time Period : 1 year</a:t>
            </a:r>
          </a:p>
        </p:txBody>
      </p:sp>
    </p:spTree>
    <p:extLst>
      <p:ext uri="{BB962C8B-B14F-4D97-AF65-F5344CB8AC3E}">
        <p14:creationId xmlns:p14="http://schemas.microsoft.com/office/powerpoint/2010/main" val="384745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The primary objective :</a:t>
            </a:r>
            <a:r>
              <a:rPr lang="en-IN" dirty="0" smtClean="0"/>
              <a:t> </a:t>
            </a:r>
            <a:r>
              <a:rPr lang="en-IN" dirty="0"/>
              <a:t>to determine the incremental diagnostic accuracy and impact of PET/CT </a:t>
            </a:r>
            <a:r>
              <a:rPr lang="en-IN" dirty="0" smtClean="0"/>
              <a:t>in addition </a:t>
            </a:r>
            <a:r>
              <a:rPr lang="en-IN" dirty="0"/>
              <a:t>to standard diagnostic work-up in patients with suspected pancreatic cancer. </a:t>
            </a:r>
            <a:endParaRPr lang="en-IN" dirty="0" smtClean="0"/>
          </a:p>
          <a:p>
            <a:r>
              <a:rPr lang="en-IN" dirty="0" smtClean="0"/>
              <a:t>Secondary objectives :</a:t>
            </a:r>
            <a:endParaRPr lang="en-IN" dirty="0"/>
          </a:p>
          <a:p>
            <a:r>
              <a:rPr lang="en-IN" dirty="0" smtClean="0"/>
              <a:t>(1</a:t>
            </a:r>
            <a:r>
              <a:rPr lang="en-IN" dirty="0"/>
              <a:t>) </a:t>
            </a:r>
            <a:r>
              <a:rPr lang="en-IN" dirty="0" smtClean="0"/>
              <a:t>to evaluate </a:t>
            </a:r>
            <a:r>
              <a:rPr lang="en-IN" dirty="0"/>
              <a:t>changes in diagnosis, staging and patient management through the addition </a:t>
            </a:r>
            <a:r>
              <a:rPr lang="en-IN" dirty="0" smtClean="0"/>
              <a:t>of PET/CT</a:t>
            </a:r>
          </a:p>
          <a:p>
            <a:r>
              <a:rPr lang="en-IN" dirty="0" smtClean="0"/>
              <a:t>(2) to </a:t>
            </a:r>
            <a:r>
              <a:rPr lang="en-IN" dirty="0"/>
              <a:t>determine the cost-effectiveness of the addition of PET/CT in the diagnosis, staging </a:t>
            </a:r>
            <a:r>
              <a:rPr lang="en-IN" dirty="0" smtClean="0"/>
              <a:t>and management </a:t>
            </a:r>
            <a:r>
              <a:rPr lang="en-IN" dirty="0"/>
              <a:t>of pancreatic </a:t>
            </a:r>
            <a:r>
              <a:rPr lang="en-IN" dirty="0" smtClean="0"/>
              <a:t>cancer</a:t>
            </a:r>
            <a:endParaRPr lang="en-IN" dirty="0"/>
          </a:p>
          <a:p>
            <a:r>
              <a:rPr lang="en-IN" dirty="0" smtClean="0"/>
              <a:t>(3</a:t>
            </a:r>
            <a:r>
              <a:rPr lang="en-IN" dirty="0"/>
              <a:t>) evaluate the impact of PET/CT in chronic </a:t>
            </a:r>
            <a:r>
              <a:rPr lang="en-IN" dirty="0" smtClean="0"/>
              <a:t>pancreatitis</a:t>
            </a:r>
          </a:p>
          <a:p>
            <a:r>
              <a:rPr lang="en-IN" dirty="0" smtClean="0"/>
              <a:t> </a:t>
            </a:r>
            <a:r>
              <a:rPr lang="en-IN" dirty="0"/>
              <a:t>(4) </a:t>
            </a:r>
            <a:r>
              <a:rPr lang="en-IN" dirty="0" smtClean="0"/>
              <a:t>identify which </a:t>
            </a:r>
            <a:r>
              <a:rPr lang="en-IN" dirty="0"/>
              <a:t>groups of patients would most benefit from </a:t>
            </a:r>
            <a:r>
              <a:rPr lang="en-IN" dirty="0" smtClean="0"/>
              <a:t>PET/CT</a:t>
            </a:r>
            <a:endParaRPr lang="en-IN" dirty="0"/>
          </a:p>
          <a:p>
            <a:r>
              <a:rPr lang="en-IN" dirty="0" smtClean="0"/>
              <a:t>(5</a:t>
            </a:r>
            <a:r>
              <a:rPr lang="en-IN" dirty="0"/>
              <a:t>) report the incremental diagnostic </a:t>
            </a:r>
            <a:r>
              <a:rPr lang="en-IN" dirty="0" smtClean="0"/>
              <a:t>value of </a:t>
            </a:r>
            <a:r>
              <a:rPr lang="en-IN" dirty="0"/>
              <a:t>PET/CT for particular types of pancreatic tumour.</a:t>
            </a:r>
          </a:p>
        </p:txBody>
      </p:sp>
    </p:spTree>
    <p:extLst>
      <p:ext uri="{BB962C8B-B14F-4D97-AF65-F5344CB8AC3E}">
        <p14:creationId xmlns:p14="http://schemas.microsoft.com/office/powerpoint/2010/main" val="1543248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Methods – 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This study was a multicentre prospective diagnostic accuracy and clinical value study of PET/CT </a:t>
            </a:r>
            <a:r>
              <a:rPr lang="en-IN" dirty="0" smtClean="0"/>
              <a:t>in suspected </a:t>
            </a:r>
            <a:r>
              <a:rPr lang="en-IN" dirty="0"/>
              <a:t>pancreatic malignancy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Following standard diagnosis and staging with MDCT, eligible </a:t>
            </a:r>
            <a:r>
              <a:rPr lang="en-IN" dirty="0" smtClean="0"/>
              <a:t>patients underwent </a:t>
            </a:r>
            <a:r>
              <a:rPr lang="en-IN" dirty="0"/>
              <a:t>PET/CT within 2 weeks of informed consent. All PET/CT scans were centrally reviewed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Setting : The </a:t>
            </a:r>
            <a:r>
              <a:rPr lang="en-IN" dirty="0"/>
              <a:t>study took place in 18 UK pancreatic tertiary referral centres.</a:t>
            </a:r>
          </a:p>
        </p:txBody>
      </p:sp>
    </p:spTree>
    <p:extLst>
      <p:ext uri="{BB962C8B-B14F-4D97-AF65-F5344CB8AC3E}">
        <p14:creationId xmlns:p14="http://schemas.microsoft.com/office/powerpoint/2010/main" val="415236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Methods – 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Diagnosis, staging and planned management were recorded </a:t>
            </a:r>
            <a:endParaRPr lang="en-IN" dirty="0" smtClean="0"/>
          </a:p>
          <a:p>
            <a:r>
              <a:rPr lang="en-IN" dirty="0" smtClean="0"/>
              <a:t>D1 - before PETCT</a:t>
            </a:r>
          </a:p>
          <a:p>
            <a:r>
              <a:rPr lang="en-IN" dirty="0" smtClean="0"/>
              <a:t>D2 </a:t>
            </a:r>
            <a:r>
              <a:rPr lang="en-IN" dirty="0"/>
              <a:t>after </a:t>
            </a:r>
            <a:r>
              <a:rPr lang="en-IN" dirty="0" smtClean="0"/>
              <a:t> </a:t>
            </a:r>
            <a:r>
              <a:rPr lang="en-IN" dirty="0"/>
              <a:t>PET/CT. </a:t>
            </a:r>
            <a:endParaRPr lang="en-IN" dirty="0" smtClean="0"/>
          </a:p>
          <a:p>
            <a:r>
              <a:rPr lang="en-IN" dirty="0" smtClean="0"/>
              <a:t>Actual diagnosis</a:t>
            </a:r>
            <a:r>
              <a:rPr lang="en-IN" dirty="0"/>
              <a:t>, staging and management were then recorded (D3</a:t>
            </a:r>
            <a:r>
              <a:rPr lang="en-IN" dirty="0" smtClean="0"/>
              <a:t>).</a:t>
            </a:r>
          </a:p>
          <a:p>
            <a:r>
              <a:rPr lang="en-IN" dirty="0" smtClean="0"/>
              <a:t>The </a:t>
            </a:r>
            <a:r>
              <a:rPr lang="en-IN" dirty="0"/>
              <a:t>reference standard (D4) was based </a:t>
            </a:r>
            <a:r>
              <a:rPr lang="en-IN" dirty="0" smtClean="0"/>
              <a:t>on histology </a:t>
            </a:r>
            <a:r>
              <a:rPr lang="en-IN" dirty="0"/>
              <a:t>or clinical outcome after 12 months’ follow-up.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04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625" y="149300"/>
            <a:ext cx="7781646" cy="637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30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143" y="788807"/>
            <a:ext cx="7759233" cy="580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3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Participants – 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Patients with suspected pancreatic malignancy defined as one or more of </a:t>
            </a:r>
            <a:endParaRPr lang="en-IN" dirty="0" smtClean="0"/>
          </a:p>
          <a:p>
            <a:r>
              <a:rPr lang="en-IN" dirty="0" smtClean="0"/>
              <a:t>(</a:t>
            </a:r>
            <a:r>
              <a:rPr lang="en-IN" dirty="0"/>
              <a:t>1) focal lesion in the </a:t>
            </a:r>
            <a:r>
              <a:rPr lang="en-IN" dirty="0" smtClean="0"/>
              <a:t>pancreas/ bulky </a:t>
            </a:r>
            <a:r>
              <a:rPr lang="en-IN" dirty="0"/>
              <a:t>pancreas/dilated pancreatic duct (± metastases) detected on MDCT scan (± MRI/EUS/ultrasound</a:t>
            </a:r>
            <a:r>
              <a:rPr lang="en-IN" dirty="0" smtClean="0"/>
              <a:t>)</a:t>
            </a:r>
            <a:endParaRPr lang="en-IN" dirty="0"/>
          </a:p>
          <a:p>
            <a:r>
              <a:rPr lang="en-IN" dirty="0"/>
              <a:t>(2) jaundice due to distal obstruction (not due to calculi) defined as serum bilirubin &gt; 35 </a:t>
            </a:r>
            <a:r>
              <a:rPr lang="el-GR" dirty="0"/>
              <a:t>μ</a:t>
            </a:r>
            <a:r>
              <a:rPr lang="en-IN" dirty="0" err="1" smtClean="0"/>
              <a:t>mol</a:t>
            </a:r>
            <a:r>
              <a:rPr lang="en-IN" dirty="0" smtClean="0"/>
              <a:t>/l</a:t>
            </a:r>
            <a:endParaRPr lang="en-IN" dirty="0"/>
          </a:p>
          <a:p>
            <a:r>
              <a:rPr lang="en-IN" dirty="0"/>
              <a:t>(3) serum carbohydrate antigen 19-9 (CA19.9) &gt; 37 </a:t>
            </a:r>
            <a:r>
              <a:rPr lang="en-IN" dirty="0" err="1"/>
              <a:t>kU</a:t>
            </a:r>
            <a:r>
              <a:rPr lang="en-IN" dirty="0"/>
              <a:t>/l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r>
              <a:rPr lang="en-IN" dirty="0"/>
              <a:t>2. Able to attend for PET/CT scan.</a:t>
            </a:r>
          </a:p>
          <a:p>
            <a:r>
              <a:rPr lang="en-IN" dirty="0"/>
              <a:t>3. Able to undergo MDCT scan.</a:t>
            </a:r>
          </a:p>
          <a:p>
            <a:r>
              <a:rPr lang="en-IN" dirty="0"/>
              <a:t>4. Able to attend for 12 months of follow-up.</a:t>
            </a:r>
          </a:p>
          <a:p>
            <a:r>
              <a:rPr lang="en-IN" dirty="0"/>
              <a:t>5. Fully informed written consent given.</a:t>
            </a:r>
          </a:p>
        </p:txBody>
      </p:sp>
    </p:spTree>
    <p:extLst>
      <p:ext uri="{BB962C8B-B14F-4D97-AF65-F5344CB8AC3E}">
        <p14:creationId xmlns:p14="http://schemas.microsoft.com/office/powerpoint/2010/main" val="303859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r>
              <a:rPr lang="en-IN" dirty="0"/>
              <a:t>Patients aged &lt; 18 years.</a:t>
            </a:r>
          </a:p>
          <a:p>
            <a:r>
              <a:rPr lang="en-IN" dirty="0" smtClean="0"/>
              <a:t>Pregnancy</a:t>
            </a:r>
            <a:r>
              <a:rPr lang="en-IN" dirty="0"/>
              <a:t>.</a:t>
            </a:r>
          </a:p>
          <a:p>
            <a:r>
              <a:rPr lang="en-IN" dirty="0" smtClean="0"/>
              <a:t>Patients </a:t>
            </a:r>
            <a:r>
              <a:rPr lang="en-IN" dirty="0"/>
              <a:t>with poorly controlled diabetes.</a:t>
            </a:r>
          </a:p>
        </p:txBody>
      </p:sp>
    </p:spTree>
    <p:extLst>
      <p:ext uri="{BB962C8B-B14F-4D97-AF65-F5344CB8AC3E}">
        <p14:creationId xmlns:p14="http://schemas.microsoft.com/office/powerpoint/2010/main" val="1211783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Sample Size Calculation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A previous meta-analysis reported a sensitivity of 81% and specificity of 66% for the diagnosis </a:t>
            </a:r>
            <a:r>
              <a:rPr lang="en-IN" dirty="0" smtClean="0"/>
              <a:t>of pancreatic </a:t>
            </a:r>
            <a:r>
              <a:rPr lang="en-IN" dirty="0"/>
              <a:t>cancer with standard MDCT.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primary objective of this study was to investigate </a:t>
            </a:r>
            <a:r>
              <a:rPr lang="en-IN" dirty="0" smtClean="0"/>
              <a:t>the incremental </a:t>
            </a:r>
            <a:r>
              <a:rPr lang="en-IN" dirty="0"/>
              <a:t>value of PET/CT. To be of clinical value to the diagnostic work-up the addition of </a:t>
            </a:r>
            <a:r>
              <a:rPr lang="en-IN" dirty="0" smtClean="0"/>
              <a:t>PET/CT should </a:t>
            </a:r>
            <a:r>
              <a:rPr lang="en-IN" dirty="0"/>
              <a:t>increase sensitivity from 81% to 90% and specificity from 66% to 80</a:t>
            </a:r>
            <a:r>
              <a:rPr lang="en-IN" dirty="0" smtClean="0"/>
              <a:t>%.</a:t>
            </a:r>
          </a:p>
          <a:p>
            <a:r>
              <a:rPr lang="en-IN" dirty="0" smtClean="0"/>
              <a:t> </a:t>
            </a:r>
            <a:r>
              <a:rPr lang="en-IN" dirty="0"/>
              <a:t>Using methodology for </a:t>
            </a:r>
            <a:r>
              <a:rPr lang="en-IN" dirty="0" smtClean="0"/>
              <a:t>a paired </a:t>
            </a:r>
            <a:r>
              <a:rPr lang="en-IN" dirty="0"/>
              <a:t>design, the number of diseased and non-diseased subjects required to have 80% power to </a:t>
            </a:r>
            <a:r>
              <a:rPr lang="en-IN" dirty="0" smtClean="0"/>
              <a:t>detect these </a:t>
            </a:r>
            <a:r>
              <a:rPr lang="en-IN" dirty="0"/>
              <a:t>differences at the 5% (two-sided) significance level </a:t>
            </a:r>
            <a:endParaRPr lang="en-IN" dirty="0" smtClean="0"/>
          </a:p>
          <a:p>
            <a:r>
              <a:rPr lang="en-IN" dirty="0" smtClean="0"/>
              <a:t>To </a:t>
            </a:r>
            <a:r>
              <a:rPr lang="en-IN" dirty="0"/>
              <a:t>ensure adequate power, the largest of these </a:t>
            </a:r>
            <a:r>
              <a:rPr lang="en-IN" dirty="0" smtClean="0"/>
              <a:t>600 </a:t>
            </a:r>
            <a:r>
              <a:rPr lang="en-IN" dirty="0"/>
              <a:t>pancreatic cancer patients </a:t>
            </a:r>
            <a:r>
              <a:rPr lang="en-IN" dirty="0" smtClean="0"/>
              <a:t> </a:t>
            </a:r>
            <a:r>
              <a:rPr lang="en-IN" dirty="0"/>
              <a:t>was the initial target for recruitment.</a:t>
            </a:r>
          </a:p>
          <a:p>
            <a:r>
              <a:rPr lang="en-IN" dirty="0"/>
              <a:t>An interim analysis was carried out after 200 patients were recruited and the reference standard obtained.</a:t>
            </a:r>
          </a:p>
          <a:p>
            <a:r>
              <a:rPr lang="en-IN" dirty="0"/>
              <a:t>The sample size was then revised down to 500 patients.</a:t>
            </a:r>
          </a:p>
        </p:txBody>
      </p:sp>
    </p:spTree>
    <p:extLst>
      <p:ext uri="{BB962C8B-B14F-4D97-AF65-F5344CB8AC3E}">
        <p14:creationId xmlns:p14="http://schemas.microsoft.com/office/powerpoint/2010/main" val="427168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Diagnostic accuracy was investigated by comparing the baseline diagnosis (D1) and the results </a:t>
            </a:r>
            <a:r>
              <a:rPr lang="en-IN" dirty="0" smtClean="0"/>
              <a:t>of the </a:t>
            </a:r>
            <a:r>
              <a:rPr lang="en-IN" dirty="0"/>
              <a:t>PET/CT </a:t>
            </a:r>
            <a:r>
              <a:rPr lang="en-IN" dirty="0" smtClean="0"/>
              <a:t>scan(D2) </a:t>
            </a:r>
            <a:r>
              <a:rPr lang="en-IN" dirty="0"/>
              <a:t>with the reference diagnosis (D4</a:t>
            </a:r>
            <a:r>
              <a:rPr lang="en-IN" dirty="0" smtClean="0"/>
              <a:t>)</a:t>
            </a:r>
          </a:p>
          <a:p>
            <a:r>
              <a:rPr lang="en-IN" dirty="0" smtClean="0"/>
              <a:t> Diagnostic </a:t>
            </a:r>
            <a:r>
              <a:rPr lang="en-IN" dirty="0"/>
              <a:t>impact was investigated by comparing </a:t>
            </a:r>
            <a:r>
              <a:rPr lang="en-IN" dirty="0" smtClean="0"/>
              <a:t>the baseline </a:t>
            </a:r>
            <a:r>
              <a:rPr lang="en-IN" dirty="0"/>
              <a:t>(D1) and post (D2) PET/CT diagnoses with the reference diagnosis (D4).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diagnostic </a:t>
            </a:r>
            <a:r>
              <a:rPr lang="en-IN" dirty="0" smtClean="0"/>
              <a:t>impact of </a:t>
            </a:r>
            <a:r>
              <a:rPr lang="en-IN" dirty="0"/>
              <a:t>standard work-up was estimated by comparing diagnostic decisions made at D1 with the </a:t>
            </a:r>
            <a:r>
              <a:rPr lang="en-IN" dirty="0" smtClean="0"/>
              <a:t>reference diagnosis </a:t>
            </a:r>
            <a:r>
              <a:rPr lang="en-IN" dirty="0"/>
              <a:t>made at D4 and expressing as sensitivities and specificities together with 95% </a:t>
            </a:r>
            <a:r>
              <a:rPr lang="en-IN" dirty="0" smtClean="0"/>
              <a:t>confidence intervals </a:t>
            </a:r>
            <a:r>
              <a:rPr lang="en-IN" dirty="0"/>
              <a:t>(</a:t>
            </a:r>
            <a:r>
              <a:rPr lang="en-IN" dirty="0" smtClean="0"/>
              <a:t>CI)</a:t>
            </a:r>
          </a:p>
          <a:p>
            <a:r>
              <a:rPr lang="en-IN" dirty="0" smtClean="0"/>
              <a:t>To </a:t>
            </a:r>
            <a:r>
              <a:rPr lang="en-IN" dirty="0"/>
              <a:t>evaluate the accuracy of staging by </a:t>
            </a:r>
            <a:r>
              <a:rPr lang="en-IN" dirty="0" smtClean="0"/>
              <a:t>standard work-up </a:t>
            </a:r>
            <a:r>
              <a:rPr lang="en-IN" dirty="0"/>
              <a:t>the analysis was restricted to individuals with pancreatic malignancy diagnosed at the </a:t>
            </a:r>
            <a:r>
              <a:rPr lang="en-IN" dirty="0" smtClean="0"/>
              <a:t>reference diagnosis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accuracy of the revised diagnoses made after PET/CT was assessed in the same way </a:t>
            </a:r>
            <a:r>
              <a:rPr lang="en-IN" dirty="0" smtClean="0"/>
              <a:t>making comparisons </a:t>
            </a:r>
            <a:r>
              <a:rPr lang="en-IN" dirty="0"/>
              <a:t>between diagnostic and staging decisions made at D2 and the final reference diagnosis.</a:t>
            </a:r>
          </a:p>
        </p:txBody>
      </p:sp>
    </p:spTree>
    <p:extLst>
      <p:ext uri="{BB962C8B-B14F-4D97-AF65-F5344CB8AC3E}">
        <p14:creationId xmlns:p14="http://schemas.microsoft.com/office/powerpoint/2010/main" val="1214641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Cost-effectiveness </a:t>
            </a:r>
            <a:r>
              <a:rPr lang="en-IN" dirty="0"/>
              <a:t>analysis </a:t>
            </a:r>
            <a:r>
              <a:rPr lang="en-IN" dirty="0" smtClean="0"/>
              <a:t>was in </a:t>
            </a:r>
            <a:r>
              <a:rPr lang="en-IN" dirty="0"/>
              <a:t>three parts: </a:t>
            </a:r>
            <a:endParaRPr lang="en-IN" dirty="0" smtClean="0"/>
          </a:p>
          <a:p>
            <a:r>
              <a:rPr lang="en-IN" dirty="0" smtClean="0"/>
              <a:t>Model </a:t>
            </a:r>
            <a:r>
              <a:rPr lang="en-IN" dirty="0"/>
              <a:t>1, in which we calculated the marginal cost per additional correct diagnosis </a:t>
            </a:r>
            <a:r>
              <a:rPr lang="en-IN" dirty="0" smtClean="0"/>
              <a:t>of pancreatic </a:t>
            </a:r>
            <a:r>
              <a:rPr lang="en-IN" dirty="0"/>
              <a:t>ductal adenocarcinoma (PDAC) using PET/CT and CT </a:t>
            </a:r>
            <a:r>
              <a:rPr lang="en-IN" dirty="0" smtClean="0"/>
              <a:t>alone</a:t>
            </a:r>
          </a:p>
          <a:p>
            <a:r>
              <a:rPr lang="en-IN" dirty="0" smtClean="0"/>
              <a:t>Model </a:t>
            </a:r>
            <a:r>
              <a:rPr lang="en-IN" dirty="0"/>
              <a:t>2, in which we </a:t>
            </a:r>
            <a:r>
              <a:rPr lang="en-IN" dirty="0" smtClean="0"/>
              <a:t>calculated the </a:t>
            </a:r>
            <a:r>
              <a:rPr lang="en-IN" dirty="0"/>
              <a:t>budget impact of use of </a:t>
            </a:r>
            <a:r>
              <a:rPr lang="en-IN" dirty="0" smtClean="0"/>
              <a:t>PET/CT</a:t>
            </a:r>
          </a:p>
          <a:p>
            <a:r>
              <a:rPr lang="en-IN" dirty="0" smtClean="0"/>
              <a:t>Model </a:t>
            </a:r>
            <a:r>
              <a:rPr lang="en-IN" dirty="0"/>
              <a:t>3, in which we modelled the change in management </a:t>
            </a:r>
            <a:r>
              <a:rPr lang="en-IN" dirty="0" smtClean="0"/>
              <a:t>of patients </a:t>
            </a:r>
            <a:r>
              <a:rPr lang="en-IN" dirty="0"/>
              <a:t>as a result of use of PET/CT in diagnosis over a 1-year time horizon.</a:t>
            </a:r>
          </a:p>
        </p:txBody>
      </p:sp>
    </p:spTree>
    <p:extLst>
      <p:ext uri="{BB962C8B-B14F-4D97-AF65-F5344CB8AC3E}">
        <p14:creationId xmlns:p14="http://schemas.microsoft.com/office/powerpoint/2010/main" val="3493126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331314"/>
            <a:ext cx="8911687" cy="1280890"/>
          </a:xfrm>
        </p:spPr>
        <p:txBody>
          <a:bodyPr/>
          <a:lstStyle/>
          <a:p>
            <a:r>
              <a:rPr lang="en-IN" dirty="0" smtClean="0"/>
              <a:t>What were the results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716" y="1090808"/>
            <a:ext cx="5985343" cy="558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4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92958"/>
            <a:ext cx="8911687" cy="1280890"/>
          </a:xfrm>
        </p:spPr>
        <p:txBody>
          <a:bodyPr/>
          <a:lstStyle/>
          <a:p>
            <a:r>
              <a:rPr lang="en-IN" dirty="0" smtClean="0"/>
              <a:t>Baseline Characters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553" y="1014096"/>
            <a:ext cx="5973576" cy="601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4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215153"/>
            <a:ext cx="8372231" cy="652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06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 – Model 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PET-PANC study has shown that CT (D1) had a sensitivity of 87.4% and a specificity of 69.8%, </a:t>
            </a:r>
            <a:r>
              <a:rPr lang="en-IN" dirty="0" smtClean="0"/>
              <a:t>with a </a:t>
            </a:r>
            <a:r>
              <a:rPr lang="en-IN" dirty="0"/>
              <a:t>diagnostic accuracy of 78.2% for the 583 ITT patients. </a:t>
            </a:r>
            <a:endParaRPr lang="en-IN" dirty="0" smtClean="0"/>
          </a:p>
          <a:p>
            <a:r>
              <a:rPr lang="en-IN" dirty="0" smtClean="0"/>
              <a:t>PET/CT </a:t>
            </a:r>
            <a:r>
              <a:rPr lang="en-IN" dirty="0"/>
              <a:t>(D2) had a sensitivity of 90.3% and </a:t>
            </a:r>
            <a:r>
              <a:rPr lang="en-IN" dirty="0" smtClean="0"/>
              <a:t>a specificity </a:t>
            </a:r>
            <a:r>
              <a:rPr lang="en-IN" dirty="0"/>
              <a:t>of 76.1%, with an overall diagnostic accuracy of 82.8%. The increased accuracy corresponds </a:t>
            </a:r>
            <a:r>
              <a:rPr lang="en-IN" dirty="0" smtClean="0"/>
              <a:t>to an </a:t>
            </a:r>
            <a:r>
              <a:rPr lang="en-IN" dirty="0"/>
              <a:t>additional 27 correct diagnoses, corresponding to an increment of 5.9% (100 × 27/456) in accuracy rate</a:t>
            </a:r>
            <a:r>
              <a:rPr lang="en-IN" dirty="0" smtClean="0"/>
              <a:t>.</a:t>
            </a:r>
          </a:p>
          <a:p>
            <a:r>
              <a:rPr lang="en-IN" dirty="0" smtClean="0"/>
              <a:t>The </a:t>
            </a:r>
            <a:r>
              <a:rPr lang="en-IN" dirty="0"/>
              <a:t>incremental cost per additional accurate diagnosis was £15,309 (</a:t>
            </a:r>
            <a:r>
              <a:rPr lang="en-IN" dirty="0" smtClean="0"/>
              <a:t>95%CI </a:t>
            </a:r>
            <a:r>
              <a:rPr lang="en-IN" dirty="0"/>
              <a:t>£15,072 to £</a:t>
            </a:r>
            <a:r>
              <a:rPr lang="en-IN" dirty="0" smtClean="0"/>
              <a:t>15,460) corresponding </a:t>
            </a:r>
            <a:r>
              <a:rPr lang="en-IN" dirty="0"/>
              <a:t>to £69,810 (95% CI £68,727 to £70,499) per additional percentage gained in </a:t>
            </a:r>
            <a:r>
              <a:rPr lang="en-IN" dirty="0" smtClean="0"/>
              <a:t>diagnostic accuracy </a:t>
            </a:r>
            <a:r>
              <a:rPr lang="en-IN" dirty="0"/>
              <a:t>rate.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0227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Analysis- Model 2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13" y="1905000"/>
            <a:ext cx="10320728" cy="4201266"/>
          </a:xfrm>
        </p:spPr>
      </p:pic>
    </p:spTree>
    <p:extLst>
      <p:ext uri="{BB962C8B-B14F-4D97-AF65-F5344CB8AC3E}">
        <p14:creationId xmlns:p14="http://schemas.microsoft.com/office/powerpoint/2010/main" val="1552073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51" y="1533495"/>
            <a:ext cx="10330162" cy="505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87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 – Model 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905000"/>
            <a:ext cx="9505538" cy="40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01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 – Model 3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21" y="1479176"/>
            <a:ext cx="10695349" cy="4553697"/>
          </a:xfrm>
        </p:spPr>
      </p:pic>
    </p:spTree>
    <p:extLst>
      <p:ext uri="{BB962C8B-B14F-4D97-AF65-F5344CB8AC3E}">
        <p14:creationId xmlns:p14="http://schemas.microsoft.com/office/powerpoint/2010/main" val="2291425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Economic Analysis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83" y="1667435"/>
            <a:ext cx="8717405" cy="4822638"/>
          </a:xfrm>
        </p:spPr>
      </p:pic>
    </p:spTree>
    <p:extLst>
      <p:ext uri="{BB962C8B-B14F-4D97-AF65-F5344CB8AC3E}">
        <p14:creationId xmlns:p14="http://schemas.microsoft.com/office/powerpoint/2010/main" val="3500011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Are the results valid?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 recommendations include all patient relevant groups, management options and possible outcomes?</a:t>
            </a:r>
          </a:p>
          <a:p>
            <a:pPr lvl="1"/>
            <a:r>
              <a:rPr lang="en-IN" dirty="0" smtClean="0"/>
              <a:t>Did they adopt a sufficiently broad point of view?</a:t>
            </a:r>
          </a:p>
          <a:p>
            <a:pPr lvl="2"/>
            <a:r>
              <a:rPr lang="en-IN" dirty="0" smtClean="0"/>
              <a:t>Yes</a:t>
            </a:r>
            <a:endParaRPr lang="en-IN" dirty="0" smtClean="0"/>
          </a:p>
          <a:p>
            <a:pPr lvl="2"/>
            <a:r>
              <a:rPr lang="en-IN" dirty="0" smtClean="0"/>
              <a:t>All suspected patients included</a:t>
            </a:r>
            <a:endParaRPr lang="en-IN" dirty="0" smtClean="0"/>
          </a:p>
          <a:p>
            <a:pPr lvl="2"/>
            <a:r>
              <a:rPr lang="en-IN" dirty="0" smtClean="0"/>
              <a:t>All possible outcomes were looked at</a:t>
            </a:r>
          </a:p>
          <a:p>
            <a:pPr lvl="2"/>
            <a:r>
              <a:rPr lang="en-IN" dirty="0" smtClean="0"/>
              <a:t>Multiple models of cost analysis was done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195527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Are the results reported separately for different patient groups?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IN" dirty="0" smtClean="0"/>
              <a:t>Yes</a:t>
            </a:r>
            <a:r>
              <a:rPr lang="en-IN" dirty="0" smtClean="0"/>
              <a:t>,  specific different patient group was estimated</a:t>
            </a:r>
            <a:r>
              <a:rPr lang="en-IN" dirty="0" smtClean="0"/>
              <a:t>.</a:t>
            </a:r>
          </a:p>
          <a:p>
            <a:pPr lvl="1"/>
            <a:r>
              <a:rPr lang="en-IN" dirty="0" smtClean="0"/>
              <a:t>Results for those who had pancreatic cancer and those who didn’t were looked at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618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368969"/>
            <a:ext cx="9875520" cy="14478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Is there a systematic review and summary of evidence linking options to outcomes for each relevant question?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0351" y="2081463"/>
            <a:ext cx="9872871" cy="4038600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Yes.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1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2799" y="391859"/>
            <a:ext cx="10449201" cy="552933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Were costs measured accurately?</a:t>
            </a:r>
          </a:p>
          <a:p>
            <a:pPr lvl="1"/>
            <a:r>
              <a:rPr lang="en-IN" dirty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Estimated costs obtained from </a:t>
            </a:r>
            <a:r>
              <a:rPr lang="en-IN" dirty="0" smtClean="0"/>
              <a:t>CSRI - Client </a:t>
            </a:r>
            <a:r>
              <a:rPr lang="en-IN" dirty="0"/>
              <a:t>Service Receipt Inventory;</a:t>
            </a:r>
            <a:r>
              <a:rPr lang="en-IN" dirty="0"/>
              <a:t> </a:t>
            </a:r>
            <a:r>
              <a:rPr lang="en-IN" dirty="0" smtClean="0"/>
              <a:t> - Under the NIH , and from the Department of Health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Breakdown and detailed breakdown was given</a:t>
            </a:r>
          </a:p>
          <a:p>
            <a:pPr lvl="1"/>
            <a:endParaRPr lang="en-IN" dirty="0">
              <a:solidFill>
                <a:schemeClr val="tx1"/>
              </a:solidFill>
            </a:endParaRPr>
          </a:p>
          <a:p>
            <a:r>
              <a:rPr lang="en-IN" dirty="0">
                <a:solidFill>
                  <a:schemeClr val="tx1"/>
                </a:solidFill>
              </a:rPr>
              <a:t>Did investigators consider the timing of costs and consequences</a:t>
            </a:r>
            <a:r>
              <a:rPr lang="en-IN" dirty="0" smtClean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Patients were followed by till </a:t>
            </a:r>
            <a:r>
              <a:rPr lang="en-IN" dirty="0" smtClean="0">
                <a:solidFill>
                  <a:schemeClr val="tx1"/>
                </a:solidFill>
              </a:rPr>
              <a:t>1 </a:t>
            </a:r>
            <a:r>
              <a:rPr lang="en-IN" dirty="0" smtClean="0">
                <a:solidFill>
                  <a:schemeClr val="tx1"/>
                </a:solidFill>
              </a:rPr>
              <a:t>years.</a:t>
            </a:r>
          </a:p>
          <a:p>
            <a:pPr lvl="1"/>
            <a:endParaRPr lang="en-IN" dirty="0" smtClean="0">
              <a:solidFill>
                <a:schemeClr val="tx1"/>
              </a:solidFill>
            </a:endParaRP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Both </a:t>
            </a:r>
            <a:r>
              <a:rPr lang="en-IN" dirty="0">
                <a:solidFill>
                  <a:schemeClr val="tx1"/>
                </a:solidFill>
              </a:rPr>
              <a:t>costs and health were discounted at </a:t>
            </a:r>
            <a:r>
              <a:rPr lang="en-IN" dirty="0" smtClean="0">
                <a:solidFill>
                  <a:schemeClr val="tx1"/>
                </a:solidFill>
              </a:rPr>
              <a:t>a rate </a:t>
            </a:r>
            <a:r>
              <a:rPr lang="en-IN" dirty="0">
                <a:solidFill>
                  <a:schemeClr val="tx1"/>
                </a:solidFill>
              </a:rPr>
              <a:t>of 3.5% per annum as recommend by the National Institute for Health and Care Excellence (</a:t>
            </a:r>
            <a:r>
              <a:rPr lang="en-IN" dirty="0" smtClean="0">
                <a:solidFill>
                  <a:schemeClr val="tx1"/>
                </a:solidFill>
              </a:rPr>
              <a:t>NICE).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10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786" y="0"/>
            <a:ext cx="9875520" cy="1356360"/>
          </a:xfrm>
        </p:spPr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360" y="1117241"/>
            <a:ext cx="9872871" cy="5412347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What are the incremental costs and effects of each strategy?</a:t>
            </a:r>
          </a:p>
          <a:p>
            <a:pPr marL="274320" lvl="1" indent="0">
              <a:buNone/>
            </a:pPr>
            <a:r>
              <a:rPr lang="en-IN" dirty="0"/>
              <a:t>For within-range patients the incremental cost of PET/CT was estimated as being £419 (95% CI</a:t>
            </a:r>
            <a:br>
              <a:rPr lang="en-IN" dirty="0"/>
            </a:br>
            <a:r>
              <a:rPr lang="en-IN" dirty="0"/>
              <a:t>–£138 to £930) for nuclear medicine and £152 (95% CI –£399 to £688)</a:t>
            </a:r>
            <a:r>
              <a:rPr lang="en-IN" dirty="0"/>
              <a:t> </a:t>
            </a:r>
            <a:r>
              <a:rPr lang="en-IN" dirty="0" smtClean="0"/>
              <a:t> - for clinical oncology</a:t>
            </a:r>
          </a:p>
          <a:p>
            <a:pPr marL="274320" lvl="1" indent="0">
              <a:buNone/>
            </a:pPr>
            <a:r>
              <a:rPr lang="en-IN" dirty="0"/>
              <a:t>For nuclear </a:t>
            </a:r>
            <a:r>
              <a:rPr lang="en-IN" dirty="0" smtClean="0"/>
              <a:t>medicine costs: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the ICERs were £53,677 per QALY gained and £45,423 per LYG. Based on the upper end of the NICE</a:t>
            </a:r>
            <a:br>
              <a:rPr lang="en-IN" dirty="0"/>
            </a:br>
            <a:r>
              <a:rPr lang="en-IN" dirty="0"/>
              <a:t>threshold, £30,000 per QALY, these estimates suggest that PET/CT is not cost-effective.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/>
          </a:p>
          <a:p>
            <a:pPr marL="274320" lvl="1" indent="0">
              <a:buNone/>
            </a:pPr>
            <a:r>
              <a:rPr lang="en-IN" dirty="0"/>
              <a:t>Using clinical oncology costs within the model, for within-range patients the ICERs were</a:t>
            </a:r>
            <a:br>
              <a:rPr lang="en-IN" dirty="0"/>
            </a:br>
            <a:r>
              <a:rPr lang="en-IN" dirty="0"/>
              <a:t>£19,445 per QALY and £16,455 per LYG, which are borderline cost-effective at the lower NICE threshold</a:t>
            </a:r>
            <a:br>
              <a:rPr lang="en-IN" dirty="0"/>
            </a:br>
            <a:r>
              <a:rPr lang="en-IN" dirty="0"/>
              <a:t>of £20,000 per QALY and cost-effective at the upper end of the NICE threshold.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/>
          </a:p>
          <a:p>
            <a:pPr marL="274320" lvl="1" indent="0">
              <a:buNone/>
            </a:pPr>
            <a:endParaRPr lang="en-IN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IN" dirty="0" smtClean="0">
                <a:solidFill>
                  <a:schemeClr val="tx1"/>
                </a:solidFill>
              </a:rPr>
              <a:t>Do </a:t>
            </a:r>
            <a:r>
              <a:rPr lang="en-IN" dirty="0" smtClean="0">
                <a:solidFill>
                  <a:schemeClr val="tx1"/>
                </a:solidFill>
              </a:rPr>
              <a:t>incremental costs and effects differ between subgroups?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 and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smtClean="0">
                <a:solidFill>
                  <a:schemeClr val="tx1"/>
                </a:solidFill>
              </a:rPr>
              <a:t>mentioned.</a:t>
            </a:r>
          </a:p>
        </p:txBody>
      </p:sp>
    </p:spTree>
    <p:extLst>
      <p:ext uri="{BB962C8B-B14F-4D97-AF65-F5344CB8AC3E}">
        <p14:creationId xmlns:p14="http://schemas.microsoft.com/office/powerpoint/2010/main" val="3324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48784" cy="1356360"/>
          </a:xfrm>
        </p:spPr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Are the treatment benefits worth the risks and costs?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</a:t>
            </a:r>
            <a:endParaRPr lang="en-IN" dirty="0" smtClean="0">
              <a:solidFill>
                <a:schemeClr val="tx1"/>
              </a:solidFill>
            </a:endParaRP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Cost per QALY gained= </a:t>
            </a:r>
            <a:r>
              <a:rPr lang="en-IN" dirty="0" smtClean="0">
                <a:solidFill>
                  <a:schemeClr val="tx1"/>
                </a:solidFill>
              </a:rPr>
              <a:t>&lt;20,000</a:t>
            </a:r>
            <a:r>
              <a:rPr lang="en-IN" dirty="0"/>
              <a:t> </a:t>
            </a:r>
            <a:r>
              <a:rPr lang="en-IN" dirty="0" smtClean="0"/>
              <a:t>£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And had actually </a:t>
            </a:r>
            <a:r>
              <a:rPr lang="en-IN" dirty="0" err="1" smtClean="0">
                <a:solidFill>
                  <a:schemeClr val="tx1"/>
                </a:solidFill>
              </a:rPr>
              <a:t>decremental</a:t>
            </a:r>
            <a:r>
              <a:rPr lang="en-IN" dirty="0" smtClean="0">
                <a:solidFill>
                  <a:schemeClr val="tx1"/>
                </a:solidFill>
              </a:rPr>
              <a:t> costs in </a:t>
            </a:r>
            <a:r>
              <a:rPr lang="en-IN" smtClean="0">
                <a:solidFill>
                  <a:schemeClr val="tx1"/>
                </a:solidFill>
              </a:rPr>
              <a:t>primary analysis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Can I expect similar costs in my setting?</a:t>
            </a:r>
          </a:p>
          <a:p>
            <a:pPr lvl="1"/>
            <a:r>
              <a:rPr lang="en-IN" dirty="0" smtClean="0">
                <a:solidFill>
                  <a:schemeClr val="tx1"/>
                </a:solidFill>
              </a:rPr>
              <a:t>Yes.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79675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409</TotalTime>
  <Words>1311</Words>
  <Application>Microsoft Office PowerPoint</Application>
  <PresentationFormat>Widescreen</PresentationFormat>
  <Paragraphs>118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Wisp</vt:lpstr>
      <vt:lpstr>Critical Appraisal of Economic Study</vt:lpstr>
      <vt:lpstr>Background</vt:lpstr>
      <vt:lpstr>PICOT</vt:lpstr>
      <vt:lpstr>Objectives</vt:lpstr>
      <vt:lpstr>Methods – Study Design</vt:lpstr>
      <vt:lpstr>Methods – Study Design</vt:lpstr>
      <vt:lpstr>PowerPoint Presentation</vt:lpstr>
      <vt:lpstr>PowerPoint Presentation</vt:lpstr>
      <vt:lpstr>Participants – Inclusion Criteria</vt:lpstr>
      <vt:lpstr>Exclusion Criteria</vt:lpstr>
      <vt:lpstr>Sample Size Calculation</vt:lpstr>
      <vt:lpstr>Statistical Methods</vt:lpstr>
      <vt:lpstr>Economic Analysis</vt:lpstr>
      <vt:lpstr>What were the results ?</vt:lpstr>
      <vt:lpstr>Baseline Characters</vt:lpstr>
      <vt:lpstr>PowerPoint Presentation</vt:lpstr>
      <vt:lpstr>Economic Analysis – Model 1</vt:lpstr>
      <vt:lpstr>Economic Analysis- Model 2</vt:lpstr>
      <vt:lpstr>Economic Analysis</vt:lpstr>
      <vt:lpstr>Economic Analysis – Model 3</vt:lpstr>
      <vt:lpstr>Economic Analysis – Model 3</vt:lpstr>
      <vt:lpstr>Economic Analysis</vt:lpstr>
      <vt:lpstr>Are the results valid?</vt:lpstr>
      <vt:lpstr>Are the results reported separately for different patient groups? </vt:lpstr>
      <vt:lpstr>Is there a systematic review and summary of evidence linking options to outcomes for each relevant question?</vt:lpstr>
      <vt:lpstr>PowerPoint Presentation</vt:lpstr>
      <vt:lpstr>What are the results?</vt:lpstr>
      <vt:lpstr>How can I apply the results to patient care?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Economic Study</dc:title>
  <dc:creator>Jasper</dc:creator>
  <cp:lastModifiedBy>Jasper</cp:lastModifiedBy>
  <cp:revision>15</cp:revision>
  <dcterms:created xsi:type="dcterms:W3CDTF">2019-01-18T01:40:23Z</dcterms:created>
  <dcterms:modified xsi:type="dcterms:W3CDTF">2019-01-18T08:29:27Z</dcterms:modified>
</cp:coreProperties>
</file>