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3" r:id="rId3"/>
    <p:sldId id="264" r:id="rId4"/>
    <p:sldId id="265" r:id="rId5"/>
    <p:sldId id="269" r:id="rId6"/>
    <p:sldId id="270" r:id="rId7"/>
    <p:sldId id="271" r:id="rId8"/>
    <p:sldId id="272" r:id="rId9"/>
    <p:sldId id="273" r:id="rId10"/>
    <p:sldId id="268" r:id="rId11"/>
    <p:sldId id="274" r:id="rId12"/>
    <p:sldId id="277" r:id="rId13"/>
    <p:sldId id="257" r:id="rId14"/>
    <p:sldId id="275" r:id="rId15"/>
    <p:sldId id="276" r:id="rId16"/>
    <p:sldId id="258" r:id="rId17"/>
    <p:sldId id="259" r:id="rId18"/>
    <p:sldId id="267" r:id="rId19"/>
    <p:sldId id="261" r:id="rId20"/>
    <p:sldId id="260" r:id="rId21"/>
    <p:sldId id="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137" autoAdjust="0"/>
  </p:normalViewPr>
  <p:slideViewPr>
    <p:cSldViewPr snapToGrid="0">
      <p:cViewPr varScale="1">
        <p:scale>
          <a:sx n="46" d="100"/>
          <a:sy n="46" d="100"/>
        </p:scale>
        <p:origin x="72"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0EE75-F696-4900-BC3F-5264286DF4E2}" type="datetimeFigureOut">
              <a:rPr lang="en-US" smtClean="0"/>
              <a:t>28-Jan-19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D61C36-F206-47B4-91CC-5FE1C552AE88}" type="slidenum">
              <a:rPr lang="en-US" smtClean="0"/>
              <a:t>‹#›</a:t>
            </a:fld>
            <a:endParaRPr lang="en-US"/>
          </a:p>
        </p:txBody>
      </p:sp>
    </p:spTree>
    <p:extLst>
      <p:ext uri="{BB962C8B-B14F-4D97-AF65-F5344CB8AC3E}">
        <p14:creationId xmlns:p14="http://schemas.microsoft.com/office/powerpoint/2010/main" val="3722021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reference standard was an expert consensus panel of three cardiology specialists, who reviewed each case blinded to the assessments by other panel members. The ESC 2012 guideline was used to define heart failure.</a:t>
            </a:r>
          </a:p>
          <a:p>
            <a:endParaRPr lang="en-US" dirty="0"/>
          </a:p>
          <a:p>
            <a:r>
              <a:rPr lang="en-US" dirty="0"/>
              <a:t>The MICE rule comprised four clinical elements – Male, history of myocardial Infarction, Crepitations at the lung bases and </a:t>
            </a:r>
            <a:r>
              <a:rPr lang="en-US" dirty="0" err="1"/>
              <a:t>oEdema</a:t>
            </a:r>
            <a:r>
              <a:rPr lang="en-US" dirty="0"/>
              <a:t> – and was combined with natriuretic peptide levels to identify those likely to have heart failure and who should be referred for further diagnostic testing. The elements of the CDR are shown in Box 1.</a:t>
            </a:r>
          </a:p>
        </p:txBody>
      </p:sp>
      <p:sp>
        <p:nvSpPr>
          <p:cNvPr id="4" name="Slide Number Placeholder 3"/>
          <p:cNvSpPr>
            <a:spLocks noGrp="1"/>
          </p:cNvSpPr>
          <p:nvPr>
            <p:ph type="sldNum" sz="quarter" idx="5"/>
          </p:nvPr>
        </p:nvSpPr>
        <p:spPr/>
        <p:txBody>
          <a:bodyPr/>
          <a:lstStyle/>
          <a:p>
            <a:fld id="{6ED61C36-F206-47B4-91CC-5FE1C552AE88}" type="slidenum">
              <a:rPr lang="en-US" smtClean="0"/>
              <a:t>3</a:t>
            </a:fld>
            <a:endParaRPr lang="en-US"/>
          </a:p>
        </p:txBody>
      </p:sp>
    </p:spTree>
    <p:extLst>
      <p:ext uri="{BB962C8B-B14F-4D97-AF65-F5344CB8AC3E}">
        <p14:creationId xmlns:p14="http://schemas.microsoft.com/office/powerpoint/2010/main" val="1552934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2011 and was completed on 31 August 2013. Participants were recruited from a random sample of 28 general practices in central England, stratified by practice list size and deprivation quartile.</a:t>
            </a:r>
          </a:p>
          <a:p>
            <a:endParaRPr lang="en-US" dirty="0"/>
          </a:p>
          <a:p>
            <a:r>
              <a:rPr lang="en-US" dirty="0"/>
              <a:t>At step 1 the clinical assessment (excluding the MICE variables) and ECG and echocardiogram findings were presented. </a:t>
            </a:r>
          </a:p>
          <a:p>
            <a:r>
              <a:rPr lang="en-US" dirty="0"/>
              <a:t>At step 2 the CDR components (male, history of myocardial infarction, crepitations and </a:t>
            </a:r>
            <a:r>
              <a:rPr lang="en-US" dirty="0" err="1"/>
              <a:t>oedema</a:t>
            </a:r>
            <a:r>
              <a:rPr lang="en-US" dirty="0"/>
              <a:t>) were added and, </a:t>
            </a:r>
          </a:p>
          <a:p>
            <a:r>
              <a:rPr lang="en-US" dirty="0"/>
              <a:t>finally, at step 3 the NT-</a:t>
            </a:r>
            <a:r>
              <a:rPr lang="en-US" dirty="0" err="1"/>
              <a:t>proBNP</a:t>
            </a:r>
            <a:r>
              <a:rPr lang="en-US" dirty="0"/>
              <a:t> result was included.</a:t>
            </a:r>
          </a:p>
          <a:p>
            <a:endParaRPr lang="en-US" dirty="0"/>
          </a:p>
        </p:txBody>
      </p:sp>
      <p:sp>
        <p:nvSpPr>
          <p:cNvPr id="4" name="Slide Number Placeholder 3"/>
          <p:cNvSpPr>
            <a:spLocks noGrp="1"/>
          </p:cNvSpPr>
          <p:nvPr>
            <p:ph type="sldNum" sz="quarter" idx="5"/>
          </p:nvPr>
        </p:nvSpPr>
        <p:spPr/>
        <p:txBody>
          <a:bodyPr/>
          <a:lstStyle/>
          <a:p>
            <a:fld id="{6ED61C36-F206-47B4-91CC-5FE1C552AE88}" type="slidenum">
              <a:rPr lang="en-US" smtClean="0"/>
              <a:t>4</a:t>
            </a:fld>
            <a:endParaRPr lang="en-US"/>
          </a:p>
        </p:txBody>
      </p:sp>
    </p:spTree>
    <p:extLst>
      <p:ext uri="{BB962C8B-B14F-4D97-AF65-F5344CB8AC3E}">
        <p14:creationId xmlns:p14="http://schemas.microsoft.com/office/powerpoint/2010/main" val="2035050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Readers reviewed (1) 2D images or (2) 2D + DBT or (3) synthetic 2D + DBT images for any one case and did not review any cases from their own </a:t>
            </a:r>
            <a:r>
              <a:rPr lang="en-US" dirty="0" err="1"/>
              <a:t>centre</a:t>
            </a:r>
            <a:r>
              <a:rPr lang="en-US" dirty="0"/>
              <a:t>. Cases were read on a workstation without access to the original screening mammograms or prior examinations. Readers were blinded to the outcome status of each case and read cases independently of all other readers.</a:t>
            </a:r>
          </a:p>
          <a:p>
            <a:r>
              <a:rPr lang="en-US" dirty="0"/>
              <a:t>For the 2D-only arm, the location of any suspicious abnormality in the breast was recorded on a nine-square grid on the data collection proforma (see Appendix 11). Suspicion was scored on a five-point scale85</a:t>
            </a:r>
          </a:p>
          <a:p>
            <a:r>
              <a:rPr lang="en-US" dirty="0"/>
              <a:t>and a decision to recall or not was recorded.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7E9698-A5E5-4255-950A-0DA0FA9ABC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981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population was primary care patients aged ≥ 55 years presenting with recent new-onset shortness of breath, lethargy or peripheral ankle </a:t>
            </a:r>
            <a:r>
              <a:rPr lang="en-US" dirty="0" err="1"/>
              <a:t>oedema</a:t>
            </a:r>
            <a:r>
              <a:rPr lang="en-US" dirty="0"/>
              <a:t> of &gt; 48 hours’ duration for which there was no other obvious cause.</a:t>
            </a:r>
          </a:p>
        </p:txBody>
      </p:sp>
      <p:sp>
        <p:nvSpPr>
          <p:cNvPr id="4" name="Slide Number Placeholder 3"/>
          <p:cNvSpPr>
            <a:spLocks noGrp="1"/>
          </p:cNvSpPr>
          <p:nvPr>
            <p:ph type="sldNum" sz="quarter" idx="5"/>
          </p:nvPr>
        </p:nvSpPr>
        <p:spPr/>
        <p:txBody>
          <a:bodyPr/>
          <a:lstStyle/>
          <a:p>
            <a:fld id="{6ED61C36-F206-47B4-91CC-5FE1C552AE88}" type="slidenum">
              <a:rPr lang="en-US" smtClean="0"/>
              <a:t>13</a:t>
            </a:fld>
            <a:endParaRPr lang="en-US"/>
          </a:p>
        </p:txBody>
      </p:sp>
    </p:spTree>
    <p:extLst>
      <p:ext uri="{BB962C8B-B14F-4D97-AF65-F5344CB8AC3E}">
        <p14:creationId xmlns:p14="http://schemas.microsoft.com/office/powerpoint/2010/main" val="1369355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D61C36-F206-47B4-91CC-5FE1C552AE88}" type="slidenum">
              <a:rPr lang="en-US" smtClean="0"/>
              <a:t>15</a:t>
            </a:fld>
            <a:endParaRPr lang="en-US"/>
          </a:p>
        </p:txBody>
      </p:sp>
    </p:spTree>
    <p:extLst>
      <p:ext uri="{BB962C8B-B14F-4D97-AF65-F5344CB8AC3E}">
        <p14:creationId xmlns:p14="http://schemas.microsoft.com/office/powerpoint/2010/main" val="3642574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Clinical decision rules (CDRs) may help clinicians to assess the probability that a patient has a particular condition. </a:t>
            </a:r>
          </a:p>
          <a:p>
            <a:endParaRPr lang="en-US" dirty="0"/>
          </a:p>
          <a:p>
            <a:r>
              <a:rPr lang="en-US" dirty="0"/>
              <a:t>The ‘MICE’ CDR was developed from an individual patient database meta-analysis of all (n = 11) prospective epidemiological studies of heart failure screening in primary care, which was commissioned as a health technology assessment by the National Institute for Health and Care Excellence (NICE). The CDR comprised four clinical elements – Male, history of myocardial Infarction, Crepitations at the lung bases and </a:t>
            </a:r>
            <a:r>
              <a:rPr lang="en-US" dirty="0" err="1"/>
              <a:t>oEdema</a:t>
            </a:r>
            <a:r>
              <a:rPr lang="en-US" dirty="0"/>
              <a:t> – and was combined with natriuretic peptide levels to identify those likely to have heart failure and who should be referred for further diagnostic testing.</a:t>
            </a:r>
          </a:p>
        </p:txBody>
      </p:sp>
      <p:sp>
        <p:nvSpPr>
          <p:cNvPr id="4" name="Slide Number Placeholder 3"/>
          <p:cNvSpPr>
            <a:spLocks noGrp="1"/>
          </p:cNvSpPr>
          <p:nvPr>
            <p:ph type="sldNum" sz="quarter" idx="5"/>
          </p:nvPr>
        </p:nvSpPr>
        <p:spPr/>
        <p:txBody>
          <a:bodyPr/>
          <a:lstStyle/>
          <a:p>
            <a:fld id="{6ED61C36-F206-47B4-91CC-5FE1C552AE88}" type="slidenum">
              <a:rPr lang="en-US" smtClean="0"/>
              <a:t>16</a:t>
            </a:fld>
            <a:endParaRPr lang="en-US"/>
          </a:p>
        </p:txBody>
      </p:sp>
    </p:spTree>
    <p:extLst>
      <p:ext uri="{BB962C8B-B14F-4D97-AF65-F5344CB8AC3E}">
        <p14:creationId xmlns:p14="http://schemas.microsoft.com/office/powerpoint/2010/main" val="1166132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Effects of early heart failure diagnosis</a:t>
            </a:r>
          </a:p>
          <a:p>
            <a:endParaRPr lang="en-US" dirty="0"/>
          </a:p>
          <a:p>
            <a:r>
              <a:rPr lang="en-US" dirty="0"/>
              <a:t>The initiation of heart failure treatment after correct early detection was assumed to have a survival benefit for the heart failure patient compared with a missed heart failure diagnosis.</a:t>
            </a:r>
          </a:p>
          <a:p>
            <a:endParaRPr lang="en-US" dirty="0"/>
          </a:p>
          <a:p>
            <a:r>
              <a:rPr lang="en-US" dirty="0"/>
              <a:t>Effects of delayed heart failure diagnosis</a:t>
            </a:r>
          </a:p>
          <a:p>
            <a:r>
              <a:rPr lang="en-US" dirty="0"/>
              <a:t>We assumed that the delayed diagnosis patients had the same prognosis as untreated patients for the first 6 months. After 6 months, the delayed diagnosis patients were put on treatment and thereafter had the same survival probability as someone who was already on treatment.</a:t>
            </a:r>
          </a:p>
          <a:p>
            <a:endParaRPr lang="en-US" dirty="0"/>
          </a:p>
          <a:p>
            <a:r>
              <a:rPr lang="en-US" dirty="0"/>
              <a:t>Treatment effects on mortality- Next slide has the picture</a:t>
            </a:r>
          </a:p>
          <a:p>
            <a:endParaRPr lang="en-US" dirty="0"/>
          </a:p>
          <a:p>
            <a:r>
              <a:rPr lang="en-US" dirty="0"/>
              <a:t>Early heart failure treatment effect on hospital admissions</a:t>
            </a:r>
          </a:p>
          <a:p>
            <a:endParaRPr lang="en-US" dirty="0"/>
          </a:p>
          <a:p>
            <a:r>
              <a:rPr lang="en-US" dirty="0"/>
              <a:t>The early detection of heart failure also has the benefit of a reduction in </a:t>
            </a:r>
            <a:r>
              <a:rPr lang="en-US" dirty="0" err="1"/>
              <a:t>hospitalisations</a:t>
            </a:r>
            <a:r>
              <a:rPr lang="en-US" dirty="0"/>
              <a:t>. Patients on beta-blockers compared with placebo have a hazard ratio of 0.71 (95% CI 0.65 to 0.77) for first heart failure-related hospital admission. Similarly, treatment with ACE inhibitors reduces the likelihood of a hospital admission, with an odds ratio of 0.67 (95% CI 0.61 to 0.74)</a:t>
            </a:r>
          </a:p>
        </p:txBody>
      </p:sp>
      <p:sp>
        <p:nvSpPr>
          <p:cNvPr id="4" name="Slide Number Placeholder 3"/>
          <p:cNvSpPr>
            <a:spLocks noGrp="1"/>
          </p:cNvSpPr>
          <p:nvPr>
            <p:ph type="sldNum" sz="quarter" idx="5"/>
          </p:nvPr>
        </p:nvSpPr>
        <p:spPr/>
        <p:txBody>
          <a:bodyPr/>
          <a:lstStyle/>
          <a:p>
            <a:fld id="{6ED61C36-F206-47B4-91CC-5FE1C552AE88}" type="slidenum">
              <a:rPr lang="en-US" smtClean="0"/>
              <a:t>17</a:t>
            </a:fld>
            <a:endParaRPr lang="en-US"/>
          </a:p>
        </p:txBody>
      </p:sp>
    </p:spTree>
    <p:extLst>
      <p:ext uri="{BB962C8B-B14F-4D97-AF65-F5344CB8AC3E}">
        <p14:creationId xmlns:p14="http://schemas.microsoft.com/office/powerpoint/2010/main" val="1320987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this analysis provides evidence based on primary data that the current strategy recommended by NICE for the diagnosis of heart failure is appropriate, that is, patients presenting with symptoms suggestive of heart failure should be referred straight for echocardiography if they have a history of myocardial infarction or if their NT-</a:t>
            </a:r>
            <a:r>
              <a:rPr lang="en-US" dirty="0" err="1"/>
              <a:t>proBNP</a:t>
            </a:r>
            <a:r>
              <a:rPr lang="en-US" dirty="0"/>
              <a:t> level is ≥ 400 </a:t>
            </a:r>
            <a:r>
              <a:rPr lang="en-US" dirty="0" err="1"/>
              <a:t>pg</a:t>
            </a:r>
            <a:r>
              <a:rPr lang="en-US" dirty="0"/>
              <a:t>/ml. However, based on sensitivity analysis, as the proportion of patients with HFREF increases from the 12% seen in the REFER study, it becomes more cost-effective to change the NT-</a:t>
            </a:r>
            <a:r>
              <a:rPr lang="en-US" dirty="0" err="1"/>
              <a:t>proBNP</a:t>
            </a:r>
            <a:r>
              <a:rPr lang="en-US" dirty="0"/>
              <a:t> threshold from 400 </a:t>
            </a:r>
            <a:r>
              <a:rPr lang="en-US" dirty="0" err="1"/>
              <a:t>pg</a:t>
            </a:r>
            <a:r>
              <a:rPr lang="en-US" dirty="0"/>
              <a:t>/ml to 125 </a:t>
            </a:r>
            <a:r>
              <a:rPr lang="en-US" dirty="0" err="1"/>
              <a:t>pg</a:t>
            </a:r>
            <a:r>
              <a:rPr lang="en-US" dirty="0"/>
              <a:t>/ml.</a:t>
            </a:r>
          </a:p>
          <a:p>
            <a:endParaRPr lang="en-US" dirty="0"/>
          </a:p>
        </p:txBody>
      </p:sp>
      <p:sp>
        <p:nvSpPr>
          <p:cNvPr id="4" name="Slide Number Placeholder 3"/>
          <p:cNvSpPr>
            <a:spLocks noGrp="1"/>
          </p:cNvSpPr>
          <p:nvPr>
            <p:ph type="sldNum" sz="quarter" idx="5"/>
          </p:nvPr>
        </p:nvSpPr>
        <p:spPr/>
        <p:txBody>
          <a:bodyPr/>
          <a:lstStyle/>
          <a:p>
            <a:fld id="{6ED61C36-F206-47B4-91CC-5FE1C552AE88}" type="slidenum">
              <a:rPr lang="en-US" smtClean="0"/>
              <a:t>20</a:t>
            </a:fld>
            <a:endParaRPr lang="en-US"/>
          </a:p>
        </p:txBody>
      </p:sp>
    </p:spTree>
    <p:extLst>
      <p:ext uri="{BB962C8B-B14F-4D97-AF65-F5344CB8AC3E}">
        <p14:creationId xmlns:p14="http://schemas.microsoft.com/office/powerpoint/2010/main" val="425249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this analysis provides evidence based on primary data that the current strategy recommended by NICE for the diagnosis of heart failure is appropriate, that is, patients presenting with symptoms suggestive of heart failure should be referred straight for echocardiography if they have a history of myocardial infarction or if their NT-</a:t>
            </a:r>
            <a:r>
              <a:rPr lang="en-US" dirty="0" err="1"/>
              <a:t>proBNP</a:t>
            </a:r>
            <a:r>
              <a:rPr lang="en-US" dirty="0"/>
              <a:t> level is ≥ 400 </a:t>
            </a:r>
            <a:r>
              <a:rPr lang="en-US" dirty="0" err="1"/>
              <a:t>pg</a:t>
            </a:r>
            <a:r>
              <a:rPr lang="en-US" dirty="0"/>
              <a:t>/ml. However, based on sensitivity analysis, as the proportion of patients with HFREF increases from the 12% seen in the REFER study, it becomes more cost-effective to change the NT-</a:t>
            </a:r>
            <a:r>
              <a:rPr lang="en-US" dirty="0" err="1"/>
              <a:t>proBNP</a:t>
            </a:r>
            <a:r>
              <a:rPr lang="en-US" dirty="0"/>
              <a:t> threshold from 400 </a:t>
            </a:r>
            <a:r>
              <a:rPr lang="en-US" dirty="0" err="1"/>
              <a:t>pg</a:t>
            </a:r>
            <a:r>
              <a:rPr lang="en-US" dirty="0"/>
              <a:t>/ml to 125 </a:t>
            </a:r>
            <a:r>
              <a:rPr lang="en-US" dirty="0" err="1"/>
              <a:t>pg</a:t>
            </a:r>
            <a:r>
              <a:rPr lang="en-US" dirty="0"/>
              <a:t>/ml.</a:t>
            </a:r>
          </a:p>
        </p:txBody>
      </p:sp>
      <p:sp>
        <p:nvSpPr>
          <p:cNvPr id="4" name="Slide Number Placeholder 3"/>
          <p:cNvSpPr>
            <a:spLocks noGrp="1"/>
          </p:cNvSpPr>
          <p:nvPr>
            <p:ph type="sldNum" sz="quarter" idx="5"/>
          </p:nvPr>
        </p:nvSpPr>
        <p:spPr/>
        <p:txBody>
          <a:bodyPr/>
          <a:lstStyle/>
          <a:p>
            <a:fld id="{6ED61C36-F206-47B4-91CC-5FE1C552AE88}" type="slidenum">
              <a:rPr lang="en-US" smtClean="0"/>
              <a:t>21</a:t>
            </a:fld>
            <a:endParaRPr lang="en-US"/>
          </a:p>
        </p:txBody>
      </p:sp>
    </p:spTree>
    <p:extLst>
      <p:ext uri="{BB962C8B-B14F-4D97-AF65-F5344CB8AC3E}">
        <p14:creationId xmlns:p14="http://schemas.microsoft.com/office/powerpoint/2010/main" val="486985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29EE5-590A-4BA9-917E-D4F3FAE3A5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CD9A3A2-7C41-44BD-AFAD-E6D58A73F5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BD255D-73E6-4846-B3E0-998536A5CAB6}"/>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5" name="Footer Placeholder 4">
            <a:extLst>
              <a:ext uri="{FF2B5EF4-FFF2-40B4-BE49-F238E27FC236}">
                <a16:creationId xmlns:a16="http://schemas.microsoft.com/office/drawing/2014/main" id="{E11C47B3-0879-4A43-9BDE-931B692BCB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54DE35-4912-4161-9BDA-B2DE1D0AB3A9}"/>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2270183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DEBD2-CCB5-4518-AFBC-E22EF31BF2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6AB80C-9BB0-484E-9705-77DC433506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70997A-2D89-4C29-A395-18D850BF7EDA}"/>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5" name="Footer Placeholder 4">
            <a:extLst>
              <a:ext uri="{FF2B5EF4-FFF2-40B4-BE49-F238E27FC236}">
                <a16:creationId xmlns:a16="http://schemas.microsoft.com/office/drawing/2014/main" id="{8EC0A14B-19E2-4188-99FD-697CA5F1C5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4183E-0BE7-4485-926C-6FA68718302E}"/>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820692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59CA-ED28-4A9F-8589-457563F9AA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531077-27DA-4FAA-A199-E5A5BF1F21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DC0702-6519-40B9-8ACC-89C4A70C9DC9}"/>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5" name="Footer Placeholder 4">
            <a:extLst>
              <a:ext uri="{FF2B5EF4-FFF2-40B4-BE49-F238E27FC236}">
                <a16:creationId xmlns:a16="http://schemas.microsoft.com/office/drawing/2014/main" id="{07891BC1-9C30-4ADC-8064-1118627826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323D7-B302-49FE-BC7B-8312CCDF332F}"/>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291504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98FE7-6828-4CD3-A482-7109692E76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4C5F70-E26E-4D4E-8178-A036851BF54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38A60A-8578-499C-AD85-0C0368E08C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5DB91B-6604-4285-8C45-14009DA26553}"/>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6" name="Footer Placeholder 5">
            <a:extLst>
              <a:ext uri="{FF2B5EF4-FFF2-40B4-BE49-F238E27FC236}">
                <a16:creationId xmlns:a16="http://schemas.microsoft.com/office/drawing/2014/main" id="{45A0A7E1-263D-4CFB-BBB5-8FFC9B4CBD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0B959F-6C64-4335-B925-07A54F47C3EC}"/>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605830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B20DF-300A-4852-BA51-97C4B93B21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3092F4-12AC-4189-9AD6-3F4DC0DC9F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F738CB4-597F-444D-92FF-8D9670D0DEE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6BA1C8-DA41-44C2-8C82-6DCC73C200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DD5B2D2-5AED-44C3-9BB6-480233468C7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DC5054-35D4-4228-A8BB-97C78E2A712A}"/>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8" name="Footer Placeholder 7">
            <a:extLst>
              <a:ext uri="{FF2B5EF4-FFF2-40B4-BE49-F238E27FC236}">
                <a16:creationId xmlns:a16="http://schemas.microsoft.com/office/drawing/2014/main" id="{C82DEEA9-B4CE-4312-825E-1D07EF6322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23F538-C892-410D-9AE2-D74BFF0D33EB}"/>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4097404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AA2B-C641-4823-BD7A-A9C846FFB3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34C932-DCEE-4DC0-B244-AE07A65DE4D7}"/>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4" name="Footer Placeholder 3">
            <a:extLst>
              <a:ext uri="{FF2B5EF4-FFF2-40B4-BE49-F238E27FC236}">
                <a16:creationId xmlns:a16="http://schemas.microsoft.com/office/drawing/2014/main" id="{6317B638-2B6B-4C8C-AA05-D9C57E1D19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553175-3847-4459-A852-4795DBE8F04A}"/>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278453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F9149F-5C20-45A7-A408-99E011F1D846}"/>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3" name="Footer Placeholder 2">
            <a:extLst>
              <a:ext uri="{FF2B5EF4-FFF2-40B4-BE49-F238E27FC236}">
                <a16:creationId xmlns:a16="http://schemas.microsoft.com/office/drawing/2014/main" id="{C0DDA5C9-AA2A-4E10-B1C8-97CC9FA6A0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E3823F-8D51-4421-B634-2B9E42C16D25}"/>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4040632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11E2-967C-4545-B22B-B567E8F4C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FDE5B4-4D06-4ECA-8A7C-6BBD088B4A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2684FF-2527-4A2F-8F36-E3A85289D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17C4AE-8DFD-4F70-9AD6-0B73BBDC6D67}"/>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6" name="Footer Placeholder 5">
            <a:extLst>
              <a:ext uri="{FF2B5EF4-FFF2-40B4-BE49-F238E27FC236}">
                <a16:creationId xmlns:a16="http://schemas.microsoft.com/office/drawing/2014/main" id="{EAA2DCA3-4847-412A-BDC9-4DD6CFA4E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8F51D-538E-441B-BFB9-CFEBC6A6519C}"/>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3537566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B6BE-2803-41D1-AE52-34BBE77EB1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224E488-D09A-47B7-9FCC-D552C2E296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73E137-0D8D-4A97-BF3B-7964359C22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E9CCCB-7DA3-41A0-9B63-F3B39580E06F}"/>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6" name="Footer Placeholder 5">
            <a:extLst>
              <a:ext uri="{FF2B5EF4-FFF2-40B4-BE49-F238E27FC236}">
                <a16:creationId xmlns:a16="http://schemas.microsoft.com/office/drawing/2014/main" id="{33C92FF4-86B6-4530-89AF-7BF8A54FC9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B4065-D7FC-4FCB-9FB4-21C73A645117}"/>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292583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AB42-B17A-441A-8EA2-E1AF1D074B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8479BE-8823-4CA2-96C5-6B5C03D3B69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EB9659-D1B2-4D50-85CF-FF4D749DF6B8}"/>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5" name="Footer Placeholder 4">
            <a:extLst>
              <a:ext uri="{FF2B5EF4-FFF2-40B4-BE49-F238E27FC236}">
                <a16:creationId xmlns:a16="http://schemas.microsoft.com/office/drawing/2014/main" id="{61551356-5985-4816-B751-9271A3B30A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EE98A9-2E53-4569-ACBE-086A18AB051D}"/>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251256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C46A9D-B58C-4C34-8716-339CF4E60A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64D42B-2947-4F3E-B88F-CEED745DB8A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FA4F3-EDD5-4AA1-86A3-F049787CA109}"/>
              </a:ext>
            </a:extLst>
          </p:cNvPr>
          <p:cNvSpPr>
            <a:spLocks noGrp="1"/>
          </p:cNvSpPr>
          <p:nvPr>
            <p:ph type="dt" sz="half" idx="10"/>
          </p:nvPr>
        </p:nvSpPr>
        <p:spPr/>
        <p:txBody>
          <a:bodyPr/>
          <a:lstStyle/>
          <a:p>
            <a:fld id="{8666876A-D42C-4AA0-8033-68CD26D7D252}" type="datetimeFigureOut">
              <a:rPr lang="en-US" smtClean="0"/>
              <a:t>28-Jan-19</a:t>
            </a:fld>
            <a:endParaRPr lang="en-US"/>
          </a:p>
        </p:txBody>
      </p:sp>
      <p:sp>
        <p:nvSpPr>
          <p:cNvPr id="5" name="Footer Placeholder 4">
            <a:extLst>
              <a:ext uri="{FF2B5EF4-FFF2-40B4-BE49-F238E27FC236}">
                <a16:creationId xmlns:a16="http://schemas.microsoft.com/office/drawing/2014/main" id="{756F2943-9934-4059-8D19-0F1443C00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DDCF2D-E7FD-4A6D-A372-3B00123B106A}"/>
              </a:ext>
            </a:extLst>
          </p:cNvPr>
          <p:cNvSpPr>
            <a:spLocks noGrp="1"/>
          </p:cNvSpPr>
          <p:nvPr>
            <p:ph type="sldNum" sz="quarter" idx="12"/>
          </p:nvPr>
        </p:nvSpPr>
        <p:spPr/>
        <p:txBody>
          <a:bodyPr/>
          <a:lstStyle/>
          <a:p>
            <a:fld id="{81B33A30-8BC5-405F-BEEF-2F4CCE7A2E01}" type="slidenum">
              <a:rPr lang="en-US" smtClean="0"/>
              <a:t>‹#›</a:t>
            </a:fld>
            <a:endParaRPr lang="en-US"/>
          </a:p>
        </p:txBody>
      </p:sp>
    </p:spTree>
    <p:extLst>
      <p:ext uri="{BB962C8B-B14F-4D97-AF65-F5344CB8AC3E}">
        <p14:creationId xmlns:p14="http://schemas.microsoft.com/office/powerpoint/2010/main" val="3290772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87DE10-AF23-489E-92E2-E50E2C1EB0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8B45CA-FDF8-4627-80C5-4AFFB2E07B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5B4F11-9DE7-4A68-B29D-61939EB24D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66876A-D42C-4AA0-8033-68CD26D7D252}" type="datetimeFigureOut">
              <a:rPr lang="en-US" smtClean="0"/>
              <a:t>28-Jan-19</a:t>
            </a:fld>
            <a:endParaRPr lang="en-US"/>
          </a:p>
        </p:txBody>
      </p:sp>
      <p:sp>
        <p:nvSpPr>
          <p:cNvPr id="5" name="Footer Placeholder 4">
            <a:extLst>
              <a:ext uri="{FF2B5EF4-FFF2-40B4-BE49-F238E27FC236}">
                <a16:creationId xmlns:a16="http://schemas.microsoft.com/office/drawing/2014/main" id="{425E6B8A-FA70-44D5-823E-B59D1D835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38C634-4AAB-45D3-BE9A-010A5B378D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B33A30-8BC5-405F-BEEF-2F4CCE7A2E01}" type="slidenum">
              <a:rPr lang="en-US" smtClean="0"/>
              <a:t>‹#›</a:t>
            </a:fld>
            <a:endParaRPr lang="en-US"/>
          </a:p>
        </p:txBody>
      </p:sp>
    </p:spTree>
    <p:extLst>
      <p:ext uri="{BB962C8B-B14F-4D97-AF65-F5344CB8AC3E}">
        <p14:creationId xmlns:p14="http://schemas.microsoft.com/office/powerpoint/2010/main" val="1655966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5C1AF-E8A8-4E23-A9B1-54218A5C230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3DFB3AF-0294-44E6-9924-70C9B9FF144A}"/>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5A393188-B4D9-4F32-AE21-6D4580AD2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086816" cy="6383776"/>
          </a:xfrm>
          <a:prstGeom prst="rect">
            <a:avLst/>
          </a:prstGeom>
        </p:spPr>
      </p:pic>
    </p:spTree>
    <p:extLst>
      <p:ext uri="{BB962C8B-B14F-4D97-AF65-F5344CB8AC3E}">
        <p14:creationId xmlns:p14="http://schemas.microsoft.com/office/powerpoint/2010/main" val="3026200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FFC4-5736-47F3-BF1B-9B238342E547}"/>
              </a:ext>
            </a:extLst>
          </p:cNvPr>
          <p:cNvSpPr>
            <a:spLocks noGrp="1"/>
          </p:cNvSpPr>
          <p:nvPr>
            <p:ph type="title"/>
          </p:nvPr>
        </p:nvSpPr>
        <p:spPr/>
        <p:txBody>
          <a:bodyPr/>
          <a:lstStyle/>
          <a:p>
            <a:r>
              <a:rPr lang="en-US" dirty="0"/>
              <a:t>Objective</a:t>
            </a:r>
          </a:p>
        </p:txBody>
      </p:sp>
      <p:sp>
        <p:nvSpPr>
          <p:cNvPr id="3" name="Content Placeholder 2">
            <a:extLst>
              <a:ext uri="{FF2B5EF4-FFF2-40B4-BE49-F238E27FC236}">
                <a16:creationId xmlns:a16="http://schemas.microsoft.com/office/drawing/2014/main" id="{DF7D11F4-AF14-4520-A265-C89989E6C7FD}"/>
              </a:ext>
            </a:extLst>
          </p:cNvPr>
          <p:cNvSpPr>
            <a:spLocks noGrp="1"/>
          </p:cNvSpPr>
          <p:nvPr>
            <p:ph idx="1"/>
          </p:nvPr>
        </p:nvSpPr>
        <p:spPr/>
        <p:txBody>
          <a:bodyPr/>
          <a:lstStyle/>
          <a:p>
            <a:r>
              <a:rPr lang="en-US" dirty="0"/>
              <a:t>The REFER trial was a prospective, observational, diagnostic validation study of the MICE CDR – with natriuretic peptide testing – for diagnosing heart failure in primary care.</a:t>
            </a:r>
          </a:p>
        </p:txBody>
      </p:sp>
    </p:spTree>
    <p:extLst>
      <p:ext uri="{BB962C8B-B14F-4D97-AF65-F5344CB8AC3E}">
        <p14:creationId xmlns:p14="http://schemas.microsoft.com/office/powerpoint/2010/main" val="2661350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17FB30-54E7-4FA4-B869-44D4A78097CC}"/>
              </a:ext>
            </a:extLst>
          </p:cNvPr>
          <p:cNvSpPr>
            <a:spLocks noGrp="1"/>
          </p:cNvSpPr>
          <p:nvPr>
            <p:ph idx="1"/>
          </p:nvPr>
        </p:nvSpPr>
        <p:spPr>
          <a:xfrm>
            <a:off x="838200" y="502024"/>
            <a:ext cx="10618694" cy="5674939"/>
          </a:xfrm>
        </p:spPr>
        <p:txBody>
          <a:bodyPr>
            <a:normAutofit/>
          </a:bodyPr>
          <a:lstStyle/>
          <a:p>
            <a:r>
              <a:rPr lang="en-US" dirty="0"/>
              <a:t>P-  patients aged ≥ 55 years presenting with recent new-onset shortness of breath, lethargy or peripheral ankle edema of &gt; 48 hours’ duration for which there was no other obvious cause.</a:t>
            </a:r>
          </a:p>
          <a:p>
            <a:r>
              <a:rPr lang="en-US" dirty="0"/>
              <a:t>Index test- MICE CDR – with natriuretic peptide test </a:t>
            </a:r>
          </a:p>
          <a:p>
            <a:r>
              <a:rPr lang="en-US" dirty="0"/>
              <a:t>Reference Standard – Expert consensus panel of three cardiology specialists, who reviewed each case blinded to the assessments by other panel members. The ESC 2012 guideline was used to define heart failure.</a:t>
            </a:r>
          </a:p>
          <a:p>
            <a:endParaRPr lang="en-US" dirty="0"/>
          </a:p>
          <a:p>
            <a:r>
              <a:rPr lang="en-US" dirty="0"/>
              <a:t>Diagnostic validation.</a:t>
            </a:r>
          </a:p>
          <a:p>
            <a:endParaRPr lang="en-US" dirty="0"/>
          </a:p>
          <a:p>
            <a:r>
              <a:rPr lang="en-US" dirty="0"/>
              <a:t>May 2011 and was completed on 31 August 2013</a:t>
            </a:r>
          </a:p>
          <a:p>
            <a:endParaRPr lang="en-US" dirty="0"/>
          </a:p>
          <a:p>
            <a:endParaRPr lang="en-US" dirty="0"/>
          </a:p>
          <a:p>
            <a:endParaRPr lang="en-US" dirty="0"/>
          </a:p>
        </p:txBody>
      </p:sp>
    </p:spTree>
    <p:extLst>
      <p:ext uri="{BB962C8B-B14F-4D97-AF65-F5344CB8AC3E}">
        <p14:creationId xmlns:p14="http://schemas.microsoft.com/office/powerpoint/2010/main" val="2822012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B24D-EB0B-4442-A3B4-019A502518F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72BE859-B790-48E3-87F4-F0432CAC7A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2876" y="589952"/>
            <a:ext cx="7549294" cy="6043929"/>
          </a:xfrm>
        </p:spPr>
      </p:pic>
    </p:spTree>
    <p:extLst>
      <p:ext uri="{BB962C8B-B14F-4D97-AF65-F5344CB8AC3E}">
        <p14:creationId xmlns:p14="http://schemas.microsoft.com/office/powerpoint/2010/main" val="3171695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3163-AA7F-41FA-AC7F-70A534A00B1E}"/>
              </a:ext>
            </a:extLst>
          </p:cNvPr>
          <p:cNvSpPr>
            <a:spLocks noGrp="1"/>
          </p:cNvSpPr>
          <p:nvPr>
            <p:ph type="title"/>
          </p:nvPr>
        </p:nvSpPr>
        <p:spPr/>
        <p:txBody>
          <a:bodyPr/>
          <a:lstStyle/>
          <a:p>
            <a:r>
              <a:rPr lang="en-US" dirty="0"/>
              <a:t>How serious is the risk of bias?</a:t>
            </a:r>
          </a:p>
        </p:txBody>
      </p:sp>
      <p:sp>
        <p:nvSpPr>
          <p:cNvPr id="3" name="Content Placeholder 2">
            <a:extLst>
              <a:ext uri="{FF2B5EF4-FFF2-40B4-BE49-F238E27FC236}">
                <a16:creationId xmlns:a16="http://schemas.microsoft.com/office/drawing/2014/main" id="{AEE3C034-974D-4208-A296-D8C7FD7F198A}"/>
              </a:ext>
            </a:extLst>
          </p:cNvPr>
          <p:cNvSpPr>
            <a:spLocks noGrp="1"/>
          </p:cNvSpPr>
          <p:nvPr>
            <p:ph idx="1"/>
          </p:nvPr>
        </p:nvSpPr>
        <p:spPr/>
        <p:txBody>
          <a:bodyPr/>
          <a:lstStyle/>
          <a:p>
            <a:r>
              <a:rPr lang="en-US" dirty="0"/>
              <a:t>Did participating patients constitute a representative sample of those presenting with a diagnostic dilemma?</a:t>
            </a:r>
          </a:p>
          <a:p>
            <a:endParaRPr lang="en-US" dirty="0"/>
          </a:p>
          <a:p>
            <a:r>
              <a:rPr lang="en-US" dirty="0"/>
              <a:t>Yes</a:t>
            </a:r>
          </a:p>
        </p:txBody>
      </p:sp>
    </p:spTree>
    <p:extLst>
      <p:ext uri="{BB962C8B-B14F-4D97-AF65-F5344CB8AC3E}">
        <p14:creationId xmlns:p14="http://schemas.microsoft.com/office/powerpoint/2010/main" val="4091077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232B2-3C6C-4325-90E8-72534804D4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BC3D7F-29B8-4037-94FF-5837646FC29F}"/>
              </a:ext>
            </a:extLst>
          </p:cNvPr>
          <p:cNvSpPr>
            <a:spLocks noGrp="1"/>
          </p:cNvSpPr>
          <p:nvPr>
            <p:ph idx="1"/>
          </p:nvPr>
        </p:nvSpPr>
        <p:spPr/>
        <p:txBody>
          <a:bodyPr/>
          <a:lstStyle/>
          <a:p>
            <a:r>
              <a:rPr lang="en-US" dirty="0"/>
              <a:t>Did investigators compare the test to an appropriate, independent reference standard?</a:t>
            </a:r>
          </a:p>
          <a:p>
            <a:endParaRPr lang="en-US" dirty="0"/>
          </a:p>
          <a:p>
            <a:r>
              <a:rPr lang="en-US" dirty="0"/>
              <a:t>NT Pro BNP was part of the consensus.</a:t>
            </a:r>
          </a:p>
          <a:p>
            <a:endParaRPr lang="en-US" dirty="0"/>
          </a:p>
        </p:txBody>
      </p:sp>
    </p:spTree>
    <p:extLst>
      <p:ext uri="{BB962C8B-B14F-4D97-AF65-F5344CB8AC3E}">
        <p14:creationId xmlns:p14="http://schemas.microsoft.com/office/powerpoint/2010/main" val="3744774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AEDD3-EC0A-45E5-810E-1D47324586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3359F5-107F-42D3-A16A-8E07BEA60039}"/>
              </a:ext>
            </a:extLst>
          </p:cNvPr>
          <p:cNvSpPr>
            <a:spLocks noGrp="1"/>
          </p:cNvSpPr>
          <p:nvPr>
            <p:ph idx="1"/>
          </p:nvPr>
        </p:nvSpPr>
        <p:spPr/>
        <p:txBody>
          <a:bodyPr/>
          <a:lstStyle/>
          <a:p>
            <a:r>
              <a:rPr lang="en-US" dirty="0"/>
              <a:t>Were those interpreting the test and reference standard blind to the other results?</a:t>
            </a:r>
          </a:p>
          <a:p>
            <a:endParaRPr lang="en-US" dirty="0"/>
          </a:p>
          <a:p>
            <a:r>
              <a:rPr lang="en-US" dirty="0"/>
              <a:t>Yes</a:t>
            </a:r>
          </a:p>
        </p:txBody>
      </p:sp>
    </p:spTree>
    <p:extLst>
      <p:ext uri="{BB962C8B-B14F-4D97-AF65-F5344CB8AC3E}">
        <p14:creationId xmlns:p14="http://schemas.microsoft.com/office/powerpoint/2010/main" val="1971004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FD24-97E1-4C36-AFFF-037DC9936D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D776A0-2823-4F66-BDB6-E8106EE46F05}"/>
              </a:ext>
            </a:extLst>
          </p:cNvPr>
          <p:cNvSpPr>
            <a:spLocks noGrp="1"/>
          </p:cNvSpPr>
          <p:nvPr>
            <p:ph idx="1"/>
          </p:nvPr>
        </p:nvSpPr>
        <p:spPr/>
        <p:txBody>
          <a:bodyPr/>
          <a:lstStyle/>
          <a:p>
            <a:r>
              <a:rPr lang="en-US" dirty="0"/>
              <a:t>Did all patients receive the same reference standard irrespective of the results of the test results?</a:t>
            </a:r>
          </a:p>
          <a:p>
            <a:endParaRPr lang="en-US" dirty="0"/>
          </a:p>
          <a:p>
            <a:r>
              <a:rPr lang="en-US" dirty="0"/>
              <a:t>Yes</a:t>
            </a:r>
          </a:p>
        </p:txBody>
      </p:sp>
    </p:spTree>
    <p:extLst>
      <p:ext uri="{BB962C8B-B14F-4D97-AF65-F5344CB8AC3E}">
        <p14:creationId xmlns:p14="http://schemas.microsoft.com/office/powerpoint/2010/main" val="4224024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6D48-9E8A-4569-B1A6-D36194D57E3E}"/>
              </a:ext>
            </a:extLst>
          </p:cNvPr>
          <p:cNvSpPr>
            <a:spLocks noGrp="1"/>
          </p:cNvSpPr>
          <p:nvPr>
            <p:ph type="title"/>
          </p:nvPr>
        </p:nvSpPr>
        <p:spPr/>
        <p:txBody>
          <a:bodyPr/>
          <a:lstStyle/>
          <a:p>
            <a:r>
              <a:rPr lang="en-US" dirty="0"/>
              <a:t>What are the results?</a:t>
            </a:r>
          </a:p>
        </p:txBody>
      </p:sp>
      <p:sp>
        <p:nvSpPr>
          <p:cNvPr id="3" name="Content Placeholder 2">
            <a:extLst>
              <a:ext uri="{FF2B5EF4-FFF2-40B4-BE49-F238E27FC236}">
                <a16:creationId xmlns:a16="http://schemas.microsoft.com/office/drawing/2014/main" id="{A1DAA334-CC40-42FE-A52A-9C8AA488FBE9}"/>
              </a:ext>
            </a:extLst>
          </p:cNvPr>
          <p:cNvSpPr>
            <a:spLocks noGrp="1"/>
          </p:cNvSpPr>
          <p:nvPr>
            <p:ph idx="1"/>
          </p:nvPr>
        </p:nvSpPr>
        <p:spPr/>
        <p:txBody>
          <a:bodyPr/>
          <a:lstStyle/>
          <a:p>
            <a:r>
              <a:rPr lang="en-US" dirty="0"/>
              <a:t>What likelihood ratios were associated with the range of possible test results?</a:t>
            </a:r>
          </a:p>
        </p:txBody>
      </p:sp>
    </p:spTree>
    <p:extLst>
      <p:ext uri="{BB962C8B-B14F-4D97-AF65-F5344CB8AC3E}">
        <p14:creationId xmlns:p14="http://schemas.microsoft.com/office/powerpoint/2010/main" val="403264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5F7D-038F-423F-A102-670BF8B717A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8CC58D8-C390-45EB-AA1F-21B488D1BA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43368"/>
            <a:ext cx="10515600" cy="4115852"/>
          </a:xfrm>
        </p:spPr>
      </p:pic>
    </p:spTree>
    <p:extLst>
      <p:ext uri="{BB962C8B-B14F-4D97-AF65-F5344CB8AC3E}">
        <p14:creationId xmlns:p14="http://schemas.microsoft.com/office/powerpoint/2010/main" val="1356467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06A8A-5DA3-4FDB-85A1-77E4EAAB38C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0C6C178-13A7-46EF-B588-1D58D09E92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2796" y="763428"/>
            <a:ext cx="9846408" cy="5331143"/>
          </a:xfrm>
        </p:spPr>
      </p:pic>
    </p:spTree>
    <p:extLst>
      <p:ext uri="{BB962C8B-B14F-4D97-AF65-F5344CB8AC3E}">
        <p14:creationId xmlns:p14="http://schemas.microsoft.com/office/powerpoint/2010/main" val="1886916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4F66B-298A-4192-B9D2-24AF817B1C2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353A44B-EF20-40C5-85AC-6214C20524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7812" y="491648"/>
            <a:ext cx="11604188" cy="5874703"/>
          </a:xfrm>
        </p:spPr>
      </p:pic>
    </p:spTree>
    <p:extLst>
      <p:ext uri="{BB962C8B-B14F-4D97-AF65-F5344CB8AC3E}">
        <p14:creationId xmlns:p14="http://schemas.microsoft.com/office/powerpoint/2010/main" val="1236272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325F8-1ABB-49FD-84B9-838490C2C54F}"/>
              </a:ext>
            </a:extLst>
          </p:cNvPr>
          <p:cNvSpPr>
            <a:spLocks noGrp="1"/>
          </p:cNvSpPr>
          <p:nvPr>
            <p:ph type="title"/>
          </p:nvPr>
        </p:nvSpPr>
        <p:spPr/>
        <p:txBody>
          <a:bodyPr/>
          <a:lstStyle/>
          <a:p>
            <a:r>
              <a:rPr lang="en-US" dirty="0"/>
              <a:t>Are the recommendations valid?</a:t>
            </a:r>
          </a:p>
        </p:txBody>
      </p:sp>
      <p:sp>
        <p:nvSpPr>
          <p:cNvPr id="3" name="Content Placeholder 2">
            <a:extLst>
              <a:ext uri="{FF2B5EF4-FFF2-40B4-BE49-F238E27FC236}">
                <a16:creationId xmlns:a16="http://schemas.microsoft.com/office/drawing/2014/main" id="{8C43A18B-038D-4A67-A9F6-002EB7CF0D00}"/>
              </a:ext>
            </a:extLst>
          </p:cNvPr>
          <p:cNvSpPr>
            <a:spLocks noGrp="1"/>
          </p:cNvSpPr>
          <p:nvPr>
            <p:ph idx="1"/>
          </p:nvPr>
        </p:nvSpPr>
        <p:spPr/>
        <p:txBody>
          <a:bodyPr>
            <a:normAutofit/>
          </a:bodyPr>
          <a:lstStyle/>
          <a:p>
            <a:r>
              <a:rPr lang="en-US" dirty="0"/>
              <a:t>Did the recommendations consider all relevant patient groups, management options, and possible outcomes?</a:t>
            </a:r>
          </a:p>
          <a:p>
            <a:endParaRPr lang="en-US" dirty="0"/>
          </a:p>
          <a:p>
            <a:r>
              <a:rPr lang="en-US" dirty="0"/>
              <a:t>Yes</a:t>
            </a:r>
          </a:p>
          <a:p>
            <a:pPr marL="0" indent="0">
              <a:buNone/>
            </a:pPr>
            <a:endParaRPr lang="en-US" dirty="0"/>
          </a:p>
        </p:txBody>
      </p:sp>
    </p:spTree>
    <p:extLst>
      <p:ext uri="{BB962C8B-B14F-4D97-AF65-F5344CB8AC3E}">
        <p14:creationId xmlns:p14="http://schemas.microsoft.com/office/powerpoint/2010/main" val="188521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BAC87-6255-4E15-8528-B8247E05EFE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A644112-D765-4D4E-8F74-CEB4471BD0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8720" y="344166"/>
            <a:ext cx="8526780" cy="6148709"/>
          </a:xfrm>
        </p:spPr>
      </p:pic>
    </p:spTree>
    <p:extLst>
      <p:ext uri="{BB962C8B-B14F-4D97-AF65-F5344CB8AC3E}">
        <p14:creationId xmlns:p14="http://schemas.microsoft.com/office/powerpoint/2010/main" val="1773440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74E5F-A688-406E-96F8-EA34C7C0329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18816F0-38D1-4024-AFDE-9B09B018FDF9}"/>
              </a:ext>
            </a:extLst>
          </p:cNvPr>
          <p:cNvPicPr>
            <a:picLocks noGrp="1" noChangeAspect="1"/>
          </p:cNvPicPr>
          <p:nvPr>
            <p:ph idx="1"/>
          </p:nvPr>
        </p:nvPicPr>
        <p:blipFill>
          <a:blip r:embed="rId3"/>
          <a:stretch>
            <a:fillRect/>
          </a:stretch>
        </p:blipFill>
        <p:spPr>
          <a:xfrm>
            <a:off x="1529196" y="506605"/>
            <a:ext cx="9133608" cy="5986270"/>
          </a:xfrm>
          <a:prstGeom prst="rect">
            <a:avLst/>
          </a:prstGeom>
        </p:spPr>
      </p:pic>
    </p:spTree>
    <p:extLst>
      <p:ext uri="{BB962C8B-B14F-4D97-AF65-F5344CB8AC3E}">
        <p14:creationId xmlns:p14="http://schemas.microsoft.com/office/powerpoint/2010/main" val="678173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17033-608C-4E74-A7E8-2FAD9BF435F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40001C9-04A4-4FF2-A021-F78D94809F88}"/>
              </a:ext>
            </a:extLst>
          </p:cNvPr>
          <p:cNvSpPr>
            <a:spLocks noGrp="1"/>
          </p:cNvSpPr>
          <p:nvPr>
            <p:ph idx="1"/>
          </p:nvPr>
        </p:nvSpPr>
        <p:spPr/>
        <p:txBody>
          <a:bodyPr>
            <a:normAutofit/>
          </a:bodyPr>
          <a:lstStyle/>
          <a:p>
            <a:r>
              <a:rPr lang="en-US" dirty="0"/>
              <a:t>Are there systematic reviews of evidence that estimate the relative impact of management options on relevant outcomes?</a:t>
            </a:r>
          </a:p>
          <a:p>
            <a:endParaRPr lang="en-US" dirty="0"/>
          </a:p>
          <a:p>
            <a:r>
              <a:rPr lang="en-US" dirty="0"/>
              <a:t>Yes</a:t>
            </a:r>
          </a:p>
          <a:p>
            <a:endParaRPr lang="en-US" dirty="0"/>
          </a:p>
        </p:txBody>
      </p:sp>
    </p:spTree>
    <p:extLst>
      <p:ext uri="{BB962C8B-B14F-4D97-AF65-F5344CB8AC3E}">
        <p14:creationId xmlns:p14="http://schemas.microsoft.com/office/powerpoint/2010/main" val="3561928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552F0-E38E-4046-B486-4837E78DAFE8}"/>
              </a:ext>
            </a:extLst>
          </p:cNvPr>
          <p:cNvSpPr>
            <a:spLocks noGrp="1"/>
          </p:cNvSpPr>
          <p:nvPr>
            <p:ph type="title"/>
          </p:nvPr>
        </p:nvSpPr>
        <p:spPr>
          <a:xfrm>
            <a:off x="838200" y="681037"/>
            <a:ext cx="10515600" cy="1325563"/>
          </a:xfrm>
        </p:spPr>
        <p:txBody>
          <a:bodyPr>
            <a:normAutofit fontScale="90000"/>
          </a:bodyPr>
          <a:lstStyle/>
          <a:p>
            <a:r>
              <a:rPr lang="en-US" dirty="0"/>
              <a:t>Is there an appropriate specification of values and preferences associated with each of the outcomes?</a:t>
            </a:r>
            <a:br>
              <a:rPr lang="en-US" dirty="0"/>
            </a:br>
            <a:endParaRPr lang="en-US" dirty="0"/>
          </a:p>
        </p:txBody>
      </p:sp>
      <p:sp>
        <p:nvSpPr>
          <p:cNvPr id="3" name="Content Placeholder 2">
            <a:extLst>
              <a:ext uri="{FF2B5EF4-FFF2-40B4-BE49-F238E27FC236}">
                <a16:creationId xmlns:a16="http://schemas.microsoft.com/office/drawing/2014/main" id="{4F9971AF-EAD8-4BC4-A466-56AAB341BF9B}"/>
              </a:ext>
            </a:extLst>
          </p:cNvPr>
          <p:cNvSpPr>
            <a:spLocks noGrp="1"/>
          </p:cNvSpPr>
          <p:nvPr>
            <p:ph idx="1"/>
          </p:nvPr>
        </p:nvSpPr>
        <p:spPr>
          <a:xfrm>
            <a:off x="838200" y="1825625"/>
            <a:ext cx="9313985" cy="4351338"/>
          </a:xfrm>
        </p:spPr>
        <p:txBody>
          <a:bodyPr/>
          <a:lstStyle/>
          <a:p>
            <a:pPr marL="0" indent="0">
              <a:buNone/>
            </a:pPr>
            <a:endParaRPr lang="en-US" dirty="0"/>
          </a:p>
          <a:p>
            <a:r>
              <a:rPr lang="en-US" dirty="0"/>
              <a:t>Effects of early heart failure diagnosis</a:t>
            </a:r>
          </a:p>
          <a:p>
            <a:r>
              <a:rPr lang="en-US" dirty="0"/>
              <a:t>Effects of delayed heart failure diagnosis</a:t>
            </a:r>
          </a:p>
          <a:p>
            <a:r>
              <a:rPr lang="en-US" dirty="0"/>
              <a:t>Treatment effects on mortality</a:t>
            </a:r>
          </a:p>
          <a:p>
            <a:r>
              <a:rPr lang="en-US" dirty="0"/>
              <a:t>Early heart failure treatment effect on hospital admissions</a:t>
            </a:r>
          </a:p>
          <a:p>
            <a:endParaRPr lang="en-US" dirty="0"/>
          </a:p>
        </p:txBody>
      </p:sp>
    </p:spTree>
    <p:extLst>
      <p:ext uri="{BB962C8B-B14F-4D97-AF65-F5344CB8AC3E}">
        <p14:creationId xmlns:p14="http://schemas.microsoft.com/office/powerpoint/2010/main" val="2290921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61E91-146B-42C0-B9AB-F6971DA56B4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A8EE02F-3F73-44EA-8523-02159AEA02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306" y="1027906"/>
            <a:ext cx="6132108" cy="4351338"/>
          </a:xfrm>
        </p:spPr>
      </p:pic>
      <p:pic>
        <p:nvPicPr>
          <p:cNvPr id="7" name="Picture 6">
            <a:extLst>
              <a:ext uri="{FF2B5EF4-FFF2-40B4-BE49-F238E27FC236}">
                <a16:creationId xmlns:a16="http://schemas.microsoft.com/office/drawing/2014/main" id="{01C20239-A52C-44A8-8B66-B4ED76F0D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7414" y="1327450"/>
            <a:ext cx="5346635" cy="3752249"/>
          </a:xfrm>
          <a:prstGeom prst="rect">
            <a:avLst/>
          </a:prstGeom>
        </p:spPr>
      </p:pic>
    </p:spTree>
    <p:extLst>
      <p:ext uri="{BB962C8B-B14F-4D97-AF65-F5344CB8AC3E}">
        <p14:creationId xmlns:p14="http://schemas.microsoft.com/office/powerpoint/2010/main" val="210872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89F23-13DD-44F8-825B-5938876EA3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9064D8-CE0E-491D-B60C-DCFE79C2C771}"/>
              </a:ext>
            </a:extLst>
          </p:cNvPr>
          <p:cNvSpPr>
            <a:spLocks noGrp="1"/>
          </p:cNvSpPr>
          <p:nvPr>
            <p:ph idx="1"/>
          </p:nvPr>
        </p:nvSpPr>
        <p:spPr/>
        <p:txBody>
          <a:bodyPr/>
          <a:lstStyle/>
          <a:p>
            <a:r>
              <a:rPr lang="en-US" dirty="0"/>
              <a:t>Do the authors indicate the strength of their recommendations?</a:t>
            </a:r>
          </a:p>
          <a:p>
            <a:endParaRPr lang="en-US" dirty="0"/>
          </a:p>
          <a:p>
            <a:r>
              <a:rPr lang="en-US" dirty="0"/>
              <a:t>No</a:t>
            </a:r>
          </a:p>
        </p:txBody>
      </p:sp>
    </p:spTree>
    <p:extLst>
      <p:ext uri="{BB962C8B-B14F-4D97-AF65-F5344CB8AC3E}">
        <p14:creationId xmlns:p14="http://schemas.microsoft.com/office/powerpoint/2010/main" val="632074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AF886-B1CA-41C2-8045-E59541867C04}"/>
              </a:ext>
            </a:extLst>
          </p:cNvPr>
          <p:cNvSpPr>
            <a:spLocks noGrp="1"/>
          </p:cNvSpPr>
          <p:nvPr>
            <p:ph type="title"/>
          </p:nvPr>
        </p:nvSpPr>
        <p:spPr/>
        <p:txBody>
          <a:bodyPr>
            <a:normAutofit/>
          </a:bodyPr>
          <a:lstStyle/>
          <a:p>
            <a:r>
              <a:rPr lang="en-US" dirty="0"/>
              <a:t>What are the results?</a:t>
            </a:r>
            <a:br>
              <a:rPr lang="en-US" dirty="0"/>
            </a:br>
            <a:endParaRPr lang="en-US" dirty="0"/>
          </a:p>
        </p:txBody>
      </p:sp>
      <p:sp>
        <p:nvSpPr>
          <p:cNvPr id="3" name="Content Placeholder 2">
            <a:extLst>
              <a:ext uri="{FF2B5EF4-FFF2-40B4-BE49-F238E27FC236}">
                <a16:creationId xmlns:a16="http://schemas.microsoft.com/office/drawing/2014/main" id="{395F78E6-B10F-4BCA-B190-AAC75424E06C}"/>
              </a:ext>
            </a:extLst>
          </p:cNvPr>
          <p:cNvSpPr>
            <a:spLocks noGrp="1"/>
          </p:cNvSpPr>
          <p:nvPr>
            <p:ph idx="1"/>
          </p:nvPr>
        </p:nvSpPr>
        <p:spPr/>
        <p:txBody>
          <a:bodyPr>
            <a:normAutofit/>
          </a:bodyPr>
          <a:lstStyle/>
          <a:p>
            <a:r>
              <a:rPr lang="en-US" dirty="0"/>
              <a:t>What are the key recommendations?</a:t>
            </a:r>
          </a:p>
          <a:p>
            <a:endParaRPr lang="en-US" dirty="0"/>
          </a:p>
          <a:p>
            <a:r>
              <a:rPr lang="en-US" dirty="0"/>
              <a:t>NICE for the diagnosis of heart failure is appropriate, that is, patients presenting with symptoms suggestive of heart failure should be referred straight for echocardiography if they have a history of myocardial infarction or if their NT-</a:t>
            </a:r>
            <a:r>
              <a:rPr lang="en-US" dirty="0" err="1"/>
              <a:t>proBNP</a:t>
            </a:r>
            <a:r>
              <a:rPr lang="en-US" dirty="0"/>
              <a:t> level is ≥ 400 </a:t>
            </a:r>
            <a:r>
              <a:rPr lang="en-US" dirty="0" err="1"/>
              <a:t>pg</a:t>
            </a:r>
            <a:r>
              <a:rPr lang="en-US" dirty="0"/>
              <a:t>/ml.</a:t>
            </a:r>
          </a:p>
        </p:txBody>
      </p:sp>
    </p:spTree>
    <p:extLst>
      <p:ext uri="{BB962C8B-B14F-4D97-AF65-F5344CB8AC3E}">
        <p14:creationId xmlns:p14="http://schemas.microsoft.com/office/powerpoint/2010/main" val="1059439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05729-F87D-479E-8652-56975894A4ED}"/>
              </a:ext>
            </a:extLst>
          </p:cNvPr>
          <p:cNvSpPr>
            <a:spLocks noGrp="1"/>
          </p:cNvSpPr>
          <p:nvPr>
            <p:ph type="title"/>
          </p:nvPr>
        </p:nvSpPr>
        <p:spPr/>
        <p:txBody>
          <a:bodyPr/>
          <a:lstStyle/>
          <a:p>
            <a:r>
              <a:rPr lang="en-US" dirty="0"/>
              <a:t>Will the recommendations help you in caring for your patients?</a:t>
            </a:r>
          </a:p>
        </p:txBody>
      </p:sp>
      <p:sp>
        <p:nvSpPr>
          <p:cNvPr id="3" name="Content Placeholder 2">
            <a:extLst>
              <a:ext uri="{FF2B5EF4-FFF2-40B4-BE49-F238E27FC236}">
                <a16:creationId xmlns:a16="http://schemas.microsoft.com/office/drawing/2014/main" id="{80DF6945-A5B3-4A62-AAC0-13CB4F6AEDB7}"/>
              </a:ext>
            </a:extLst>
          </p:cNvPr>
          <p:cNvSpPr>
            <a:spLocks noGrp="1"/>
          </p:cNvSpPr>
          <p:nvPr>
            <p:ph idx="1"/>
          </p:nvPr>
        </p:nvSpPr>
        <p:spPr/>
        <p:txBody>
          <a:bodyPr/>
          <a:lstStyle/>
          <a:p>
            <a:r>
              <a:rPr lang="en-US" dirty="0"/>
              <a:t>Do the recommendations make sense in your practice setting?</a:t>
            </a:r>
          </a:p>
          <a:p>
            <a:endParaRPr lang="en-US" dirty="0"/>
          </a:p>
        </p:txBody>
      </p:sp>
      <p:pic>
        <p:nvPicPr>
          <p:cNvPr id="5" name="Picture 4">
            <a:extLst>
              <a:ext uri="{FF2B5EF4-FFF2-40B4-BE49-F238E27FC236}">
                <a16:creationId xmlns:a16="http://schemas.microsoft.com/office/drawing/2014/main" id="{81E286EA-80D6-465B-913C-4BD7F02C54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480" y="2605709"/>
            <a:ext cx="5780052" cy="3706191"/>
          </a:xfrm>
          <a:prstGeom prst="rect">
            <a:avLst/>
          </a:prstGeom>
        </p:spPr>
      </p:pic>
      <p:pic>
        <p:nvPicPr>
          <p:cNvPr id="9" name="Picture 8">
            <a:extLst>
              <a:ext uri="{FF2B5EF4-FFF2-40B4-BE49-F238E27FC236}">
                <a16:creationId xmlns:a16="http://schemas.microsoft.com/office/drawing/2014/main" id="{DE1D4E3A-51C7-40FE-AB3D-856790D95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2532" y="2977662"/>
            <a:ext cx="5953520" cy="3334238"/>
          </a:xfrm>
          <a:prstGeom prst="rect">
            <a:avLst/>
          </a:prstGeom>
        </p:spPr>
      </p:pic>
    </p:spTree>
    <p:extLst>
      <p:ext uri="{BB962C8B-B14F-4D97-AF65-F5344CB8AC3E}">
        <p14:creationId xmlns:p14="http://schemas.microsoft.com/office/powerpoint/2010/main" val="3710656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TotalTime>
  <Words>1253</Words>
  <Application>Microsoft Office PowerPoint</Application>
  <PresentationFormat>Widescreen</PresentationFormat>
  <Paragraphs>85</Paragraphs>
  <Slides>21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Objective</vt:lpstr>
      <vt:lpstr>PowerPoint Presentation</vt:lpstr>
      <vt:lpstr>PowerPoint Presentation</vt:lpstr>
      <vt:lpstr>How serious is the risk of bias?</vt:lpstr>
      <vt:lpstr>PowerPoint Presentation</vt:lpstr>
      <vt:lpstr>PowerPoint Presentation</vt:lpstr>
      <vt:lpstr>PowerPoint Presentation</vt:lpstr>
      <vt:lpstr>What are the results?</vt:lpstr>
      <vt:lpstr>PowerPoint Presentation</vt:lpstr>
      <vt:lpstr>PowerPoint Presentation</vt:lpstr>
      <vt:lpstr>PowerPoint Presentation</vt:lpstr>
      <vt:lpstr>Are the recommendations valid?</vt:lpstr>
      <vt:lpstr>PowerPoint Presentation</vt:lpstr>
      <vt:lpstr>PowerPoint Presentation</vt:lpstr>
      <vt:lpstr>PowerPoint Presentation</vt:lpstr>
      <vt:lpstr>Is there an appropriate specification of values and preferences associated with each of the outcomes? </vt:lpstr>
      <vt:lpstr>PowerPoint Presentation</vt:lpstr>
      <vt:lpstr>PowerPoint Presentation</vt:lpstr>
      <vt:lpstr>What are the results? </vt:lpstr>
      <vt:lpstr>Will the recommendations help you in caring for your patients?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Jemin Webster</dc:creator>
  <cp:lastModifiedBy>Jemin Webster</cp:lastModifiedBy>
  <cp:revision>14</cp:revision>
  <dcterms:created xsi:type="dcterms:W3CDTF">2019-01-28T04:30:36Z</dcterms:created>
  <dcterms:modified xsi:type="dcterms:W3CDTF">2019-01-28T08:13:27Z</dcterms:modified>
</cp:coreProperties>
</file>